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258" r:id="rId2"/>
    <p:sldId id="260" r:id="rId3"/>
    <p:sldId id="483" r:id="rId4"/>
    <p:sldId id="482" r:id="rId5"/>
    <p:sldId id="301" r:id="rId6"/>
    <p:sldId id="299" r:id="rId7"/>
    <p:sldId id="302" r:id="rId8"/>
    <p:sldId id="303" r:id="rId9"/>
    <p:sldId id="304" r:id="rId10"/>
    <p:sldId id="307" r:id="rId11"/>
    <p:sldId id="308" r:id="rId12"/>
    <p:sldId id="309" r:id="rId13"/>
    <p:sldId id="310" r:id="rId14"/>
    <p:sldId id="312" r:id="rId15"/>
    <p:sldId id="313" r:id="rId16"/>
    <p:sldId id="314" r:id="rId17"/>
    <p:sldId id="315" r:id="rId18"/>
    <p:sldId id="316" r:id="rId19"/>
    <p:sldId id="317" r:id="rId20"/>
    <p:sldId id="397" r:id="rId21"/>
    <p:sldId id="484" r:id="rId22"/>
    <p:sldId id="439" r:id="rId23"/>
    <p:sldId id="319" r:id="rId24"/>
    <p:sldId id="318" r:id="rId25"/>
    <p:sldId id="321" r:id="rId26"/>
    <p:sldId id="322" r:id="rId27"/>
    <p:sldId id="325" r:id="rId28"/>
    <p:sldId id="326" r:id="rId29"/>
    <p:sldId id="328" r:id="rId30"/>
    <p:sldId id="329" r:id="rId31"/>
    <p:sldId id="330" r:id="rId32"/>
    <p:sldId id="332" r:id="rId33"/>
    <p:sldId id="333" r:id="rId34"/>
    <p:sldId id="334" r:id="rId35"/>
    <p:sldId id="336" r:id="rId36"/>
    <p:sldId id="337" r:id="rId37"/>
    <p:sldId id="339" r:id="rId38"/>
    <p:sldId id="340" r:id="rId39"/>
    <p:sldId id="341" r:id="rId40"/>
    <p:sldId id="481" r:id="rId41"/>
    <p:sldId id="342" r:id="rId42"/>
    <p:sldId id="343" r:id="rId43"/>
    <p:sldId id="345" r:id="rId44"/>
    <p:sldId id="346" r:id="rId45"/>
    <p:sldId id="347" r:id="rId46"/>
    <p:sldId id="349" r:id="rId47"/>
    <p:sldId id="489" r:id="rId48"/>
    <p:sldId id="351" r:id="rId49"/>
    <p:sldId id="356" r:id="rId50"/>
    <p:sldId id="357" r:id="rId51"/>
    <p:sldId id="358" r:id="rId52"/>
    <p:sldId id="359" r:id="rId53"/>
    <p:sldId id="362" r:id="rId54"/>
    <p:sldId id="363" r:id="rId55"/>
    <p:sldId id="365" r:id="rId56"/>
    <p:sldId id="366" r:id="rId57"/>
    <p:sldId id="367" r:id="rId58"/>
    <p:sldId id="369" r:id="rId59"/>
    <p:sldId id="320" r:id="rId60"/>
    <p:sldId id="371" r:id="rId61"/>
    <p:sldId id="478" r:id="rId62"/>
    <p:sldId id="477" r:id="rId63"/>
    <p:sldId id="372" r:id="rId64"/>
    <p:sldId id="373" r:id="rId65"/>
    <p:sldId id="375" r:id="rId66"/>
    <p:sldId id="376" r:id="rId67"/>
    <p:sldId id="377" r:id="rId68"/>
    <p:sldId id="381" r:id="rId69"/>
    <p:sldId id="382" r:id="rId70"/>
    <p:sldId id="383" r:id="rId71"/>
    <p:sldId id="385" r:id="rId72"/>
    <p:sldId id="476" r:id="rId73"/>
    <p:sldId id="480" r:id="rId74"/>
    <p:sldId id="479" r:id="rId75"/>
    <p:sldId id="387" r:id="rId76"/>
    <p:sldId id="390" r:id="rId77"/>
    <p:sldId id="391" r:id="rId78"/>
    <p:sldId id="475" r:id="rId79"/>
    <p:sldId id="486" r:id="rId80"/>
    <p:sldId id="485" r:id="rId81"/>
    <p:sldId id="441" r:id="rId82"/>
    <p:sldId id="442" r:id="rId83"/>
    <p:sldId id="443" r:id="rId84"/>
    <p:sldId id="444" r:id="rId85"/>
    <p:sldId id="445" r:id="rId86"/>
    <p:sldId id="446" r:id="rId87"/>
    <p:sldId id="450" r:id="rId88"/>
    <p:sldId id="447" r:id="rId89"/>
    <p:sldId id="448" r:id="rId90"/>
    <p:sldId id="449" r:id="rId91"/>
    <p:sldId id="451" r:id="rId92"/>
    <p:sldId id="452" r:id="rId93"/>
    <p:sldId id="453" r:id="rId94"/>
    <p:sldId id="454" r:id="rId95"/>
    <p:sldId id="455" r:id="rId96"/>
    <p:sldId id="456" r:id="rId97"/>
    <p:sldId id="457" r:id="rId98"/>
    <p:sldId id="487" r:id="rId99"/>
    <p:sldId id="462" r:id="rId100"/>
    <p:sldId id="463" r:id="rId101"/>
    <p:sldId id="464" r:id="rId102"/>
    <p:sldId id="465" r:id="rId103"/>
    <p:sldId id="466" r:id="rId104"/>
    <p:sldId id="468" r:id="rId105"/>
    <p:sldId id="488" r:id="rId106"/>
    <p:sldId id="470" r:id="rId107"/>
    <p:sldId id="471" r:id="rId108"/>
    <p:sldId id="472" r:id="rId109"/>
    <p:sldId id="474" r:id="rId110"/>
    <p:sldId id="394" r:id="rId111"/>
    <p:sldId id="395" r:id="rId112"/>
    <p:sldId id="290" r:id="rId113"/>
  </p:sldIdLst>
  <p:sldSz cx="9906000" cy="6858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732D"/>
    <a:srgbClr val="FF00FF"/>
    <a:srgbClr val="00FFFF"/>
    <a:srgbClr val="DBD3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9" autoAdjust="0"/>
    <p:restoredTop sz="91630" autoAdjust="0"/>
  </p:normalViewPr>
  <p:slideViewPr>
    <p:cSldViewPr>
      <p:cViewPr>
        <p:scale>
          <a:sx n="100" d="100"/>
          <a:sy n="100" d="100"/>
        </p:scale>
        <p:origin x="676" y="-500"/>
      </p:cViewPr>
      <p:guideLst>
        <p:guide orient="horz" pos="2160"/>
        <p:guide pos="3120"/>
      </p:guideLst>
    </p:cSldViewPr>
  </p:slideViewPr>
  <p:notesTextViewPr>
    <p:cViewPr>
      <p:scale>
        <a:sx n="100" d="100"/>
        <a:sy n="100" d="100"/>
      </p:scale>
      <p:origin x="0" y="0"/>
    </p:cViewPr>
  </p:notesTextViewPr>
  <p:sorterViewPr>
    <p:cViewPr>
      <p:scale>
        <a:sx n="140" d="100"/>
        <a:sy n="140" d="100"/>
      </p:scale>
      <p:origin x="0" y="-108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35A2A3-A17D-4C16-925C-DB1B74100948}" type="datetimeFigureOut">
              <a:rPr lang="zh-CN" altLang="en-US" smtClean="0"/>
              <a:t>2024/03/18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D66CF4-8A7D-45C3-B773-8B5C53B3F11E}" type="slidenum">
              <a:rPr lang="zh-CN" altLang="en-US" smtClean="0"/>
              <a:t>‹#›</a:t>
            </a:fld>
            <a:endParaRPr lang="zh-CN" altLang="en-US"/>
          </a:p>
        </p:txBody>
      </p:sp>
    </p:spTree>
    <p:extLst>
      <p:ext uri="{BB962C8B-B14F-4D97-AF65-F5344CB8AC3E}">
        <p14:creationId xmlns:p14="http://schemas.microsoft.com/office/powerpoint/2010/main" val="2510914509"/>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2:39:47.2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1,'19'-1,"0"2,0 0,1 1,-1 1,-1 1,1 0,0 2,-1 0,27 13,-42-17,0 0,0-1,0 1,-1 0,1 1,-1-1,0 0,1 1,-1-1,0 1,-1 0,1-1,0 1,-1 0,1 0,-1 0,0 1,0-1,0 0,0 4,-1-1,0 0,0 0,-1 0,0 0,0 0,0 0,-1 0,0 0,0-1,-4 9,-6 7,-1 0,-1-1,0 0,-23 23,4-20,29-21,1 0,-1 0,1 0,-1 0,1 1,0 0,0-1,-5 7,8-8,0 0,0-1,0 1,0-1,0 1,0 0,1-1,-1 1,0-1,0 1,1 0,-1-1,0 1,0-1,1 1,-1-1,1 1,-1-1,0 1,1-1,-1 0,1 1,-1-1,1 0,-1 1,1-1,0 0,-1 1,1-1,-1 0,1 0,0 0,-1 0,1 0,-1 0,2 0,24 6,-25-6,26 2,1-1,0-2,0-1,-1-1,45-11,-55 11,9-2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3:20:09.848"/>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3:20:12.962"/>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0 1,'3'0,"2"0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3:20:16.553"/>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1T13:48:08.627"/>
    </inkml:context>
    <inkml:brush xml:id="br0">
      <inkml:brushProperty name="width" value="0.1" units="cm"/>
      <inkml:brushProperty name="height" value="0.6" units="cm"/>
      <inkml:brushProperty name="color" value="#7F7F7F"/>
      <inkml:brushProperty name="ignorePressure" value="1"/>
      <inkml:brushProperty name="inkEffects" value="pencil"/>
    </inkml:brush>
  </inkml:definitions>
  <inkml:trace contextRef="#ctx0" brushRef="#br0">1 814,'6'0,"14"-6,23-8,22-8,21-3,22-3,8 3,10 0,1 1,-4 2,-8 1,-8-1,-9-1,-1 2,-6 3,-1 3,8 0,7 0,12-1,10 0,2 0,-3-2,9 1,3-1,5-3,-3 0,-6-1,-15 2,-14 0,-6 1,-9 0,3 1,-5 4,-3 0,6-3,10-1,5-1,10-1,0 4,4 2,-6-1,-5 3,-15 4,-15 2,-14 3,-10-1,-6 0,-4 1,-3 0,4-1,4-1,-2 0,11 2,16 1,21 1,6 0,16 1,0 0,6 0,-10 0,-5 4,-3 3,-13 4,-11 0,-9-2,-11 1,-9-2,-9 1,-8-1,-1 1,6 2,10 5,11 3,6 2,-2-1,-6 3,5 1,7 1,1 6,3 10,26 13,7 3,-8-5,-12-6,-12-4,-13-9,-10-2,-13-2,-1-2,0-3,-1-2,-4 0,1-1,1-2,0-1,-3 0,-1 0,2 0,6 2,5 1,3-2,0 0,-2-2,-4-1,-2-4,-2 0,-5-3,-1 1,-1 1,0-1,2 0,-2 3,-1-2,-2-3,-7-2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1T13:48:09.866"/>
    </inkml:context>
    <inkml:brush xml:id="br0">
      <inkml:brushProperty name="width" value="0.1" units="cm"/>
      <inkml:brushProperty name="height" value="0.6" units="cm"/>
      <inkml:brushProperty name="color" value="#7F7F7F"/>
      <inkml:brushProperty name="ignorePressure" value="1"/>
      <inkml:brushProperty name="inkEffects" value="pencil"/>
    </inkml:brush>
  </inkml:definitions>
  <inkml:trace contextRef="#ctx0" brushRef="#br0">84 0,'6'6,"8"8,8 8,5 2,5 4,0 0,-3 2,-3-2,-3-3,-2-5,-2-4,-5 6,2 1,2 2,-1 4,-8 0,-17 0,-21 2,-16-1,-13-3,-5-4,1-1,6-6,7-2,10-3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1T13:48:11.569"/>
    </inkml:context>
    <inkml:brush xml:id="br0">
      <inkml:brushProperty name="width" value="0.1" units="cm"/>
      <inkml:brushProperty name="height" value="0.6" units="cm"/>
      <inkml:brushProperty name="color" value="#7F7F7F"/>
      <inkml:brushProperty name="ignorePressure" value="1"/>
      <inkml:brushProperty name="inkEffects" value="pencil"/>
    </inkml:brush>
  </inkml:definitions>
  <inkml:trace contextRef="#ctx0" brushRef="#br0">1917 0,'3'6,"7"11,7 8,8 10,11 13,6 11,4 7,6 10,10 11,3 8,0 6,-3 4,-2-1,-3 0,-5-3,-2-4,-10-8,-6-3,-5-3,-5-7,-6-7,-4-7,-3-5,-5-2,-2-3,-2 3,-2-2,-1-2,1 3,-1 5,-6 9,-7 3,-14 10,-8 3,-13 6,-4-7,-2 1,-1-6,1-3,-3 3,-1-5,-4-1,4-6,7-5,6-14,8-11,5-9,4-9,5-4,0-2,1-3,-2-3,-2 0,1 0,-5 4,-6 1,0-1,-2 2,-4 4,-3-2,3-2,2-2,6 2,6-2,4-2,1 0,2 2,-2-1,-3 1,-6 2,-15 5,-8 2,-7 2,-11 2,-4 4,-2 3,5-3,5-1,0 2,6-2,8-4,10-4,10-4,8-2,7-2,-1-1,2-2,0 2,2-2,-3 2,-7 2,-7 2,-7 2,-6 1,0-2,-1 0,5-2,6-1,11-2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1T13:48:13.158"/>
    </inkml:context>
    <inkml:brush xml:id="br0">
      <inkml:brushProperty name="width" value="0.1" units="cm"/>
      <inkml:brushProperty name="height" value="0.6" units="cm"/>
      <inkml:brushProperty name="color" value="#7F7F7F"/>
      <inkml:brushProperty name="ignorePressure" value="1"/>
      <inkml:brushProperty name="inkEffects" value="pencil"/>
    </inkml:brush>
  </inkml:definitions>
  <inkml:trace contextRef="#ctx0" brushRef="#br0">345 0,'-6'0,"-8"3,-14 10,-5 9,-8 9,-1 3,-2 2,0 3,5-5,9-5,6-7,26-2,36-1,30-4,12-2,5-2,-4-4,-6-3,-15-2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2:39:55.9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95 1,'-3'2,"0"0,0 0,1 0,-1 1,0-1,1 1,-1 0,1 0,0 0,0 0,0 0,-2 6,-18 49,5-13,14-39,0-2,1 1,-1 0,1 0,0 0,1 0,-1 0,1 0,-1 7,2-11,0 1,1-1,-1 1,1-1,0 1,-1-1,1 1,0-1,0 0,0 1,0-1,0 0,0 0,0 0,0 0,0 0,1 0,-1 0,0 0,1 0,-1 0,1-1,-1 1,0-1,1 1,0-1,-1 0,1 1,-1-1,1 0,-1 0,3 0,26 3,1 0,51-4,-78 1,18-1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2:39:58.8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0,'0'3,"0"5,0 3,0 3,0 2,0 1,0 5,0 1,0 2,0 1,0-2,0-1,0-2,0-4,0-6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2:40:08.0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148 148,'0'-13,"1"-1,-1 0,-1 1,0-1,-1 0,-4-14,6 26,-1 0,1 0,-1 0,0 0,0 0,1 1,-1-1,-1 0,1 0,0 1,0-1,-1 1,1-1,0 1,-1 0,0 0,1-1,-1 1,0 0,1 0,-1 1,0-1,0 0,0 1,0-1,0 1,0-1,0 1,0 0,0 0,0 0,0 0,0 0,0 0,0 1,0-1,0 1,0-1,1 1,-1 0,0 0,0-1,-2 3,-1 0,0-1,1 1,0 1,-1-1,1 1,0-1,1 1,-1 0,1 1,-1-1,1 1,0-1,1 1,-1 0,1 0,0 0,0 0,1 0,0 1,0-1,0 0,0 1,1-1,0 1,0-1,0 0,1 1,1 5,-2-8,1-1,-1 0,1 1,0-1,0 1,0-1,0 0,0 0,0 0,1 1,-1-1,1 0,-1-1,1 1,0 0,0 0,0-1,0 1,4 1,53 21,-52-22,1 1,-1-1,0 1,0 0,-1 0,1 1,11 9,-15-10,0 1,0-1,-1 1,1 0,-1 0,0 0,0 1,0-1,-1 0,0 1,1-1,-1 1,-1-1,1 1,-1-1,0 1,0 6,-1-9,1 1,0-1,-1 1,1-1,-1 1,0-1,0 0,0 1,0-1,0 0,0 0,-1 0,1 0,-1 0,1 0,-1 0,0 0,0-1,0 1,0-1,0 1,0-1,0 0,0 0,0 0,-1 0,1 0,-1 0,1-1,0 1,-1-1,-3 1,1-1,0 1,0-1,0 0,0 0,0-1,0 0,0 0,0 0,0 0,0-1,0 1,0-1,-6-4,9 4,0 0,0 0,0 0,1 0,-1 0,1-1,-1 1,1-1,0 1,0-1,0 1,0-1,1 1,-1-1,1 0,-1 1,1-1,0 0,0 1,0-1,0 0,1 0,-1 1,1-1,-1 1,1-1,2-3,0-2,1 0,0 0,1 0,-1 0,2 1,-1 0,1 0,0 0,1 1,-1-1,1 2,0-1,1 1,-1 0,11-5,-2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2:40:13.4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44 0,'-3'3,"-1"5,1 2,-1 4,2 6,1 1,-3 2,0-2,0 0,1-1,1-1,0 0,2-1,-3 0,-1-3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3:19:19.630"/>
    </inkml:context>
    <inkml:brush xml:id="br0">
      <inkml:brushProperty name="width" value="0.03528" units="cm"/>
      <inkml:brushProperty name="height" value="0.03528" units="cm"/>
      <inkml:brushProperty name="color" value="#0000FF"/>
      <inkml:brushProperty name="ignorePressure" value="1"/>
    </inkml:brush>
  </inkml:definitions>
  <inkml:trace contextRef="#ctx0" brushRef="#br0">0 1910,'38'0,"156"-5,-161 2,0-2,-1-1,61-19,-37 3,0-3,62-38,98-75,-180 114,-2-1,-1-2,-1-1,-2-2,0-1,35-49,-20 4,-2-3,-5-2,39-111,-55 135,-11 33,0-1,-2 0,-1-1,-2 0,0 0,-1-1,1-42,-6 3,0-6,-15-131,12 183,-1-1,-1 1,-1 0,0 1,-2 0,0 0,-1 0,-1 1,0 0,-2 1,-14-18,19 29,1 1,-1 0,0 0,-1 0,1 1,-1 0,1 1,-1-1,-1 2,1-1,0 1,0 0,-1 1,1 0,-18 0,-11 1,-1 1,-45 9,77-9,-42 5,1 3,-1 2,2 1,0 3,-47 22,72-27,0 1,0 1,1 1,1 1,0 1,1 0,1 1,0 1,1 1,1 0,0 1,-14 27,3 4,2 2,2 0,-16 59,-27 168,60-210,3-41,1-23,0-7,-17-80,-50-191,25 178,38 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3:19:22.213"/>
    </inkml:context>
    <inkml:brush xml:id="br0">
      <inkml:brushProperty name="width" value="0.03528" units="cm"/>
      <inkml:brushProperty name="height" value="0.03528" units="cm"/>
      <inkml:brushProperty name="color" value="#0000FF"/>
      <inkml:brushProperty name="ignorePressure" value="1"/>
    </inkml:brush>
  </inkml:definitions>
  <inkml:trace contextRef="#ctx0" brushRef="#br0">1 155,'3'0,"4"-3,4-4,3-4,2 0,-1-2,-1 3,1-2,-2 0,-1 1,-2-1,3 2,3 0,1 1,11 0,2 0,-3 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3:19:52.766"/>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13:20:00.818"/>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10F3D9-12B7-4EF9-98AC-E1F16EC84EE4}" type="datetimeFigureOut">
              <a:rPr lang="zh-CN" altLang="en-US" smtClean="0"/>
              <a:pPr/>
              <a:t>2024/03/18</a:t>
            </a:fld>
            <a:endParaRPr lang="zh-CN" altLang="en-US"/>
          </a:p>
        </p:txBody>
      </p:sp>
      <p:sp>
        <p:nvSpPr>
          <p:cNvPr id="4" name="幻灯片图像占位符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957B3-88B3-4B2D-A1C6-23F773643F57}" type="slidenum">
              <a:rPr lang="zh-CN" altLang="en-US" smtClean="0"/>
              <a:pPr/>
              <a:t>‹#›</a:t>
            </a:fld>
            <a:endParaRPr lang="zh-CN" altLang="en-US"/>
          </a:p>
        </p:txBody>
      </p:sp>
    </p:spTree>
    <p:extLst>
      <p:ext uri="{BB962C8B-B14F-4D97-AF65-F5344CB8AC3E}">
        <p14:creationId xmlns:p14="http://schemas.microsoft.com/office/powerpoint/2010/main" val="10672568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4%B9%94%E7%BA%B3%E6%A3%AE%C2%B7%E6%96%AF%E5%A8%81%E5%A4%AB%E7%89%B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4%B9%94%E7%BA%B3%E6%A3%AE%C2%B7%E6%96%AF%E5%A8%81%E5%A4%AB%E7%89%B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在</a:t>
            </a:r>
            <a:r>
              <a:rPr lang="zh-CN" altLang="en-US" b="0" i="0" u="none" strike="noStrike" dirty="0">
                <a:solidFill>
                  <a:srgbClr val="136EC2"/>
                </a:solidFill>
                <a:effectLst/>
                <a:latin typeface="Helvetica Neue"/>
                <a:hlinkClick r:id="rId3"/>
              </a:rPr>
              <a:t>乔纳森</a:t>
            </a:r>
            <a:r>
              <a:rPr lang="en-US" altLang="zh-CN" b="0" i="0" u="none" strike="noStrike" dirty="0">
                <a:solidFill>
                  <a:srgbClr val="136EC2"/>
                </a:solidFill>
                <a:effectLst/>
                <a:latin typeface="Helvetica Neue"/>
                <a:hlinkClick r:id="rId3"/>
              </a:rPr>
              <a:t>·</a:t>
            </a:r>
            <a:r>
              <a:rPr lang="zh-CN" altLang="en-US" b="0" i="0" u="none" strike="noStrike" dirty="0">
                <a:solidFill>
                  <a:srgbClr val="136EC2"/>
                </a:solidFill>
                <a:effectLst/>
                <a:latin typeface="Helvetica Neue"/>
                <a:hlinkClick r:id="rId3"/>
              </a:rPr>
              <a:t>斯威夫特</a:t>
            </a:r>
            <a:r>
              <a:rPr lang="zh-CN" altLang="en-US" b="0" i="0" dirty="0">
                <a:solidFill>
                  <a:srgbClr val="333333"/>
                </a:solidFill>
                <a:effectLst/>
                <a:latin typeface="Helvetica Neue"/>
              </a:rPr>
              <a:t>的著名讽刺小说</a:t>
            </a:r>
            <a:r>
              <a:rPr lang="en-US" altLang="zh-CN" b="0" i="0" dirty="0">
                <a:solidFill>
                  <a:srgbClr val="333333"/>
                </a:solidFill>
                <a:effectLst/>
                <a:latin typeface="Helvetica Neue"/>
              </a:rPr>
              <a:t>《</a:t>
            </a:r>
            <a:r>
              <a:rPr lang="zh-CN" altLang="en-US" b="0" i="0" dirty="0">
                <a:solidFill>
                  <a:srgbClr val="333333"/>
                </a:solidFill>
                <a:effectLst/>
                <a:latin typeface="Helvetica Neue"/>
              </a:rPr>
              <a:t>格列夫游记</a:t>
            </a:r>
            <a:r>
              <a:rPr lang="en-US" altLang="zh-CN" b="0" i="0" dirty="0">
                <a:solidFill>
                  <a:srgbClr val="333333"/>
                </a:solidFill>
                <a:effectLst/>
                <a:latin typeface="Helvetica Neue"/>
              </a:rPr>
              <a:t>》</a:t>
            </a:r>
            <a:r>
              <a:rPr lang="zh-CN" altLang="en-US" b="0" i="0" dirty="0">
                <a:solidFill>
                  <a:srgbClr val="333333"/>
                </a:solidFill>
                <a:effectLst/>
                <a:latin typeface="Helvetica Neue"/>
              </a:rPr>
              <a:t>中，小人国内部分裂成</a:t>
            </a:r>
            <a:r>
              <a:rPr lang="en-US" altLang="zh-CN" b="0" i="0" dirty="0">
                <a:solidFill>
                  <a:srgbClr val="333333"/>
                </a:solidFill>
                <a:effectLst/>
                <a:latin typeface="Helvetica Neue"/>
              </a:rPr>
              <a:t>Big-endian</a:t>
            </a:r>
            <a:r>
              <a:rPr lang="zh-CN" altLang="en-US" b="0" i="0" dirty="0">
                <a:solidFill>
                  <a:srgbClr val="333333"/>
                </a:solidFill>
                <a:effectLst/>
                <a:latin typeface="Helvetica Neue"/>
              </a:rPr>
              <a:t>和</a:t>
            </a:r>
            <a:r>
              <a:rPr lang="en-US" altLang="zh-CN" b="0" i="0" dirty="0">
                <a:solidFill>
                  <a:srgbClr val="333333"/>
                </a:solidFill>
                <a:effectLst/>
                <a:latin typeface="Helvetica Neue"/>
              </a:rPr>
              <a:t>Little-endian</a:t>
            </a:r>
            <a:r>
              <a:rPr lang="zh-CN" altLang="en-US" b="0" i="0" dirty="0">
                <a:solidFill>
                  <a:srgbClr val="333333"/>
                </a:solidFill>
                <a:effectLst/>
                <a:latin typeface="Helvetica Neue"/>
              </a:rPr>
              <a:t>两派，区别在于一派要求从鸡蛋的大头把鸡蛋打破，另一派要求从鸡蛋的小头把鸡蛋打破。斯威夫特借以讽刺英国的政党之争，在计算机工业中指数据储存顺序的分歧。</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r>
              <a:rPr lang="zh-CN" altLang="en-US" b="0" i="0" dirty="0">
                <a:solidFill>
                  <a:srgbClr val="333333"/>
                </a:solidFill>
                <a:effectLst/>
                <a:latin typeface="Helvetica Neue"/>
              </a:rPr>
              <a:t>在</a:t>
            </a:r>
            <a:r>
              <a:rPr lang="en-US" altLang="zh-CN" b="0" i="0" dirty="0">
                <a:solidFill>
                  <a:srgbClr val="333333"/>
                </a:solidFill>
                <a:effectLst/>
                <a:latin typeface="Helvetica Neue"/>
              </a:rPr>
              <a:t>C</a:t>
            </a:r>
            <a:r>
              <a:rPr lang="zh-CN" altLang="en-US" b="0" i="0" dirty="0">
                <a:solidFill>
                  <a:srgbClr val="333333"/>
                </a:solidFill>
                <a:effectLst/>
                <a:latin typeface="Helvetica Neue"/>
              </a:rPr>
              <a:t>语言中，默认是小端，</a:t>
            </a:r>
            <a:r>
              <a:rPr lang="en-US" altLang="zh-CN" b="0" i="0" dirty="0">
                <a:solidFill>
                  <a:srgbClr val="333333"/>
                </a:solidFill>
                <a:effectLst/>
                <a:latin typeface="Helvetica Neue"/>
              </a:rPr>
              <a:t>Java</a:t>
            </a:r>
            <a:r>
              <a:rPr lang="zh-CN" altLang="en-US" b="0" i="0" dirty="0">
                <a:solidFill>
                  <a:srgbClr val="333333"/>
                </a:solidFill>
                <a:effectLst/>
                <a:latin typeface="Helvetica Neue"/>
              </a:rPr>
              <a:t>是平台无关的，默认是大端。在网络上传输数据普遍采用的都是大端。</a:t>
            </a:r>
            <a:endParaRPr lang="zh-CN" altLang="en-US" dirty="0"/>
          </a:p>
        </p:txBody>
      </p:sp>
    </p:spTree>
    <p:extLst>
      <p:ext uri="{BB962C8B-B14F-4D97-AF65-F5344CB8AC3E}">
        <p14:creationId xmlns:p14="http://schemas.microsoft.com/office/powerpoint/2010/main" val="1217317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1599415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switch case</a:t>
            </a:r>
            <a:r>
              <a:rPr lang="zh-CN" altLang="en-US" b="0" i="0" dirty="0">
                <a:solidFill>
                  <a:srgbClr val="596172"/>
                </a:solidFill>
                <a:effectLst/>
                <a:latin typeface="Lato" panose="020B0604020202020204" pitchFamily="34" charset="0"/>
              </a:rPr>
              <a:t>和</a:t>
            </a:r>
            <a:r>
              <a:rPr lang="en-US" altLang="zh-CN" dirty="0"/>
              <a:t>if else</a:t>
            </a:r>
            <a:r>
              <a:rPr lang="zh-CN" altLang="en-US" b="0" i="0" dirty="0">
                <a:solidFill>
                  <a:srgbClr val="596172"/>
                </a:solidFill>
                <a:effectLst/>
                <a:latin typeface="Lato" panose="020B0604020202020204" pitchFamily="34" charset="0"/>
              </a:rPr>
              <a:t>的区别呼之欲出了</a:t>
            </a:r>
            <a:r>
              <a:rPr lang="en-US" altLang="zh-CN" b="0" i="0" dirty="0">
                <a:solidFill>
                  <a:srgbClr val="596172"/>
                </a:solidFill>
                <a:effectLst/>
                <a:latin typeface="Lato" panose="020B0604020202020204" pitchFamily="34" charset="0"/>
              </a:rPr>
              <a:t>. </a:t>
            </a:r>
            <a:r>
              <a:rPr lang="en-US" altLang="zh-CN" dirty="0"/>
              <a:t>switch case</a:t>
            </a:r>
            <a:r>
              <a:rPr lang="zh-CN" altLang="en-US" b="0" i="0" dirty="0">
                <a:solidFill>
                  <a:srgbClr val="596172"/>
                </a:solidFill>
                <a:effectLst/>
                <a:latin typeface="Lato" panose="020B0604020202020204" pitchFamily="34" charset="0"/>
              </a:rPr>
              <a:t>利用了数组的随机访问</a:t>
            </a:r>
            <a:r>
              <a:rPr lang="en-US" altLang="zh-CN" b="0" i="0" dirty="0">
                <a:solidFill>
                  <a:srgbClr val="596172"/>
                </a:solidFill>
                <a:effectLst/>
                <a:latin typeface="Lato" panose="020B0604020202020204" pitchFamily="34" charset="0"/>
              </a:rPr>
              <a:t>, </a:t>
            </a:r>
            <a:r>
              <a:rPr lang="zh-CN" altLang="en-US" b="0" i="0" dirty="0">
                <a:solidFill>
                  <a:srgbClr val="596172"/>
                </a:solidFill>
                <a:effectLst/>
                <a:latin typeface="Lato" panose="020B0604020202020204" pitchFamily="34" charset="0"/>
              </a:rPr>
              <a:t>大幅度提升了判断的效率，空间换时间</a:t>
            </a:r>
            <a:endParaRPr lang="en-US" altLang="zh-CN" b="0" i="0" dirty="0">
              <a:solidFill>
                <a:srgbClr val="596172"/>
              </a:solidFill>
              <a:effectLst/>
              <a:latin typeface="Lato" panose="020B0604020202020204" pitchFamily="34" charset="0"/>
            </a:endParaRPr>
          </a:p>
          <a:p>
            <a:endParaRPr lang="en-US" altLang="zh-CN" b="0" i="0" dirty="0">
              <a:solidFill>
                <a:srgbClr val="596172"/>
              </a:solidFill>
              <a:effectLst/>
              <a:latin typeface="Lato" panose="020B0604020202020204" pitchFamily="34" charset="0"/>
            </a:endParaRPr>
          </a:p>
          <a:p>
            <a:endParaRPr lang="zh-CN" altLang="en-US" dirty="0"/>
          </a:p>
        </p:txBody>
      </p:sp>
    </p:spTree>
    <p:extLst>
      <p:ext uri="{BB962C8B-B14F-4D97-AF65-F5344CB8AC3E}">
        <p14:creationId xmlns:p14="http://schemas.microsoft.com/office/powerpoint/2010/main" val="1206166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39053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41086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控制 </a:t>
            </a:r>
            <a:r>
              <a:rPr lang="en-US" altLang="zh-CN" dirty="0"/>
              <a:t>I </a:t>
            </a:r>
            <a:r>
              <a:rPr lang="zh-CN" altLang="en-US" dirty="0"/>
              <a:t>的汇编代码块</a:t>
            </a:r>
          </a:p>
        </p:txBody>
      </p:sp>
    </p:spTree>
    <p:extLst>
      <p:ext uri="{BB962C8B-B14F-4D97-AF65-F5344CB8AC3E}">
        <p14:creationId xmlns:p14="http://schemas.microsoft.com/office/powerpoint/2010/main" val="3753702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While </a:t>
            </a:r>
            <a:r>
              <a:rPr lang="zh-CN" altLang="en-US" dirty="0"/>
              <a:t>还是 </a:t>
            </a:r>
            <a:r>
              <a:rPr lang="en-US" altLang="zh-CN" dirty="0"/>
              <a:t>for </a:t>
            </a:r>
            <a:r>
              <a:rPr lang="zh-CN" altLang="en-US" dirty="0"/>
              <a:t>更高效点？其实差不多的</a:t>
            </a:r>
            <a:endParaRPr lang="en-US" altLang="zh-CN" dirty="0"/>
          </a:p>
          <a:p>
            <a:endParaRPr lang="en-US" altLang="zh-CN" dirty="0"/>
          </a:p>
          <a:p>
            <a:r>
              <a:rPr lang="zh-CN" altLang="en-US" b="0" i="0" dirty="0">
                <a:solidFill>
                  <a:srgbClr val="222226"/>
                </a:solidFill>
                <a:effectLst/>
                <a:latin typeface="-apple-system"/>
              </a:rPr>
              <a:t>编译器一般会把</a:t>
            </a:r>
            <a:r>
              <a:rPr lang="en-US" altLang="zh-CN" b="0" i="0" dirty="0">
                <a:solidFill>
                  <a:srgbClr val="222226"/>
                </a:solidFill>
                <a:effectLst/>
                <a:latin typeface="-apple-system"/>
              </a:rPr>
              <a:t>while</a:t>
            </a:r>
            <a:r>
              <a:rPr lang="zh-CN" altLang="en-US" b="0" i="0" dirty="0">
                <a:solidFill>
                  <a:srgbClr val="222226"/>
                </a:solidFill>
                <a:effectLst/>
                <a:latin typeface="-apple-system"/>
              </a:rPr>
              <a:t>， </a:t>
            </a:r>
            <a:r>
              <a:rPr lang="en-US" altLang="zh-CN" b="0" i="0" dirty="0">
                <a:solidFill>
                  <a:srgbClr val="222226"/>
                </a:solidFill>
                <a:effectLst/>
                <a:latin typeface="-apple-system"/>
              </a:rPr>
              <a:t>for</a:t>
            </a:r>
            <a:r>
              <a:rPr lang="zh-CN" altLang="en-US" b="0" i="0" dirty="0">
                <a:solidFill>
                  <a:srgbClr val="222226"/>
                </a:solidFill>
                <a:effectLst/>
                <a:latin typeface="-apple-system"/>
              </a:rPr>
              <a:t>转换成</a:t>
            </a:r>
            <a:r>
              <a:rPr lang="en-US" altLang="zh-CN" b="0" i="0" dirty="0">
                <a:solidFill>
                  <a:srgbClr val="222226"/>
                </a:solidFill>
                <a:effectLst/>
                <a:latin typeface="-apple-system"/>
              </a:rPr>
              <a:t>do while</a:t>
            </a:r>
            <a:r>
              <a:rPr lang="zh-CN" altLang="en-US" b="0" i="0" dirty="0">
                <a:solidFill>
                  <a:srgbClr val="222226"/>
                </a:solidFill>
                <a:effectLst/>
                <a:latin typeface="-apple-system"/>
              </a:rPr>
              <a:t>形式的汇编代码</a:t>
            </a:r>
            <a:endParaRPr lang="zh-CN" altLang="en-US" dirty="0"/>
          </a:p>
        </p:txBody>
      </p:sp>
    </p:spTree>
    <p:extLst>
      <p:ext uri="{BB962C8B-B14F-4D97-AF65-F5344CB8AC3E}">
        <p14:creationId xmlns:p14="http://schemas.microsoft.com/office/powerpoint/2010/main" val="2655927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https://tech.meituan.com/2020/12/10/apache-kylin-practice-in-meituan.html</a:t>
            </a:r>
            <a:endParaRPr lang="zh-CN" altLang="en-US" dirty="0"/>
          </a:p>
        </p:txBody>
      </p:sp>
    </p:spTree>
    <p:extLst>
      <p:ext uri="{BB962C8B-B14F-4D97-AF65-F5344CB8AC3E}">
        <p14:creationId xmlns:p14="http://schemas.microsoft.com/office/powerpoint/2010/main" val="3958193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2788258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57446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272981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a:t>
            </a:r>
            <a:r>
              <a:rPr lang="en-US" b="0" i="0" u="none" strike="noStrike" dirty="0" err="1">
                <a:solidFill>
                  <a:srgbClr val="374151"/>
                </a:solidFill>
                <a:effectLst/>
                <a:latin typeface="Söhne"/>
              </a:rPr>
              <a:t>bss</a:t>
            </a:r>
            <a:r>
              <a:rPr lang="en-US" b="0" i="0" u="none" strike="noStrike" dirty="0">
                <a:solidFill>
                  <a:srgbClr val="374151"/>
                </a:solidFill>
                <a:effectLst/>
                <a:latin typeface="Söhne"/>
              </a:rPr>
              <a:t>” stands for “Block Started by Symbol”</a:t>
            </a:r>
          </a:p>
          <a:p>
            <a:r>
              <a:rPr lang="en-US" b="0" i="0" u="none" strike="noStrike" dirty="0">
                <a:solidFill>
                  <a:srgbClr val="374151"/>
                </a:solidFill>
                <a:effectLst/>
                <a:latin typeface="Söhne"/>
              </a:rPr>
              <a:t>”</a:t>
            </a:r>
            <a:r>
              <a:rPr lang="en-US" b="0" i="0" u="none" strike="noStrike" dirty="0" err="1">
                <a:solidFill>
                  <a:srgbClr val="374151"/>
                </a:solidFill>
                <a:effectLst/>
                <a:latin typeface="Söhne"/>
              </a:rPr>
              <a:t>reloc</a:t>
            </a:r>
            <a:r>
              <a:rPr lang="en-US" b="0" i="0" u="none" strike="noStrike" dirty="0">
                <a:solidFill>
                  <a:srgbClr val="374151"/>
                </a:solidFill>
                <a:effectLst/>
                <a:latin typeface="Söhne"/>
              </a:rPr>
              <a:t>”, loading an executable file at different base addresses allows for better memory management, improved security (</a:t>
            </a:r>
            <a:r>
              <a:rPr lang="en-US" b="0" i="0" u="none" strike="noStrike" dirty="0">
                <a:solidFill>
                  <a:srgbClr val="202124"/>
                </a:solidFill>
                <a:effectLst/>
                <a:latin typeface="Google Sans"/>
              </a:rPr>
              <a:t> </a:t>
            </a:r>
            <a:r>
              <a:rPr lang="en-US" b="0" i="0" u="none" strike="noStrike" dirty="0">
                <a:solidFill>
                  <a:srgbClr val="040C28"/>
                </a:solidFill>
                <a:effectLst/>
                <a:latin typeface="Google Sans"/>
              </a:rPr>
              <a:t>ASLR</a:t>
            </a:r>
            <a:r>
              <a:rPr lang="en-US" b="0" i="0" u="none" strike="noStrike" dirty="0">
                <a:solidFill>
                  <a:srgbClr val="374151"/>
                </a:solidFill>
                <a:effectLst/>
                <a:latin typeface="Söhne"/>
              </a:rPr>
              <a:t>), and efficient use of shared resources</a:t>
            </a:r>
            <a:endParaRPr lang="en-CN" dirty="0"/>
          </a:p>
        </p:txBody>
      </p:sp>
    </p:spTree>
    <p:extLst>
      <p:ext uri="{BB962C8B-B14F-4D97-AF65-F5344CB8AC3E}">
        <p14:creationId xmlns:p14="http://schemas.microsoft.com/office/powerpoint/2010/main" val="3859505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004015DB: rep </a:t>
            </a:r>
            <a:r>
              <a:rPr lang="en-US" altLang="zh-CN" dirty="0" err="1"/>
              <a:t>stosd</a:t>
            </a:r>
            <a:r>
              <a:rPr lang="en-US" altLang="zh-CN" dirty="0"/>
              <a:t> </a:t>
            </a:r>
            <a:r>
              <a:rPr lang="en-US" altLang="zh-CN" dirty="0">
                <a:sym typeface="Wingdings" panose="05000000000000000000" pitchFamily="2" charset="2"/>
              </a:rPr>
              <a:t></a:t>
            </a:r>
            <a:r>
              <a:rPr lang="en-US" altLang="zh-CN" dirty="0"/>
              <a:t> </a:t>
            </a:r>
            <a:r>
              <a:rPr lang="zh-CN" altLang="en-US" dirty="0"/>
              <a:t>将</a:t>
            </a:r>
            <a:r>
              <a:rPr lang="en-US" altLang="zh-CN" dirty="0"/>
              <a:t> EAX </a:t>
            </a:r>
            <a:r>
              <a:rPr lang="zh-CN" altLang="en-US" dirty="0"/>
              <a:t>中得数据存放至数组 </a:t>
            </a:r>
            <a:r>
              <a:rPr lang="en-US" altLang="zh-CN" dirty="0"/>
              <a:t>[EDI], </a:t>
            </a:r>
            <a:r>
              <a:rPr lang="zh-CN" altLang="en-US" dirty="0"/>
              <a:t>然后移动数组指针</a:t>
            </a:r>
            <a:r>
              <a:rPr lang="en-US" altLang="zh-CN" dirty="0"/>
              <a:t> EDI </a:t>
            </a:r>
            <a:r>
              <a:rPr lang="zh-CN" altLang="en-US" dirty="0"/>
              <a:t>（移动 </a:t>
            </a:r>
            <a:r>
              <a:rPr lang="en-US" altLang="zh-CN" dirty="0"/>
              <a:t>4 Bytes</a:t>
            </a:r>
            <a:r>
              <a:rPr lang="zh-CN" altLang="en-US" dirty="0"/>
              <a:t>）</a:t>
            </a:r>
            <a:r>
              <a:rPr lang="en-US" altLang="zh-CN" dirty="0"/>
              <a:t>, </a:t>
            </a:r>
            <a:r>
              <a:rPr lang="zh-CN" altLang="en-US" dirty="0"/>
              <a:t>重复操作</a:t>
            </a:r>
            <a:r>
              <a:rPr lang="en-US" altLang="zh-CN" dirty="0"/>
              <a:t> ECX </a:t>
            </a:r>
            <a:r>
              <a:rPr lang="zh-CN" altLang="en-US" dirty="0"/>
              <a:t>次</a:t>
            </a:r>
          </a:p>
        </p:txBody>
      </p:sp>
    </p:spTree>
    <p:extLst>
      <p:ext uri="{BB962C8B-B14F-4D97-AF65-F5344CB8AC3E}">
        <p14:creationId xmlns:p14="http://schemas.microsoft.com/office/powerpoint/2010/main" val="2058614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global_var</a:t>
            </a:r>
            <a:r>
              <a:rPr lang="en-US" altLang="zh-CN" dirty="0"/>
              <a:t> </a:t>
            </a:r>
            <a:r>
              <a:rPr lang="zh-CN" altLang="en-US" dirty="0"/>
              <a:t>是正数还是负数？</a:t>
            </a:r>
          </a:p>
        </p:txBody>
      </p:sp>
    </p:spTree>
    <p:extLst>
      <p:ext uri="{BB962C8B-B14F-4D97-AF65-F5344CB8AC3E}">
        <p14:creationId xmlns:p14="http://schemas.microsoft.com/office/powerpoint/2010/main" val="548917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全局静态变量只能在一个 </a:t>
            </a:r>
            <a:r>
              <a:rPr lang="en-US" altLang="zh-CN" dirty="0"/>
              <a:t>.C </a:t>
            </a:r>
            <a:r>
              <a:rPr lang="zh-CN" altLang="en-US" dirty="0"/>
              <a:t>文件里使用</a:t>
            </a:r>
            <a:br>
              <a:rPr lang="en-US" altLang="zh-CN" dirty="0"/>
            </a:br>
            <a:r>
              <a:rPr lang="zh-CN" altLang="en-US" dirty="0"/>
              <a:t>如果想了解更多，可以参考 </a:t>
            </a:r>
            <a:r>
              <a:rPr lang="en-US" altLang="zh-CN" dirty="0"/>
              <a:t>https://zhuanlan.zhihu.com/p/93934910</a:t>
            </a:r>
            <a:endParaRPr lang="zh-CN" altLang="en-US" dirty="0"/>
          </a:p>
        </p:txBody>
      </p:sp>
    </p:spTree>
    <p:extLst>
      <p:ext uri="{BB962C8B-B14F-4D97-AF65-F5344CB8AC3E}">
        <p14:creationId xmlns:p14="http://schemas.microsoft.com/office/powerpoint/2010/main" val="3079568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11111"/>
                </a:solidFill>
                <a:effectLst/>
                <a:latin typeface="-apple-system"/>
              </a:rPr>
              <a:t> </a:t>
            </a:r>
            <a:r>
              <a:rPr lang="en-US" altLang="zh-CN" b="0" i="0" dirty="0" err="1">
                <a:solidFill>
                  <a:srgbClr val="111111"/>
                </a:solidFill>
                <a:effectLst/>
                <a:latin typeface="-apple-system"/>
              </a:rPr>
              <a:t>setnz</a:t>
            </a:r>
            <a:r>
              <a:rPr lang="en-US" altLang="zh-CN" b="0" i="0" dirty="0">
                <a:solidFill>
                  <a:srgbClr val="111111"/>
                </a:solidFill>
                <a:effectLst/>
                <a:latin typeface="-apple-system"/>
              </a:rPr>
              <a:t> al: </a:t>
            </a:r>
            <a:r>
              <a:rPr lang="zh-CN" altLang="en-US" b="0" i="0" dirty="0">
                <a:solidFill>
                  <a:srgbClr val="111111"/>
                </a:solidFill>
                <a:effectLst/>
                <a:latin typeface="-apple-system"/>
              </a:rPr>
              <a:t>如果标志寄存器 </a:t>
            </a:r>
            <a:r>
              <a:rPr lang="en-US" altLang="zh-CN" b="0" i="0" dirty="0">
                <a:solidFill>
                  <a:srgbClr val="111111"/>
                </a:solidFill>
                <a:effectLst/>
                <a:latin typeface="-apple-system"/>
              </a:rPr>
              <a:t>zero flag </a:t>
            </a:r>
            <a:r>
              <a:rPr lang="zh-CN" altLang="en-US" b="0" i="0" dirty="0">
                <a:solidFill>
                  <a:srgbClr val="111111"/>
                </a:solidFill>
                <a:effectLst/>
                <a:latin typeface="-apple-system"/>
              </a:rPr>
              <a:t>为</a:t>
            </a:r>
            <a:r>
              <a:rPr lang="en-US" altLang="zh-CN" b="0" i="0" dirty="0">
                <a:solidFill>
                  <a:srgbClr val="111111"/>
                </a:solidFill>
                <a:effectLst/>
                <a:latin typeface="-apple-system"/>
              </a:rPr>
              <a:t>0</a:t>
            </a:r>
            <a:r>
              <a:rPr lang="zh-CN" altLang="en-US" b="0" i="0" dirty="0">
                <a:solidFill>
                  <a:srgbClr val="111111"/>
                </a:solidFill>
                <a:effectLst/>
                <a:latin typeface="-apple-system"/>
              </a:rPr>
              <a:t>，则将寄存器 </a:t>
            </a:r>
            <a:r>
              <a:rPr lang="en-US" altLang="zh-CN" b="0" i="0" dirty="0">
                <a:solidFill>
                  <a:srgbClr val="111111"/>
                </a:solidFill>
                <a:effectLst/>
                <a:latin typeface="-apple-system"/>
              </a:rPr>
              <a:t>al </a:t>
            </a:r>
            <a:r>
              <a:rPr lang="zh-CN" altLang="en-US" b="0" i="0" dirty="0">
                <a:solidFill>
                  <a:srgbClr val="111111"/>
                </a:solidFill>
                <a:effectLst/>
                <a:latin typeface="-apple-system"/>
              </a:rPr>
              <a:t>置为 </a:t>
            </a:r>
            <a:r>
              <a:rPr lang="en-US" altLang="zh-CN" b="0" i="0" dirty="0">
                <a:solidFill>
                  <a:srgbClr val="111111"/>
                </a:solidFill>
                <a:effectLst/>
                <a:latin typeface="-apple-system"/>
              </a:rPr>
              <a:t>1</a:t>
            </a:r>
            <a:r>
              <a:rPr lang="zh-CN" altLang="en-US" b="0" i="0" dirty="0">
                <a:solidFill>
                  <a:srgbClr val="111111"/>
                </a:solidFill>
                <a:effectLst/>
                <a:latin typeface="-apple-system"/>
              </a:rPr>
              <a:t>；否则，置为</a:t>
            </a:r>
            <a:r>
              <a:rPr lang="en-US" altLang="zh-CN" b="0" i="0" dirty="0">
                <a:solidFill>
                  <a:srgbClr val="111111"/>
                </a:solidFill>
                <a:effectLst/>
                <a:latin typeface="-apple-system"/>
              </a:rPr>
              <a:t> 0</a:t>
            </a:r>
            <a:endParaRPr lang="zh-CN" altLang="en-US" dirty="0"/>
          </a:p>
        </p:txBody>
      </p:sp>
    </p:spTree>
    <p:extLst>
      <p:ext uri="{BB962C8B-B14F-4D97-AF65-F5344CB8AC3E}">
        <p14:creationId xmlns:p14="http://schemas.microsoft.com/office/powerpoint/2010/main" val="2108731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3160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4173401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6593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13398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请参考上一页程序栈所包含各单元的位置排列示意图</a:t>
            </a:r>
          </a:p>
        </p:txBody>
      </p:sp>
    </p:spTree>
    <p:extLst>
      <p:ext uri="{BB962C8B-B14F-4D97-AF65-F5344CB8AC3E}">
        <p14:creationId xmlns:p14="http://schemas.microsoft.com/office/powerpoint/2010/main" val="2331577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实际的物理内存 可能为 </a:t>
            </a:r>
            <a:r>
              <a:rPr lang="en-US" altLang="zh-CN" dirty="0"/>
              <a:t>1G</a:t>
            </a:r>
            <a:r>
              <a:rPr lang="zh-CN" altLang="en-US" dirty="0"/>
              <a:t>，需要通过页表映射机制，加入物理磁盘来实现 </a:t>
            </a:r>
            <a:r>
              <a:rPr lang="en-US" altLang="zh-CN" dirty="0"/>
              <a:t>4GB </a:t>
            </a:r>
            <a:r>
              <a:rPr lang="zh-CN" altLang="en-US" dirty="0"/>
              <a:t>虚拟内存</a:t>
            </a:r>
            <a:endParaRPr lang="en-US" altLang="zh-CN" dirty="0"/>
          </a:p>
          <a:p>
            <a:r>
              <a:rPr lang="en-US" altLang="zh-CN" dirty="0"/>
              <a:t>- </a:t>
            </a:r>
            <a:r>
              <a:rPr lang="zh-CN" altLang="en-US" dirty="0"/>
              <a:t>在逻辑上，让每个程序都感觉“它自己拥有 </a:t>
            </a:r>
            <a:r>
              <a:rPr lang="en-US" altLang="zh-CN" dirty="0"/>
              <a:t>4GB </a:t>
            </a:r>
            <a:r>
              <a:rPr lang="zh-CN" altLang="en-US" dirty="0"/>
              <a:t>内存”</a:t>
            </a:r>
          </a:p>
        </p:txBody>
      </p:sp>
    </p:spTree>
    <p:extLst>
      <p:ext uri="{BB962C8B-B14F-4D97-AF65-F5344CB8AC3E}">
        <p14:creationId xmlns:p14="http://schemas.microsoft.com/office/powerpoint/2010/main" val="701770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82390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0xCC    </a:t>
            </a:r>
            <a:r>
              <a:rPr lang="en-US" altLang="zh-CN" dirty="0">
                <a:sym typeface="Wingdings" panose="05000000000000000000" pitchFamily="2" charset="2"/>
              </a:rPr>
              <a:t>   int 3 </a:t>
            </a:r>
            <a:r>
              <a:rPr lang="zh-CN" altLang="en-US" dirty="0">
                <a:sym typeface="Wingdings" panose="05000000000000000000" pitchFamily="2" charset="2"/>
              </a:rPr>
              <a:t>中断，用于调试 （比如 </a:t>
            </a:r>
            <a:r>
              <a:rPr lang="en-US" altLang="zh-CN" dirty="0">
                <a:sym typeface="Wingdings" panose="05000000000000000000" pitchFamily="2" charset="2"/>
              </a:rPr>
              <a:t>x32dbg </a:t>
            </a:r>
            <a:r>
              <a:rPr lang="zh-CN" altLang="en-US" dirty="0">
                <a:sym typeface="Wingdings" panose="05000000000000000000" pitchFamily="2" charset="2"/>
              </a:rPr>
              <a:t>里头的断点设置）</a:t>
            </a:r>
            <a:endParaRPr lang="zh-CN" altLang="en-US" dirty="0"/>
          </a:p>
        </p:txBody>
      </p:sp>
    </p:spTree>
    <p:extLst>
      <p:ext uri="{BB962C8B-B14F-4D97-AF65-F5344CB8AC3E}">
        <p14:creationId xmlns:p14="http://schemas.microsoft.com/office/powerpoint/2010/main" val="3122066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03426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15656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4032046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2-3</a:t>
            </a:r>
            <a:r>
              <a:rPr lang="zh-CN" altLang="en-US" dirty="0"/>
              <a:t>讲（</a:t>
            </a:r>
            <a:r>
              <a:rPr lang="en-US" altLang="zh-CN" dirty="0"/>
              <a:t>Page 110-111</a:t>
            </a:r>
            <a:r>
              <a:rPr lang="zh-CN" altLang="en-US" dirty="0"/>
              <a:t>）的补码</a:t>
            </a:r>
          </a:p>
        </p:txBody>
      </p:sp>
    </p:spTree>
    <p:extLst>
      <p:ext uri="{BB962C8B-B14F-4D97-AF65-F5344CB8AC3E}">
        <p14:creationId xmlns:p14="http://schemas.microsoft.com/office/powerpoint/2010/main" val="349914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Options-&gt;General-&gt;Disassembly, </a:t>
            </a:r>
            <a:r>
              <a:rPr lang="zh-CN" altLang="en-US" dirty="0"/>
              <a:t>勾选 </a:t>
            </a:r>
            <a:r>
              <a:rPr lang="en-US" altLang="zh-CN" dirty="0"/>
              <a:t>“Line prefixes (graph)”, </a:t>
            </a:r>
            <a:r>
              <a:rPr lang="zh-CN" altLang="en-US" dirty="0"/>
              <a:t>以在图模式下显示内存地址</a:t>
            </a:r>
            <a:r>
              <a:rPr lang="en-US" altLang="zh-CN" dirty="0"/>
              <a:t>; </a:t>
            </a:r>
            <a:r>
              <a:rPr lang="zh-CN" altLang="en-US" dirty="0"/>
              <a:t>按空格</a:t>
            </a:r>
            <a:r>
              <a:rPr lang="en-US" altLang="zh-CN" dirty="0"/>
              <a:t>, </a:t>
            </a:r>
            <a:r>
              <a:rPr lang="zh-CN" altLang="en-US" dirty="0"/>
              <a:t>可以在图模式和</a:t>
            </a:r>
            <a:r>
              <a:rPr lang="en-US" altLang="zh-CN" dirty="0"/>
              <a:t>16</a:t>
            </a:r>
            <a:r>
              <a:rPr lang="zh-CN" altLang="en-US" dirty="0"/>
              <a:t>进制模式直接 进行切换</a:t>
            </a:r>
          </a:p>
        </p:txBody>
      </p:sp>
    </p:spTree>
    <p:extLst>
      <p:ext uri="{BB962C8B-B14F-4D97-AF65-F5344CB8AC3E}">
        <p14:creationId xmlns:p14="http://schemas.microsoft.com/office/powerpoint/2010/main" val="9280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小数部分</a:t>
            </a:r>
            <a:r>
              <a:rPr lang="en-US" altLang="zh-CN" dirty="0"/>
              <a:t>x</a:t>
            </a:r>
            <a:r>
              <a:rPr lang="zh-CN" altLang="en-US" dirty="0"/>
              <a:t>为底，</a:t>
            </a:r>
            <a:r>
              <a:rPr lang="en-US" altLang="zh-CN" dirty="0"/>
              <a:t>y = x*(2^n) </a:t>
            </a:r>
            <a:r>
              <a:rPr lang="zh-CN" altLang="en-US" dirty="0"/>
              <a:t>的小数部分，</a:t>
            </a:r>
            <a:r>
              <a:rPr lang="en-US" altLang="zh-CN" dirty="0"/>
              <a:t>y*2 &gt; 0 </a:t>
            </a:r>
            <a:r>
              <a:rPr lang="en-US" altLang="zh-CN" dirty="0">
                <a:sym typeface="Wingdings" panose="05000000000000000000" pitchFamily="2" charset="2"/>
              </a:rPr>
              <a:t> 1; </a:t>
            </a:r>
            <a:r>
              <a:rPr lang="zh-CN" altLang="en-US" dirty="0">
                <a:sym typeface="Wingdings" panose="05000000000000000000" pitchFamily="2" charset="2"/>
              </a:rPr>
              <a:t>否则 </a:t>
            </a:r>
            <a:r>
              <a:rPr lang="en-US" altLang="zh-CN" dirty="0">
                <a:sym typeface="Wingdings" panose="05000000000000000000" pitchFamily="2" charset="2"/>
              </a:rPr>
              <a:t>0</a:t>
            </a:r>
            <a:endParaRPr lang="en-US" altLang="zh-CN" dirty="0"/>
          </a:p>
          <a:p>
            <a:pPr marL="171450" indent="-171450">
              <a:buFontTx/>
              <a:buChar char="-"/>
            </a:pPr>
            <a:r>
              <a:rPr lang="zh-CN" altLang="en-US" dirty="0"/>
              <a:t>小端存储 </a:t>
            </a:r>
            <a:r>
              <a:rPr lang="en-US" altLang="zh-CN" dirty="0"/>
              <a:t>(Page 20)</a:t>
            </a:r>
          </a:p>
          <a:p>
            <a:pPr marL="0" indent="0">
              <a:buFontTx/>
              <a:buNone/>
            </a:pPr>
            <a:endParaRPr lang="zh-CN" altLang="en-US" dirty="0"/>
          </a:p>
        </p:txBody>
      </p:sp>
    </p:spTree>
    <p:extLst>
      <p:ext uri="{BB962C8B-B14F-4D97-AF65-F5344CB8AC3E}">
        <p14:creationId xmlns:p14="http://schemas.microsoft.com/office/powerpoint/2010/main" val="675048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为什么会自动加</a:t>
            </a:r>
            <a:r>
              <a:rPr lang="en-US" altLang="zh-CN" dirty="0"/>
              <a:t>2</a:t>
            </a:r>
            <a:r>
              <a:rPr lang="zh-CN" altLang="en-US" dirty="0"/>
              <a:t>，编译原理</a:t>
            </a:r>
          </a:p>
        </p:txBody>
      </p:sp>
    </p:spTree>
    <p:extLst>
      <p:ext uri="{BB962C8B-B14F-4D97-AF65-F5344CB8AC3E}">
        <p14:creationId xmlns:p14="http://schemas.microsoft.com/office/powerpoint/2010/main" val="2850590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在</a:t>
            </a:r>
            <a:r>
              <a:rPr lang="zh-CN" altLang="en-US" b="0" i="0" u="none" strike="noStrike" dirty="0">
                <a:solidFill>
                  <a:srgbClr val="136EC2"/>
                </a:solidFill>
                <a:effectLst/>
                <a:latin typeface="Helvetica Neue"/>
                <a:hlinkClick r:id="rId3"/>
              </a:rPr>
              <a:t>乔纳森</a:t>
            </a:r>
            <a:r>
              <a:rPr lang="en-US" altLang="zh-CN" b="0" i="0" u="none" strike="noStrike" dirty="0">
                <a:solidFill>
                  <a:srgbClr val="136EC2"/>
                </a:solidFill>
                <a:effectLst/>
                <a:latin typeface="Helvetica Neue"/>
                <a:hlinkClick r:id="rId3"/>
              </a:rPr>
              <a:t>·</a:t>
            </a:r>
            <a:r>
              <a:rPr lang="zh-CN" altLang="en-US" b="0" i="0" u="none" strike="noStrike" dirty="0">
                <a:solidFill>
                  <a:srgbClr val="136EC2"/>
                </a:solidFill>
                <a:effectLst/>
                <a:latin typeface="Helvetica Neue"/>
                <a:hlinkClick r:id="rId3"/>
              </a:rPr>
              <a:t>斯威夫特</a:t>
            </a:r>
            <a:r>
              <a:rPr lang="zh-CN" altLang="en-US" b="0" i="0" dirty="0">
                <a:solidFill>
                  <a:srgbClr val="333333"/>
                </a:solidFill>
                <a:effectLst/>
                <a:latin typeface="Helvetica Neue"/>
              </a:rPr>
              <a:t>的著名讽刺小说</a:t>
            </a:r>
            <a:r>
              <a:rPr lang="en-US" altLang="zh-CN" b="0" i="0" dirty="0">
                <a:solidFill>
                  <a:srgbClr val="333333"/>
                </a:solidFill>
                <a:effectLst/>
                <a:latin typeface="Helvetica Neue"/>
              </a:rPr>
              <a:t>《</a:t>
            </a:r>
            <a:r>
              <a:rPr lang="zh-CN" altLang="en-US" b="0" i="0" dirty="0">
                <a:solidFill>
                  <a:srgbClr val="333333"/>
                </a:solidFill>
                <a:effectLst/>
                <a:latin typeface="Helvetica Neue"/>
              </a:rPr>
              <a:t>格列夫游记</a:t>
            </a:r>
            <a:r>
              <a:rPr lang="en-US" altLang="zh-CN" b="0" i="0" dirty="0">
                <a:solidFill>
                  <a:srgbClr val="333333"/>
                </a:solidFill>
                <a:effectLst/>
                <a:latin typeface="Helvetica Neue"/>
              </a:rPr>
              <a:t>》</a:t>
            </a:r>
            <a:r>
              <a:rPr lang="zh-CN" altLang="en-US" b="0" i="0" dirty="0">
                <a:solidFill>
                  <a:srgbClr val="333333"/>
                </a:solidFill>
                <a:effectLst/>
                <a:latin typeface="Helvetica Neue"/>
              </a:rPr>
              <a:t>中，小人国内部分裂成</a:t>
            </a:r>
            <a:r>
              <a:rPr lang="en-US" altLang="zh-CN" b="0" i="0" dirty="0">
                <a:solidFill>
                  <a:srgbClr val="333333"/>
                </a:solidFill>
                <a:effectLst/>
                <a:latin typeface="Helvetica Neue"/>
              </a:rPr>
              <a:t>Big-endian</a:t>
            </a:r>
            <a:r>
              <a:rPr lang="zh-CN" altLang="en-US" b="0" i="0" dirty="0">
                <a:solidFill>
                  <a:srgbClr val="333333"/>
                </a:solidFill>
                <a:effectLst/>
                <a:latin typeface="Helvetica Neue"/>
              </a:rPr>
              <a:t>和</a:t>
            </a:r>
            <a:r>
              <a:rPr lang="en-US" altLang="zh-CN" b="0" i="0" dirty="0">
                <a:solidFill>
                  <a:srgbClr val="333333"/>
                </a:solidFill>
                <a:effectLst/>
                <a:latin typeface="Helvetica Neue"/>
              </a:rPr>
              <a:t>Little-endian</a:t>
            </a:r>
            <a:r>
              <a:rPr lang="zh-CN" altLang="en-US" b="0" i="0" dirty="0">
                <a:solidFill>
                  <a:srgbClr val="333333"/>
                </a:solidFill>
                <a:effectLst/>
                <a:latin typeface="Helvetica Neue"/>
              </a:rPr>
              <a:t>两派，区别在于一派要求从鸡蛋的大头把鸡蛋打破，另一派要求从鸡蛋的小头把鸡蛋打破。斯威夫特借以讽刺英国的政党之争，在计算机工业中指数据储存顺序的分歧。</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r>
              <a:rPr lang="zh-CN" altLang="en-US" b="0" i="0" dirty="0">
                <a:solidFill>
                  <a:srgbClr val="333333"/>
                </a:solidFill>
                <a:effectLst/>
                <a:latin typeface="Helvetica Neue"/>
              </a:rPr>
              <a:t>在</a:t>
            </a:r>
            <a:r>
              <a:rPr lang="en-US" altLang="zh-CN" b="0" i="0" dirty="0">
                <a:solidFill>
                  <a:srgbClr val="333333"/>
                </a:solidFill>
                <a:effectLst/>
                <a:latin typeface="Helvetica Neue"/>
              </a:rPr>
              <a:t>C</a:t>
            </a:r>
            <a:r>
              <a:rPr lang="zh-CN" altLang="en-US" b="0" i="0" dirty="0">
                <a:solidFill>
                  <a:srgbClr val="333333"/>
                </a:solidFill>
                <a:effectLst/>
                <a:latin typeface="Helvetica Neue"/>
              </a:rPr>
              <a:t>语言中，默认是小端，</a:t>
            </a:r>
            <a:r>
              <a:rPr lang="en-US" altLang="zh-CN" b="0" i="0" dirty="0">
                <a:solidFill>
                  <a:srgbClr val="333333"/>
                </a:solidFill>
                <a:effectLst/>
                <a:latin typeface="Helvetica Neue"/>
              </a:rPr>
              <a:t>Java</a:t>
            </a:r>
            <a:r>
              <a:rPr lang="zh-CN" altLang="en-US" b="0" i="0" dirty="0">
                <a:solidFill>
                  <a:srgbClr val="333333"/>
                </a:solidFill>
                <a:effectLst/>
                <a:latin typeface="Helvetica Neue"/>
              </a:rPr>
              <a:t>是平台无关的，默认是大端。在网络上传输数据普遍采用的都是大端。</a:t>
            </a:r>
            <a:endParaRPr lang="zh-CN" altLang="en-US" dirty="0"/>
          </a:p>
        </p:txBody>
      </p:sp>
    </p:spTree>
    <p:extLst>
      <p:ext uri="{BB962C8B-B14F-4D97-AF65-F5344CB8AC3E}">
        <p14:creationId xmlns:p14="http://schemas.microsoft.com/office/powerpoint/2010/main" val="327553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6"/>
            <a:ext cx="8420100" cy="1470025"/>
          </a:xfrm>
        </p:spPr>
        <p:txBody>
          <a:bodyPr/>
          <a:lstStyle/>
          <a:p>
            <a:r>
              <a:rPr lang="zh-CN" altLang="en-US"/>
              <a:t>单击此处编辑母版标题样式</a:t>
            </a:r>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39"/>
            <a:ext cx="222885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4639"/>
            <a:ext cx="652145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
    <p:bg>
      <p:bgPr>
        <a:solidFill>
          <a:schemeClr val="bg1"/>
        </a:solidFill>
        <a:effectLst/>
      </p:bgPr>
    </p:bg>
    <p:spTree>
      <p:nvGrpSpPr>
        <p:cNvPr id="1" name=""/>
        <p:cNvGrpSpPr/>
        <p:nvPr/>
      </p:nvGrpSpPr>
      <p:grpSpPr>
        <a:xfrm>
          <a:off x="0" y="0"/>
          <a:ext cx="0" cy="0"/>
          <a:chOff x="0" y="0"/>
          <a:chExt cx="0" cy="0"/>
        </a:xfrm>
      </p:grpSpPr>
      <p:sp>
        <p:nvSpPr>
          <p:cNvPr id="3" name="标题占位符 1"/>
          <p:cNvSpPr>
            <a:spLocks noGrp="1"/>
          </p:cNvSpPr>
          <p:nvPr>
            <p:ph type="title"/>
          </p:nvPr>
        </p:nvSpPr>
        <p:spPr>
          <a:xfrm>
            <a:off x="495300" y="116632"/>
            <a:ext cx="8915400" cy="648072"/>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3112793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buClr>
                <a:schemeClr val="accent6">
                  <a:lumMod val="75000"/>
                </a:schemeClr>
              </a:buClr>
              <a:defRPr b="1"/>
            </a:lvl1pPr>
            <a:lvl2pPr>
              <a:defRPr b="1"/>
            </a:lvl2pPr>
            <a:lvl3pPr>
              <a:defRPr b="1"/>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8" name="页脚占位符 7"/>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4" name="页脚占位符 3"/>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3" name="页脚占位符 2"/>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2024/03/18</a:t>
            </a:fld>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116632"/>
            <a:ext cx="8915400" cy="64807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95300" y="1340768"/>
            <a:ext cx="8915400" cy="49685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defTabSz="914400" rtl="0" eaLnBrk="1" fontAlgn="auto" latinLnBrk="0" hangingPunct="1">
        <a:spcBef>
          <a:spcPct val="0"/>
        </a:spcBef>
        <a:spcAft>
          <a:spcPts val="0"/>
        </a:spcAft>
        <a:buNone/>
        <a:defRPr lang="zh-CN" altLang="en-US" sz="3600" b="1"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Wingdings" panose="05000000000000000000" pitchFamily="2" charset="2"/>
        <a:buChar char="p"/>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Ø"/>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4.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21.png"/><Relationship Id="rId12" Type="http://schemas.openxmlformats.org/officeDocument/2006/relationships/customXml" Target="../ink/ink10.xml"/><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5.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22.png"/><Relationship Id="rId14" Type="http://schemas.openxmlformats.org/officeDocument/2006/relationships/customXml" Target="../ink/ink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customXml" Target="../ink/ink14.xml"/><Relationship Id="rId12"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customXml" Target="../ink/ink15.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79" name="Rectangle 2"/>
          <p:cNvSpPr>
            <a:spLocks noChangeArrowheads="1"/>
          </p:cNvSpPr>
          <p:nvPr/>
        </p:nvSpPr>
        <p:spPr bwMode="auto">
          <a:xfrm>
            <a:off x="0" y="1898744"/>
            <a:ext cx="9906000" cy="3106057"/>
          </a:xfrm>
          <a:prstGeom prst="rect">
            <a:avLst/>
          </a:prstGeom>
          <a:solidFill>
            <a:srgbClr val="1895D3">
              <a:alpha val="89018"/>
            </a:srgbClr>
          </a:solidFill>
          <a:ln w="9525">
            <a:noFill/>
            <a:miter lim="800000"/>
            <a:headEnd/>
            <a:tailEnd/>
          </a:ln>
          <a:effectLst/>
        </p:spPr>
        <p:txBody>
          <a:bodyPr anchor="ctr"/>
          <a:lstStyle/>
          <a:p>
            <a:endParaRPr lang="zh-CN" altLang="en-US">
              <a:cs typeface="+mn-ea"/>
              <a:sym typeface="+mn-lt"/>
            </a:endParaRPr>
          </a:p>
        </p:txBody>
      </p:sp>
      <p:sp>
        <p:nvSpPr>
          <p:cNvPr id="80" name="Oval 8"/>
          <p:cNvSpPr>
            <a:spLocks noChangeArrowheads="1"/>
          </p:cNvSpPr>
          <p:nvPr/>
        </p:nvSpPr>
        <p:spPr bwMode="auto">
          <a:xfrm>
            <a:off x="6300192" y="1556792"/>
            <a:ext cx="540001" cy="54000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1" name="Oval 10"/>
          <p:cNvSpPr>
            <a:spLocks noChangeArrowheads="1"/>
          </p:cNvSpPr>
          <p:nvPr/>
        </p:nvSpPr>
        <p:spPr bwMode="auto">
          <a:xfrm>
            <a:off x="107951" y="3497993"/>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2" name="Oval 11"/>
          <p:cNvSpPr>
            <a:spLocks noChangeArrowheads="1"/>
          </p:cNvSpPr>
          <p:nvPr/>
        </p:nvSpPr>
        <p:spPr bwMode="auto">
          <a:xfrm>
            <a:off x="8361116" y="4510511"/>
            <a:ext cx="719137" cy="720725"/>
          </a:xfrm>
          <a:prstGeom prst="ellipse">
            <a:avLst/>
          </a:prstGeom>
          <a:gradFill rotWithShape="0">
            <a:gsLst>
              <a:gs pos="0">
                <a:schemeClr val="bg1">
                  <a:alpha val="60999"/>
                </a:schemeClr>
              </a:gs>
              <a:gs pos="100000">
                <a:srgbClr val="79C2E6">
                  <a:alpha val="29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3" name="Oval 12"/>
          <p:cNvSpPr>
            <a:spLocks noChangeArrowheads="1"/>
          </p:cNvSpPr>
          <p:nvPr/>
        </p:nvSpPr>
        <p:spPr bwMode="auto">
          <a:xfrm>
            <a:off x="1079762" y="4582519"/>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4" name="Oval 23"/>
          <p:cNvSpPr>
            <a:spLocks noChangeArrowheads="1"/>
          </p:cNvSpPr>
          <p:nvPr/>
        </p:nvSpPr>
        <p:spPr bwMode="auto">
          <a:xfrm>
            <a:off x="4139953" y="4088358"/>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5" name="Oval 24"/>
          <p:cNvSpPr>
            <a:spLocks noChangeArrowheads="1"/>
          </p:cNvSpPr>
          <p:nvPr/>
        </p:nvSpPr>
        <p:spPr bwMode="auto">
          <a:xfrm>
            <a:off x="827584" y="4375820"/>
            <a:ext cx="576262"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6" name="Oval 27"/>
          <p:cNvSpPr>
            <a:spLocks noChangeArrowheads="1"/>
          </p:cNvSpPr>
          <p:nvPr/>
        </p:nvSpPr>
        <p:spPr bwMode="auto">
          <a:xfrm>
            <a:off x="671284" y="1593354"/>
            <a:ext cx="971550" cy="97155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7" name="Oval 29"/>
          <p:cNvSpPr>
            <a:spLocks noChangeArrowheads="1"/>
          </p:cNvSpPr>
          <p:nvPr/>
        </p:nvSpPr>
        <p:spPr bwMode="auto">
          <a:xfrm>
            <a:off x="1031646" y="2096592"/>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8" name="Oval 34"/>
          <p:cNvSpPr>
            <a:spLocks noChangeArrowheads="1"/>
          </p:cNvSpPr>
          <p:nvPr/>
        </p:nvSpPr>
        <p:spPr bwMode="auto">
          <a:xfrm>
            <a:off x="8553451" y="2564904"/>
            <a:ext cx="576263"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9" name="Oval 35"/>
          <p:cNvSpPr>
            <a:spLocks noChangeArrowheads="1"/>
          </p:cNvSpPr>
          <p:nvPr/>
        </p:nvSpPr>
        <p:spPr bwMode="auto">
          <a:xfrm>
            <a:off x="6902982" y="2237029"/>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0" name="Oval 36"/>
          <p:cNvSpPr>
            <a:spLocks noChangeArrowheads="1"/>
          </p:cNvSpPr>
          <p:nvPr/>
        </p:nvSpPr>
        <p:spPr bwMode="auto">
          <a:xfrm>
            <a:off x="2627784" y="3933058"/>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1" name="Oval 37"/>
          <p:cNvSpPr>
            <a:spLocks noChangeArrowheads="1"/>
          </p:cNvSpPr>
          <p:nvPr/>
        </p:nvSpPr>
        <p:spPr bwMode="auto">
          <a:xfrm>
            <a:off x="3448358" y="1943357"/>
            <a:ext cx="719137" cy="719137"/>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2" name="Oval 38"/>
          <p:cNvSpPr>
            <a:spLocks noChangeArrowheads="1"/>
          </p:cNvSpPr>
          <p:nvPr/>
        </p:nvSpPr>
        <p:spPr bwMode="auto">
          <a:xfrm>
            <a:off x="6819087" y="4293146"/>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3" name="Oval 28"/>
          <p:cNvSpPr>
            <a:spLocks noChangeArrowheads="1"/>
          </p:cNvSpPr>
          <p:nvPr/>
        </p:nvSpPr>
        <p:spPr bwMode="auto">
          <a:xfrm>
            <a:off x="6599329" y="4148162"/>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pic>
        <p:nvPicPr>
          <p:cNvPr id="9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92626"/>
            <a:ext cx="6048000" cy="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6144608"/>
            <a:ext cx="9144000" cy="7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标题 2"/>
          <p:cNvSpPr txBox="1">
            <a:spLocks/>
          </p:cNvSpPr>
          <p:nvPr/>
        </p:nvSpPr>
        <p:spPr>
          <a:xfrm>
            <a:off x="539751" y="2913645"/>
            <a:ext cx="8986050" cy="796281"/>
          </a:xfrm>
          <a:prstGeom prst="rect">
            <a:avLst/>
          </a:prstGeom>
        </p:spPr>
        <p:txBody>
          <a:bodyPr anchor="t">
            <a:noAutofit/>
          </a:bodyPr>
          <a:lstStyle/>
          <a:p>
            <a:pPr algn="ctr" defTabSz="957263" eaLnBrk="0" hangingPunct="0"/>
            <a:r>
              <a:rPr lang="zh-CN" altLang="en-US" sz="4800" b="1" dirty="0">
                <a:solidFill>
                  <a:schemeClr val="bg1"/>
                </a:solidFill>
                <a:cs typeface="+mn-ea"/>
                <a:sym typeface="+mn-lt"/>
              </a:rPr>
              <a:t>汇编语言与逆向工程</a:t>
            </a:r>
            <a:endParaRPr kumimoji="0" lang="zh-CN" altLang="en-US" sz="4800" b="1" i="0" u="none" strike="noStrike" kern="0" cap="none" spc="0" normalizeH="0" baseline="0" noProof="0" dirty="0">
              <a:ln>
                <a:noFill/>
              </a:ln>
              <a:solidFill>
                <a:schemeClr val="bg1"/>
              </a:solidFill>
              <a:effectLst/>
              <a:uLnTx/>
              <a:uFillTx/>
              <a:cs typeface="+mn-ea"/>
              <a:sym typeface="+mn-lt"/>
            </a:endParaRPr>
          </a:p>
        </p:txBody>
      </p:sp>
      <p:sp>
        <p:nvSpPr>
          <p:cNvPr id="23" name="TextBox 22"/>
          <p:cNvSpPr txBox="1"/>
          <p:nvPr/>
        </p:nvSpPr>
        <p:spPr>
          <a:xfrm>
            <a:off x="2318132" y="5150410"/>
            <a:ext cx="5429288" cy="830997"/>
          </a:xfrm>
          <a:prstGeom prst="rect">
            <a:avLst/>
          </a:prstGeom>
          <a:noFill/>
        </p:spPr>
        <p:txBody>
          <a:bodyPr wrap="square" rtlCol="0">
            <a:spAutoFit/>
          </a:bodyPr>
          <a:lstStyle/>
          <a:p>
            <a:pPr algn="ctr"/>
            <a:r>
              <a:rPr lang="zh-CN" altLang="en-US" sz="2400" b="1" kern="100" dirty="0">
                <a:solidFill>
                  <a:schemeClr val="accent5">
                    <a:lumMod val="50000"/>
                  </a:schemeClr>
                </a:solidFill>
                <a:cs typeface="+mn-ea"/>
                <a:sym typeface="+mn-lt"/>
              </a:rPr>
              <a:t>北京邮电大学</a:t>
            </a:r>
            <a:endParaRPr lang="en-US" altLang="zh-CN" sz="2400" b="1" kern="100" dirty="0">
              <a:solidFill>
                <a:schemeClr val="accent5">
                  <a:lumMod val="50000"/>
                </a:schemeClr>
              </a:solidFill>
              <a:cs typeface="+mn-ea"/>
              <a:sym typeface="+mn-lt"/>
            </a:endParaRPr>
          </a:p>
          <a:p>
            <a:pPr algn="ctr"/>
            <a:r>
              <a:rPr lang="zh-CN" altLang="en-US" sz="2400" b="1" kern="100" dirty="0">
                <a:solidFill>
                  <a:schemeClr val="accent5">
                    <a:lumMod val="50000"/>
                  </a:schemeClr>
                </a:solidFill>
                <a:cs typeface="+mn-ea"/>
                <a:sym typeface="+mn-lt"/>
              </a:rPr>
              <a:t>潘胜利</a:t>
            </a:r>
            <a:endParaRPr lang="en-US" altLang="zh-CN" sz="2400" b="1" kern="100" dirty="0">
              <a:solidFill>
                <a:schemeClr val="accent5">
                  <a:lumMod val="50000"/>
                </a:schemeClr>
              </a:solidFill>
              <a:cs typeface="+mn-ea"/>
              <a:sym typeface="+mn-lt"/>
            </a:endParaRPr>
          </a:p>
        </p:txBody>
      </p:sp>
      <p:sp>
        <p:nvSpPr>
          <p:cNvPr id="26" name="矩形 25">
            <a:extLst>
              <a:ext uri="{FF2B5EF4-FFF2-40B4-BE49-F238E27FC236}">
                <a16:creationId xmlns:a16="http://schemas.microsoft.com/office/drawing/2014/main" id="{FB6B5C89-BE1F-46D9-8C38-63BC31D09EB0}"/>
              </a:ext>
            </a:extLst>
          </p:cNvPr>
          <p:cNvSpPr/>
          <p:nvPr/>
        </p:nvSpPr>
        <p:spPr>
          <a:xfrm>
            <a:off x="8401191" y="6351453"/>
            <a:ext cx="141096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3A670B9-370D-4587-BFE6-78BC4A6C8EF4}" type="datetime6">
              <a:rPr lang="zh-CN" altLang="en-US" sz="2000" b="1" kern="100" smtClean="0">
                <a:solidFill>
                  <a:schemeClr val="bg2">
                    <a:lumMod val="75000"/>
                  </a:schemeClr>
                </a:solidFill>
                <a:cs typeface="+mn-ea"/>
                <a:sym typeface="+mn-lt"/>
              </a:rPr>
              <a:pPr algn="ctr"/>
              <a:t>2024年3月</a:t>
            </a:fld>
            <a:endParaRPr lang="en-US" altLang="zh-CN" sz="2000" b="1" kern="100" dirty="0">
              <a:solidFill>
                <a:schemeClr val="bg2">
                  <a:lumMod val="75000"/>
                </a:schemeClr>
              </a:solidFill>
              <a:cs typeface="+mn-ea"/>
              <a:sym typeface="+mn-lt"/>
            </a:endParaRPr>
          </a:p>
        </p:txBody>
      </p:sp>
      <p:sp>
        <p:nvSpPr>
          <p:cNvPr id="24" name="文本框 23">
            <a:extLst>
              <a:ext uri="{FF2B5EF4-FFF2-40B4-BE49-F238E27FC236}">
                <a16:creationId xmlns:a16="http://schemas.microsoft.com/office/drawing/2014/main" id="{D6EE5684-CE84-4152-BDD2-00F6070EF3A9}"/>
              </a:ext>
            </a:extLst>
          </p:cNvPr>
          <p:cNvSpPr txBox="1"/>
          <p:nvPr/>
        </p:nvSpPr>
        <p:spPr>
          <a:xfrm>
            <a:off x="2936776" y="6344472"/>
            <a:ext cx="4965650" cy="369332"/>
          </a:xfrm>
          <a:prstGeom prst="rect">
            <a:avLst/>
          </a:prstGeom>
          <a:noFill/>
        </p:spPr>
        <p:txBody>
          <a:bodyPr wrap="square">
            <a:spAutoFit/>
          </a:bodyPr>
          <a:lstStyle/>
          <a:p>
            <a:r>
              <a:rPr lang="zh-CN" altLang="en-US" dirty="0">
                <a:solidFill>
                  <a:schemeClr val="bg1">
                    <a:lumMod val="65000"/>
                  </a:schemeClr>
                </a:solidFill>
                <a:cs typeface="+mn-ea"/>
                <a:sym typeface="+mn-lt"/>
              </a:rPr>
              <a:t>网络空间安全学院 </a:t>
            </a:r>
            <a:r>
              <a:rPr lang="en-US" altLang="zh-CN" dirty="0">
                <a:solidFill>
                  <a:schemeClr val="bg1">
                    <a:lumMod val="65000"/>
                  </a:schemeClr>
                </a:solidFill>
                <a:latin typeface="黑体" panose="02010609060101010101" pitchFamily="49" charset="-122"/>
                <a:ea typeface="黑体" panose="02010609060101010101" pitchFamily="49" charset="-122"/>
                <a:sym typeface="Wingdings" panose="05000000000000000000" pitchFamily="2" charset="2"/>
              </a:rPr>
              <a:t></a:t>
            </a:r>
            <a:r>
              <a:rPr lang="en-US" altLang="zh-CN" dirty="0">
                <a:solidFill>
                  <a:schemeClr val="bg1">
                    <a:lumMod val="65000"/>
                  </a:schemeClr>
                </a:solidFill>
                <a:latin typeface="黑体" panose="02010609060101010101" pitchFamily="49" charset="-122"/>
                <a:ea typeface="黑体" panose="02010609060101010101" pitchFamily="49" charset="-122"/>
                <a:cs typeface="+mn-ea"/>
                <a:sym typeface="+mn-lt"/>
              </a:rPr>
              <a:t> </a:t>
            </a:r>
            <a:r>
              <a:rPr lang="zh-CN" altLang="en-US" dirty="0">
                <a:solidFill>
                  <a:schemeClr val="bg1">
                    <a:lumMod val="65000"/>
                  </a:schemeClr>
                </a:solidFill>
                <a:cs typeface="+mn-ea"/>
                <a:sym typeface="+mn-lt"/>
              </a:rPr>
              <a:t>网络安全与治理中心</a:t>
            </a:r>
          </a:p>
        </p:txBody>
      </p:sp>
    </p:spTree>
    <p:extLst>
      <p:ext uri="{BB962C8B-B14F-4D97-AF65-F5344CB8AC3E}">
        <p14:creationId xmlns:p14="http://schemas.microsoft.com/office/powerpoint/2010/main" val="5623386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pic>
        <p:nvPicPr>
          <p:cNvPr id="4" name="图片 3">
            <a:extLst>
              <a:ext uri="{FF2B5EF4-FFF2-40B4-BE49-F238E27FC236}">
                <a16:creationId xmlns:a16="http://schemas.microsoft.com/office/drawing/2014/main" id="{F947C0FD-4A0E-4D8E-BDB6-EAA7C2020AB5}"/>
              </a:ext>
            </a:extLst>
          </p:cNvPr>
          <p:cNvPicPr>
            <a:picLocks noChangeAspect="1"/>
          </p:cNvPicPr>
          <p:nvPr/>
        </p:nvPicPr>
        <p:blipFill>
          <a:blip r:embed="rId2"/>
          <a:stretch>
            <a:fillRect/>
          </a:stretch>
        </p:blipFill>
        <p:spPr>
          <a:xfrm>
            <a:off x="1064568" y="1472984"/>
            <a:ext cx="4589006" cy="5268384"/>
          </a:xfrm>
          <a:prstGeom prst="rect">
            <a:avLst/>
          </a:prstGeom>
        </p:spPr>
      </p:pic>
      <p:sp>
        <p:nvSpPr>
          <p:cNvPr id="7" name="矩形 6">
            <a:extLst>
              <a:ext uri="{FF2B5EF4-FFF2-40B4-BE49-F238E27FC236}">
                <a16:creationId xmlns:a16="http://schemas.microsoft.com/office/drawing/2014/main" id="{D47446F6-95CE-4DED-AB00-1ACD5E0BE90C}"/>
              </a:ext>
            </a:extLst>
          </p:cNvPr>
          <p:cNvSpPr/>
          <p:nvPr/>
        </p:nvSpPr>
        <p:spPr>
          <a:xfrm>
            <a:off x="1856656" y="2636912"/>
            <a:ext cx="504056"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45FAECE8-7252-4E44-91C7-BCE0FAE3E22B}"/>
              </a:ext>
            </a:extLst>
          </p:cNvPr>
          <p:cNvSpPr/>
          <p:nvPr/>
        </p:nvSpPr>
        <p:spPr>
          <a:xfrm>
            <a:off x="1712640" y="3233498"/>
            <a:ext cx="576064" cy="50405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F3EF649B-57F9-4271-B95D-8C5CE88E69C1}"/>
              </a:ext>
            </a:extLst>
          </p:cNvPr>
          <p:cNvSpPr/>
          <p:nvPr/>
        </p:nvSpPr>
        <p:spPr>
          <a:xfrm>
            <a:off x="1901729" y="5085184"/>
            <a:ext cx="504056" cy="5040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B676890-DE35-4FAE-A7CB-926CEDE99116}"/>
              </a:ext>
            </a:extLst>
          </p:cNvPr>
          <p:cNvSpPr/>
          <p:nvPr/>
        </p:nvSpPr>
        <p:spPr>
          <a:xfrm>
            <a:off x="1803965" y="5748738"/>
            <a:ext cx="504056" cy="63259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D241394E-3F08-4C5A-8F9D-104ADBAA35FC}"/>
              </a:ext>
            </a:extLst>
          </p:cNvPr>
          <p:cNvSpPr/>
          <p:nvPr/>
        </p:nvSpPr>
        <p:spPr>
          <a:xfrm>
            <a:off x="2399903" y="3400023"/>
            <a:ext cx="104826" cy="337531"/>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24AD672A-6754-4884-B01F-C99DC0E56495}"/>
              </a:ext>
            </a:extLst>
          </p:cNvPr>
          <p:cNvSpPr/>
          <p:nvPr/>
        </p:nvSpPr>
        <p:spPr>
          <a:xfrm>
            <a:off x="2511168" y="2780928"/>
            <a:ext cx="104826" cy="337531"/>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2609EBA5-B20E-445D-9BAF-76F46FB4748F}"/>
              </a:ext>
            </a:extLst>
          </p:cNvPr>
          <p:cNvSpPr/>
          <p:nvPr/>
        </p:nvSpPr>
        <p:spPr>
          <a:xfrm>
            <a:off x="2572436" y="5239133"/>
            <a:ext cx="504056" cy="337531"/>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AE31F794-2D37-48A3-A105-7E2474A1D4A1}"/>
              </a:ext>
            </a:extLst>
          </p:cNvPr>
          <p:cNvSpPr txBox="1"/>
          <p:nvPr/>
        </p:nvSpPr>
        <p:spPr>
          <a:xfrm>
            <a:off x="6033120" y="2438886"/>
            <a:ext cx="3744416" cy="2862322"/>
          </a:xfrm>
          <a:prstGeom prst="rect">
            <a:avLst/>
          </a:prstGeom>
          <a:noFill/>
        </p:spPr>
        <p:txBody>
          <a:bodyPr wrap="square" rtlCol="0">
            <a:spAutoFit/>
          </a:bodyPr>
          <a:lstStyle/>
          <a:p>
            <a:r>
              <a:rPr lang="zh-CN" altLang="en-US" dirty="0">
                <a:cs typeface="+mn-ea"/>
                <a:sym typeface="+mn-lt"/>
              </a:rPr>
              <a:t>数组指针按照数组元素长度来递增：</a:t>
            </a:r>
            <a:endParaRPr lang="en-US" altLang="zh-CN" dirty="0">
              <a:cs typeface="+mn-ea"/>
              <a:sym typeface="+mn-lt"/>
            </a:endParaRPr>
          </a:p>
          <a:p>
            <a:r>
              <a:rPr lang="en-US" altLang="zh-CN" dirty="0">
                <a:cs typeface="+mn-ea"/>
                <a:sym typeface="+mn-lt"/>
              </a:rPr>
              <a:t>    - </a:t>
            </a:r>
            <a:r>
              <a:rPr lang="zh-CN" altLang="en-US" dirty="0">
                <a:cs typeface="+mn-ea"/>
                <a:sym typeface="+mn-lt"/>
              </a:rPr>
              <a:t>短整型按</a:t>
            </a:r>
            <a:r>
              <a:rPr lang="en-US" altLang="zh-CN" dirty="0">
                <a:cs typeface="+mn-ea"/>
                <a:sym typeface="+mn-lt"/>
              </a:rPr>
              <a:t> 2 BYTE</a:t>
            </a:r>
          </a:p>
          <a:p>
            <a:r>
              <a:rPr lang="en-US" altLang="zh-CN" dirty="0">
                <a:cs typeface="+mn-ea"/>
                <a:sym typeface="+mn-lt"/>
              </a:rPr>
              <a:t>    - </a:t>
            </a:r>
            <a:r>
              <a:rPr lang="zh-CN" altLang="en-US" dirty="0">
                <a:cs typeface="+mn-ea"/>
                <a:sym typeface="+mn-lt"/>
              </a:rPr>
              <a:t>整型按 </a:t>
            </a:r>
            <a:r>
              <a:rPr lang="en-US" altLang="zh-CN" dirty="0">
                <a:cs typeface="+mn-ea"/>
                <a:sym typeface="+mn-lt"/>
              </a:rPr>
              <a:t>4 BYTE</a:t>
            </a:r>
          </a:p>
          <a:p>
            <a:r>
              <a:rPr lang="en-US" altLang="zh-CN" dirty="0">
                <a:cs typeface="+mn-ea"/>
                <a:sym typeface="+mn-lt"/>
              </a:rPr>
              <a:t>    - </a:t>
            </a:r>
            <a:r>
              <a:rPr lang="zh-CN" altLang="en-US" dirty="0">
                <a:cs typeface="+mn-ea"/>
                <a:sym typeface="+mn-lt"/>
              </a:rPr>
              <a:t>双精度按 </a:t>
            </a:r>
            <a:r>
              <a:rPr lang="en-US" altLang="zh-CN" dirty="0">
                <a:cs typeface="+mn-ea"/>
                <a:sym typeface="+mn-lt"/>
              </a:rPr>
              <a:t>8 BYTE</a:t>
            </a:r>
          </a:p>
          <a:p>
            <a:r>
              <a:rPr lang="en-US" altLang="zh-CN" dirty="0">
                <a:cs typeface="+mn-ea"/>
                <a:sym typeface="+mn-lt"/>
              </a:rPr>
              <a:t>    - </a:t>
            </a:r>
            <a:r>
              <a:rPr lang="zh-CN" altLang="en-US" dirty="0">
                <a:cs typeface="+mn-ea"/>
                <a:sym typeface="+mn-lt"/>
              </a:rPr>
              <a:t>字符型按 </a:t>
            </a:r>
            <a:r>
              <a:rPr lang="zh-CN" altLang="en-US" b="1" dirty="0">
                <a:solidFill>
                  <a:srgbClr val="FF0000"/>
                </a:solidFill>
                <a:cs typeface="+mn-ea"/>
                <a:sym typeface="+mn-lt"/>
              </a:rPr>
              <a:t>？</a:t>
            </a:r>
            <a:r>
              <a:rPr lang="en-US" altLang="zh-CN" dirty="0">
                <a:cs typeface="+mn-ea"/>
                <a:sym typeface="+mn-lt"/>
              </a:rPr>
              <a:t>BYTE</a:t>
            </a:r>
          </a:p>
          <a:p>
            <a:endParaRPr lang="en-US" altLang="zh-CN" dirty="0">
              <a:cs typeface="+mn-ea"/>
              <a:sym typeface="+mn-lt"/>
            </a:endParaRPr>
          </a:p>
          <a:p>
            <a:r>
              <a:rPr lang="zh-CN" altLang="en-US" dirty="0">
                <a:cs typeface="+mn-ea"/>
                <a:sym typeface="+mn-lt"/>
              </a:rPr>
              <a:t>数组中未声明元素的默认值：</a:t>
            </a:r>
            <a:endParaRPr lang="en-US" altLang="zh-CN" dirty="0">
              <a:cs typeface="+mn-ea"/>
              <a:sym typeface="+mn-lt"/>
            </a:endParaRPr>
          </a:p>
          <a:p>
            <a:r>
              <a:rPr lang="en-US" altLang="zh-CN" dirty="0">
                <a:cs typeface="+mn-ea"/>
                <a:sym typeface="+mn-lt"/>
              </a:rPr>
              <a:t>    - </a:t>
            </a:r>
            <a:r>
              <a:rPr lang="zh-CN" altLang="en-US" dirty="0">
                <a:cs typeface="+mn-ea"/>
                <a:sym typeface="+mn-lt"/>
              </a:rPr>
              <a:t>整型是 </a:t>
            </a:r>
            <a:r>
              <a:rPr lang="en-US" altLang="zh-CN" dirty="0">
                <a:cs typeface="+mn-ea"/>
                <a:sym typeface="+mn-lt"/>
              </a:rPr>
              <a:t>0</a:t>
            </a:r>
          </a:p>
          <a:p>
            <a:r>
              <a:rPr lang="en-US" altLang="zh-CN" dirty="0">
                <a:cs typeface="+mn-ea"/>
                <a:sym typeface="+mn-lt"/>
              </a:rPr>
              <a:t>    - </a:t>
            </a:r>
            <a:r>
              <a:rPr lang="zh-CN" altLang="en-US" dirty="0">
                <a:cs typeface="+mn-ea"/>
                <a:sym typeface="+mn-lt"/>
              </a:rPr>
              <a:t>浮点型是 </a:t>
            </a:r>
            <a:r>
              <a:rPr lang="en-US" altLang="zh-CN" dirty="0">
                <a:cs typeface="+mn-ea"/>
                <a:sym typeface="+mn-lt"/>
              </a:rPr>
              <a:t>0.0</a:t>
            </a:r>
          </a:p>
          <a:p>
            <a:r>
              <a:rPr lang="en-US" altLang="zh-CN" dirty="0">
                <a:cs typeface="+mn-ea"/>
                <a:sym typeface="+mn-lt"/>
              </a:rPr>
              <a:t>    - </a:t>
            </a:r>
            <a:r>
              <a:rPr lang="zh-CN" altLang="en-US" dirty="0">
                <a:cs typeface="+mn-ea"/>
                <a:sym typeface="+mn-lt"/>
              </a:rPr>
              <a:t>字符型是 </a:t>
            </a:r>
            <a:r>
              <a:rPr lang="en-US" altLang="zh-CN" dirty="0">
                <a:cs typeface="+mn-ea"/>
                <a:sym typeface="+mn-lt"/>
              </a:rPr>
              <a:t>0x </a:t>
            </a:r>
            <a:r>
              <a:rPr lang="zh-CN" altLang="en-US" b="1" dirty="0">
                <a:solidFill>
                  <a:srgbClr val="FF0000"/>
                </a:solidFill>
                <a:cs typeface="+mn-ea"/>
                <a:sym typeface="+mn-lt"/>
              </a:rPr>
              <a:t>？</a:t>
            </a:r>
            <a:endParaRPr lang="zh-CN" altLang="en-US" dirty="0">
              <a:solidFill>
                <a:srgbClr val="FF0000"/>
              </a:solidFill>
              <a:cs typeface="+mn-ea"/>
              <a:sym typeface="+mn-lt"/>
            </a:endParaRPr>
          </a:p>
        </p:txBody>
      </p:sp>
      <mc:AlternateContent xmlns:mc="http://schemas.openxmlformats.org/markup-compatibility/2006" xmlns:p14="http://schemas.microsoft.com/office/powerpoint/2010/main">
        <mc:Choice Requires="p14">
          <p:contentPart p14:bwMode="auto" r:id="rId3">
            <p14:nvContentPartPr>
              <p14:cNvPr id="15" name="墨迹 14">
                <a:extLst>
                  <a:ext uri="{FF2B5EF4-FFF2-40B4-BE49-F238E27FC236}">
                    <a16:creationId xmlns:a16="http://schemas.microsoft.com/office/drawing/2014/main" id="{D5E786D0-CD1F-47DB-B7FC-FC66E3FD417C}"/>
                  </a:ext>
                </a:extLst>
              </p14:cNvPr>
              <p14:cNvContentPartPr/>
              <p14:nvPr/>
            </p14:nvContentPartPr>
            <p14:xfrm>
              <a:off x="1480574" y="2459332"/>
              <a:ext cx="136080" cy="135360"/>
            </p14:xfrm>
          </p:contentPart>
        </mc:Choice>
        <mc:Fallback xmlns="">
          <p:pic>
            <p:nvPicPr>
              <p:cNvPr id="15" name="墨迹 14">
                <a:extLst>
                  <a:ext uri="{FF2B5EF4-FFF2-40B4-BE49-F238E27FC236}">
                    <a16:creationId xmlns:a16="http://schemas.microsoft.com/office/drawing/2014/main" id="{D5E786D0-CD1F-47DB-B7FC-FC66E3FD417C}"/>
                  </a:ext>
                </a:extLst>
              </p:cNvPr>
              <p:cNvPicPr/>
              <p:nvPr/>
            </p:nvPicPr>
            <p:blipFill>
              <a:blip r:embed="rId4"/>
              <a:stretch>
                <a:fillRect/>
              </a:stretch>
            </p:blipFill>
            <p:spPr>
              <a:xfrm>
                <a:off x="1471934" y="2450332"/>
                <a:ext cx="153720" cy="153000"/>
              </a:xfrm>
              <a:prstGeom prst="rect">
                <a:avLst/>
              </a:prstGeom>
            </p:spPr>
          </p:pic>
        </mc:Fallback>
      </mc:AlternateContent>
      <p:grpSp>
        <p:nvGrpSpPr>
          <p:cNvPr id="19" name="组合 18">
            <a:extLst>
              <a:ext uri="{FF2B5EF4-FFF2-40B4-BE49-F238E27FC236}">
                <a16:creationId xmlns:a16="http://schemas.microsoft.com/office/drawing/2014/main" id="{31C44E3F-4D80-4864-BCFF-4761A6FDABF7}"/>
              </a:ext>
            </a:extLst>
          </p:cNvPr>
          <p:cNvGrpSpPr/>
          <p:nvPr/>
        </p:nvGrpSpPr>
        <p:grpSpPr>
          <a:xfrm>
            <a:off x="1427294" y="3109852"/>
            <a:ext cx="75600" cy="113760"/>
            <a:chOff x="1427294" y="3109852"/>
            <a:chExt cx="75600" cy="113760"/>
          </a:xfrm>
        </p:grpSpPr>
        <mc:AlternateContent xmlns:mc="http://schemas.openxmlformats.org/markup-compatibility/2006" xmlns:p14="http://schemas.microsoft.com/office/powerpoint/2010/main">
          <mc:Choice Requires="p14">
            <p:contentPart p14:bwMode="auto" r:id="rId5">
              <p14:nvContentPartPr>
                <p14:cNvPr id="17" name="墨迹 16">
                  <a:extLst>
                    <a:ext uri="{FF2B5EF4-FFF2-40B4-BE49-F238E27FC236}">
                      <a16:creationId xmlns:a16="http://schemas.microsoft.com/office/drawing/2014/main" id="{33112CDB-0DB3-4D99-B2CC-DB7B3B051D5F}"/>
                    </a:ext>
                  </a:extLst>
                </p14:cNvPr>
                <p14:cNvContentPartPr/>
                <p14:nvPr/>
              </p14:nvContentPartPr>
              <p14:xfrm>
                <a:off x="1427294" y="3109852"/>
                <a:ext cx="75600" cy="85320"/>
              </p14:xfrm>
            </p:contentPart>
          </mc:Choice>
          <mc:Fallback xmlns="">
            <p:pic>
              <p:nvPicPr>
                <p:cNvPr id="17" name="墨迹 16">
                  <a:extLst>
                    <a:ext uri="{FF2B5EF4-FFF2-40B4-BE49-F238E27FC236}">
                      <a16:creationId xmlns:a16="http://schemas.microsoft.com/office/drawing/2014/main" id="{33112CDB-0DB3-4D99-B2CC-DB7B3B051D5F}"/>
                    </a:ext>
                  </a:extLst>
                </p:cNvPr>
                <p:cNvPicPr/>
                <p:nvPr/>
              </p:nvPicPr>
              <p:blipFill>
                <a:blip r:embed="rId6"/>
                <a:stretch>
                  <a:fillRect/>
                </a:stretch>
              </p:blipFill>
              <p:spPr>
                <a:xfrm>
                  <a:off x="1418654" y="3101212"/>
                  <a:ext cx="93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2811F119-ECD3-4422-95C8-174B254E3893}"/>
                    </a:ext>
                  </a:extLst>
                </p14:cNvPr>
                <p14:cNvContentPartPr/>
                <p14:nvPr/>
              </p14:nvContentPartPr>
              <p14:xfrm>
                <a:off x="1480574" y="3129292"/>
                <a:ext cx="360" cy="94320"/>
              </p14:xfrm>
            </p:contentPart>
          </mc:Choice>
          <mc:Fallback xmlns="">
            <p:pic>
              <p:nvPicPr>
                <p:cNvPr id="18" name="墨迹 17">
                  <a:extLst>
                    <a:ext uri="{FF2B5EF4-FFF2-40B4-BE49-F238E27FC236}">
                      <a16:creationId xmlns:a16="http://schemas.microsoft.com/office/drawing/2014/main" id="{2811F119-ECD3-4422-95C8-174B254E3893}"/>
                    </a:ext>
                  </a:extLst>
                </p:cNvPr>
                <p:cNvPicPr/>
                <p:nvPr/>
              </p:nvPicPr>
              <p:blipFill>
                <a:blip r:embed="rId8"/>
                <a:stretch>
                  <a:fillRect/>
                </a:stretch>
              </p:blipFill>
              <p:spPr>
                <a:xfrm>
                  <a:off x="1471934" y="3120292"/>
                  <a:ext cx="1800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0" name="墨迹 19">
                <a:extLst>
                  <a:ext uri="{FF2B5EF4-FFF2-40B4-BE49-F238E27FC236}">
                    <a16:creationId xmlns:a16="http://schemas.microsoft.com/office/drawing/2014/main" id="{71A1425F-0537-407B-9E83-61B217FFF008}"/>
                  </a:ext>
                </a:extLst>
              </p14:cNvPr>
              <p14:cNvContentPartPr/>
              <p14:nvPr/>
            </p14:nvContentPartPr>
            <p14:xfrm>
              <a:off x="2470934" y="4982212"/>
              <a:ext cx="68040" cy="138600"/>
            </p14:xfrm>
          </p:contentPart>
        </mc:Choice>
        <mc:Fallback xmlns="">
          <p:pic>
            <p:nvPicPr>
              <p:cNvPr id="20" name="墨迹 19">
                <a:extLst>
                  <a:ext uri="{FF2B5EF4-FFF2-40B4-BE49-F238E27FC236}">
                    <a16:creationId xmlns:a16="http://schemas.microsoft.com/office/drawing/2014/main" id="{71A1425F-0537-407B-9E83-61B217FFF008}"/>
                  </a:ext>
                </a:extLst>
              </p:cNvPr>
              <p:cNvPicPr/>
              <p:nvPr/>
            </p:nvPicPr>
            <p:blipFill>
              <a:blip r:embed="rId10"/>
              <a:stretch>
                <a:fillRect/>
              </a:stretch>
            </p:blipFill>
            <p:spPr>
              <a:xfrm>
                <a:off x="2462294" y="4973572"/>
                <a:ext cx="856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墨迹 20">
                <a:extLst>
                  <a:ext uri="{FF2B5EF4-FFF2-40B4-BE49-F238E27FC236}">
                    <a16:creationId xmlns:a16="http://schemas.microsoft.com/office/drawing/2014/main" id="{6D2F0289-C650-40A2-A1E5-A0D244A269F8}"/>
                  </a:ext>
                </a:extLst>
              </p14:cNvPr>
              <p14:cNvContentPartPr/>
              <p14:nvPr/>
            </p14:nvContentPartPr>
            <p14:xfrm>
              <a:off x="2192654" y="6445612"/>
              <a:ext cx="16200" cy="90000"/>
            </p14:xfrm>
          </p:contentPart>
        </mc:Choice>
        <mc:Fallback xmlns="">
          <p:pic>
            <p:nvPicPr>
              <p:cNvPr id="21" name="墨迹 20">
                <a:extLst>
                  <a:ext uri="{FF2B5EF4-FFF2-40B4-BE49-F238E27FC236}">
                    <a16:creationId xmlns:a16="http://schemas.microsoft.com/office/drawing/2014/main" id="{6D2F0289-C650-40A2-A1E5-A0D244A269F8}"/>
                  </a:ext>
                </a:extLst>
              </p:cNvPr>
              <p:cNvPicPr/>
              <p:nvPr/>
            </p:nvPicPr>
            <p:blipFill>
              <a:blip r:embed="rId12"/>
              <a:stretch>
                <a:fillRect/>
              </a:stretch>
            </p:blipFill>
            <p:spPr>
              <a:xfrm>
                <a:off x="2184014" y="6436612"/>
                <a:ext cx="33840" cy="107640"/>
              </a:xfrm>
              <a:prstGeom prst="rect">
                <a:avLst/>
              </a:prstGeom>
            </p:spPr>
          </p:pic>
        </mc:Fallback>
      </mc:AlternateContent>
    </p:spTree>
    <p:extLst>
      <p:ext uri="{BB962C8B-B14F-4D97-AF65-F5344CB8AC3E}">
        <p14:creationId xmlns:p14="http://schemas.microsoft.com/office/powerpoint/2010/main" val="58946845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477700"/>
            <a:ext cx="8915400" cy="5335676"/>
          </a:xfrm>
        </p:spPr>
        <p:txBody>
          <a:bodyPr>
            <a:normAutofit fontScale="92500" lnSpcReduction="20000"/>
          </a:bodyPr>
          <a:lstStyle/>
          <a:p>
            <a:pPr marL="0" lvl="0" indent="127000" eaLnBrk="0" fontAlgn="base" hangingPunct="0">
              <a:spcBef>
                <a:spcPct val="0"/>
              </a:spcBef>
              <a:spcAft>
                <a:spcPct val="0"/>
              </a:spcAft>
              <a:buClrTx/>
              <a:buNone/>
            </a:pPr>
            <a:r>
              <a:rPr lang="en-US" altLang="zh-CN" sz="2400" dirty="0">
                <a:solidFill>
                  <a:srgbClr val="804000"/>
                </a:solidFill>
                <a:cs typeface="+mn-ea"/>
                <a:sym typeface="+mn-lt"/>
              </a:rPr>
              <a:t>#include&lt;stdio.h&gt;</a:t>
            </a:r>
          </a:p>
          <a:p>
            <a:pPr marL="0" lvl="0" indent="127000" eaLnBrk="0" fontAlgn="base" hangingPunct="0">
              <a:spcBef>
                <a:spcPct val="0"/>
              </a:spcBef>
              <a:spcAft>
                <a:spcPct val="0"/>
              </a:spcAft>
              <a:buClrTx/>
              <a:buNone/>
            </a:pP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8000FF"/>
                </a:solidFill>
                <a:cs typeface="+mn-ea"/>
                <a:sym typeface="+mn-lt"/>
              </a:rPr>
              <a:t>void</a:t>
            </a:r>
            <a:r>
              <a:rPr lang="en-US" altLang="zh-CN" sz="2400" dirty="0">
                <a:solidFill>
                  <a:srgbClr val="000000"/>
                </a:solidFill>
                <a:cs typeface="+mn-ea"/>
                <a:sym typeface="+mn-lt"/>
              </a:rPr>
              <a:t> __</a:t>
            </a:r>
            <a:r>
              <a:rPr lang="en-US" altLang="zh-CN" sz="2400" dirty="0" err="1">
                <a:solidFill>
                  <a:srgbClr val="000000"/>
                </a:solidFill>
                <a:cs typeface="+mn-ea"/>
                <a:sym typeface="+mn-lt"/>
              </a:rPr>
              <a:t>cdecl</a:t>
            </a:r>
            <a:r>
              <a:rPr lang="en-US" altLang="zh-CN" sz="2400" dirty="0">
                <a:solidFill>
                  <a:srgbClr val="000000"/>
                </a:solidFill>
                <a:cs typeface="+mn-ea"/>
                <a:sym typeface="+mn-lt"/>
              </a:rPr>
              <a:t> </a:t>
            </a:r>
            <a:r>
              <a:rPr lang="en-US" altLang="zh-CN" sz="2400" dirty="0" err="1">
                <a:solidFill>
                  <a:srgbClr val="000000"/>
                </a:solidFill>
                <a:cs typeface="+mn-ea"/>
                <a:sym typeface="+mn-lt"/>
              </a:rPr>
              <a:t>foo_cdecl</a:t>
            </a:r>
            <a:r>
              <a:rPr lang="en-US" altLang="zh-CN" sz="2400" dirty="0">
                <a:solidFill>
                  <a:srgbClr val="000080"/>
                </a:solidFill>
                <a:cs typeface="+mn-ea"/>
                <a:sym typeface="+mn-lt"/>
              </a:rPr>
              <a:t>(</a:t>
            </a:r>
            <a:r>
              <a:rPr lang="en-US" altLang="zh-CN" sz="2400" dirty="0">
                <a:solidFill>
                  <a:srgbClr val="8000FF"/>
                </a:solidFill>
                <a:cs typeface="+mn-ea"/>
                <a:sym typeface="+mn-lt"/>
              </a:rPr>
              <a:t>int</a:t>
            </a:r>
            <a:r>
              <a:rPr lang="en-US" altLang="zh-CN" sz="2400" dirty="0">
                <a:solidFill>
                  <a:srgbClr val="000000"/>
                </a:solidFill>
                <a:cs typeface="+mn-ea"/>
                <a:sym typeface="+mn-lt"/>
              </a:rPr>
              <a:t> </a:t>
            </a:r>
            <a:r>
              <a:rPr lang="en-US" altLang="zh-CN" sz="2400" dirty="0" err="1">
                <a:solidFill>
                  <a:srgbClr val="000000"/>
                </a:solidFill>
                <a:cs typeface="+mn-ea"/>
                <a:sym typeface="+mn-lt"/>
              </a:rPr>
              <a:t>a</a:t>
            </a:r>
            <a:r>
              <a:rPr lang="en-US" altLang="zh-CN" sz="2400" dirty="0" err="1">
                <a:solidFill>
                  <a:srgbClr val="000080"/>
                </a:solidFill>
                <a:cs typeface="+mn-ea"/>
                <a:sym typeface="+mn-lt"/>
              </a:rPr>
              <a:t>,</a:t>
            </a:r>
            <a:r>
              <a:rPr lang="en-US" altLang="zh-CN" sz="2400" dirty="0" err="1">
                <a:solidFill>
                  <a:srgbClr val="8000FF"/>
                </a:solidFill>
                <a:cs typeface="+mn-ea"/>
                <a:sym typeface="+mn-lt"/>
              </a:rPr>
              <a:t>int</a:t>
            </a:r>
            <a:r>
              <a:rPr lang="en-US" altLang="zh-CN" sz="2400" dirty="0">
                <a:solidFill>
                  <a:srgbClr val="000000"/>
                </a:solidFill>
                <a:cs typeface="+mn-ea"/>
                <a:sym typeface="+mn-lt"/>
              </a:rPr>
              <a:t> b</a:t>
            </a:r>
            <a:r>
              <a:rPr lang="en-US" altLang="zh-CN" sz="2400" dirty="0">
                <a:solidFill>
                  <a:srgbClr val="000080"/>
                </a:solidFill>
                <a:cs typeface="+mn-ea"/>
                <a:sym typeface="+mn-lt"/>
              </a:rPr>
              <a:t>) {</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00"/>
                </a:solidFill>
                <a:cs typeface="+mn-ea"/>
                <a:sym typeface="+mn-lt"/>
              </a:rPr>
              <a:t>	</a:t>
            </a:r>
            <a:r>
              <a:rPr lang="en-US" altLang="zh-CN" sz="2400" dirty="0" err="1">
                <a:solidFill>
                  <a:srgbClr val="000000"/>
                </a:solidFill>
                <a:cs typeface="+mn-ea"/>
                <a:sym typeface="+mn-lt"/>
              </a:rPr>
              <a:t>printf</a:t>
            </a:r>
            <a:r>
              <a:rPr lang="en-US" altLang="zh-CN" sz="2400" dirty="0">
                <a:solidFill>
                  <a:srgbClr val="000080"/>
                </a:solidFill>
                <a:cs typeface="+mn-ea"/>
                <a:sym typeface="+mn-lt"/>
              </a:rPr>
              <a:t>(</a:t>
            </a:r>
            <a:r>
              <a:rPr lang="pt-BR" altLang="zh-CN" sz="2400" dirty="0">
                <a:solidFill>
                  <a:srgbClr val="808080"/>
                </a:solidFill>
                <a:cs typeface="+mn-ea"/>
                <a:sym typeface="+mn-lt"/>
              </a:rPr>
              <a:t>"argv: %d, %d\n"</a:t>
            </a:r>
            <a:r>
              <a:rPr lang="pt-BR" altLang="zh-CN" sz="2400" dirty="0">
                <a:cs typeface="+mn-ea"/>
                <a:sym typeface="+mn-lt"/>
              </a:rPr>
              <a:t>, a, b</a:t>
            </a:r>
            <a:r>
              <a:rPr lang="en-US" altLang="zh-CN" sz="2400" dirty="0">
                <a:solidFill>
                  <a:srgbClr val="000080"/>
                </a:solidFill>
                <a:cs typeface="+mn-ea"/>
                <a:sym typeface="+mn-lt"/>
              </a:rPr>
              <a:t>);</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80"/>
                </a:solidFill>
                <a:cs typeface="+mn-ea"/>
                <a:sym typeface="+mn-lt"/>
              </a:rPr>
              <a:t>}</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8000FF"/>
                </a:solidFill>
                <a:cs typeface="+mn-ea"/>
                <a:sym typeface="+mn-lt"/>
              </a:rPr>
              <a:t>void</a:t>
            </a:r>
            <a:r>
              <a:rPr lang="en-US" altLang="zh-CN" sz="2400" dirty="0">
                <a:solidFill>
                  <a:srgbClr val="000000"/>
                </a:solidFill>
                <a:cs typeface="+mn-ea"/>
                <a:sym typeface="+mn-lt"/>
              </a:rPr>
              <a:t> __</a:t>
            </a:r>
            <a:r>
              <a:rPr lang="en-US" altLang="zh-CN" sz="2400" dirty="0" err="1">
                <a:solidFill>
                  <a:srgbClr val="000000"/>
                </a:solidFill>
                <a:cs typeface="+mn-ea"/>
                <a:sym typeface="+mn-lt"/>
              </a:rPr>
              <a:t>stdcall</a:t>
            </a:r>
            <a:r>
              <a:rPr lang="en-US" altLang="zh-CN" sz="2400" dirty="0">
                <a:solidFill>
                  <a:srgbClr val="000000"/>
                </a:solidFill>
                <a:cs typeface="+mn-ea"/>
                <a:sym typeface="+mn-lt"/>
              </a:rPr>
              <a:t> </a:t>
            </a:r>
            <a:r>
              <a:rPr lang="en-US" altLang="zh-CN" sz="2400" dirty="0" err="1">
                <a:solidFill>
                  <a:srgbClr val="000000"/>
                </a:solidFill>
                <a:cs typeface="+mn-ea"/>
                <a:sym typeface="+mn-lt"/>
              </a:rPr>
              <a:t>foo_stdcall</a:t>
            </a:r>
            <a:r>
              <a:rPr lang="en-US" altLang="zh-CN" sz="2400" dirty="0">
                <a:solidFill>
                  <a:srgbClr val="000080"/>
                </a:solidFill>
                <a:cs typeface="+mn-ea"/>
                <a:sym typeface="+mn-lt"/>
              </a:rPr>
              <a:t>(</a:t>
            </a:r>
            <a:r>
              <a:rPr lang="en-US" altLang="zh-CN" sz="2400" dirty="0">
                <a:solidFill>
                  <a:srgbClr val="8000FF"/>
                </a:solidFill>
                <a:cs typeface="+mn-ea"/>
                <a:sym typeface="+mn-lt"/>
              </a:rPr>
              <a:t>int</a:t>
            </a:r>
            <a:r>
              <a:rPr lang="en-US" altLang="zh-CN" sz="2400" dirty="0">
                <a:solidFill>
                  <a:srgbClr val="000000"/>
                </a:solidFill>
                <a:cs typeface="+mn-ea"/>
                <a:sym typeface="+mn-lt"/>
              </a:rPr>
              <a:t> </a:t>
            </a:r>
            <a:r>
              <a:rPr lang="en-US" altLang="zh-CN" sz="2400" dirty="0" err="1">
                <a:solidFill>
                  <a:srgbClr val="000000"/>
                </a:solidFill>
                <a:cs typeface="+mn-ea"/>
                <a:sym typeface="+mn-lt"/>
              </a:rPr>
              <a:t>a</a:t>
            </a:r>
            <a:r>
              <a:rPr lang="en-US" altLang="zh-CN" sz="2400" dirty="0" err="1">
                <a:solidFill>
                  <a:srgbClr val="000080"/>
                </a:solidFill>
                <a:cs typeface="+mn-ea"/>
                <a:sym typeface="+mn-lt"/>
              </a:rPr>
              <a:t>,</a:t>
            </a:r>
            <a:r>
              <a:rPr lang="en-US" altLang="zh-CN" sz="2400" dirty="0" err="1">
                <a:solidFill>
                  <a:srgbClr val="8000FF"/>
                </a:solidFill>
                <a:cs typeface="+mn-ea"/>
                <a:sym typeface="+mn-lt"/>
              </a:rPr>
              <a:t>int</a:t>
            </a:r>
            <a:r>
              <a:rPr lang="en-US" altLang="zh-CN" sz="2400" dirty="0">
                <a:solidFill>
                  <a:srgbClr val="000000"/>
                </a:solidFill>
                <a:cs typeface="+mn-ea"/>
                <a:sym typeface="+mn-lt"/>
              </a:rPr>
              <a:t> </a:t>
            </a:r>
            <a:r>
              <a:rPr lang="en-US" altLang="zh-CN" sz="2400" dirty="0" err="1">
                <a:solidFill>
                  <a:srgbClr val="000000"/>
                </a:solidFill>
                <a:cs typeface="+mn-ea"/>
                <a:sym typeface="+mn-lt"/>
              </a:rPr>
              <a:t>b</a:t>
            </a:r>
            <a:r>
              <a:rPr lang="en-US" altLang="zh-CN" sz="2400" dirty="0" err="1">
                <a:solidFill>
                  <a:srgbClr val="000080"/>
                </a:solidFill>
                <a:cs typeface="+mn-ea"/>
                <a:sym typeface="+mn-lt"/>
              </a:rPr>
              <a:t>,</a:t>
            </a:r>
            <a:r>
              <a:rPr lang="en-US" altLang="zh-CN" sz="2400" dirty="0" err="1">
                <a:solidFill>
                  <a:srgbClr val="8000FF"/>
                </a:solidFill>
                <a:cs typeface="+mn-ea"/>
                <a:sym typeface="+mn-lt"/>
              </a:rPr>
              <a:t>int</a:t>
            </a:r>
            <a:r>
              <a:rPr lang="en-US" altLang="zh-CN" sz="2400" dirty="0">
                <a:solidFill>
                  <a:srgbClr val="000000"/>
                </a:solidFill>
                <a:cs typeface="+mn-ea"/>
                <a:sym typeface="+mn-lt"/>
              </a:rPr>
              <a:t> c</a:t>
            </a:r>
            <a:r>
              <a:rPr lang="en-US" altLang="zh-CN" sz="2400" dirty="0">
                <a:solidFill>
                  <a:srgbClr val="000080"/>
                </a:solidFill>
                <a:cs typeface="+mn-ea"/>
                <a:sym typeface="+mn-lt"/>
              </a:rPr>
              <a:t>) {</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00"/>
                </a:solidFill>
                <a:cs typeface="+mn-ea"/>
                <a:sym typeface="+mn-lt"/>
              </a:rPr>
              <a:t>	</a:t>
            </a:r>
            <a:r>
              <a:rPr lang="en-US" altLang="zh-CN" sz="2400" dirty="0" err="1">
                <a:solidFill>
                  <a:srgbClr val="000000"/>
                </a:solidFill>
                <a:cs typeface="+mn-ea"/>
                <a:sym typeface="+mn-lt"/>
              </a:rPr>
              <a:t>printf</a:t>
            </a:r>
            <a:r>
              <a:rPr lang="en-US" altLang="zh-CN" sz="2400" dirty="0">
                <a:solidFill>
                  <a:srgbClr val="000080"/>
                </a:solidFill>
                <a:cs typeface="+mn-ea"/>
                <a:sym typeface="+mn-lt"/>
              </a:rPr>
              <a:t>(</a:t>
            </a:r>
            <a:r>
              <a:rPr lang="en-US" altLang="zh-CN" sz="2400" dirty="0">
                <a:solidFill>
                  <a:srgbClr val="808080"/>
                </a:solidFill>
                <a:cs typeface="+mn-ea"/>
                <a:sym typeface="+mn-lt"/>
              </a:rPr>
              <a:t>"</a:t>
            </a:r>
            <a:r>
              <a:rPr lang="en-US" altLang="zh-CN" sz="2400" dirty="0" err="1">
                <a:solidFill>
                  <a:srgbClr val="808080"/>
                </a:solidFill>
                <a:cs typeface="+mn-ea"/>
                <a:sym typeface="+mn-lt"/>
              </a:rPr>
              <a:t>argv</a:t>
            </a:r>
            <a:r>
              <a:rPr lang="en-US" altLang="zh-CN" sz="2400" dirty="0">
                <a:solidFill>
                  <a:srgbClr val="808080"/>
                </a:solidFill>
                <a:cs typeface="+mn-ea"/>
                <a:sym typeface="+mn-lt"/>
              </a:rPr>
              <a:t>: %d, %d, %d\n"</a:t>
            </a:r>
            <a:r>
              <a:rPr lang="en-US" altLang="zh-CN" sz="2400" dirty="0">
                <a:solidFill>
                  <a:srgbClr val="000080"/>
                </a:solidFill>
                <a:cs typeface="+mn-ea"/>
                <a:sym typeface="+mn-lt"/>
              </a:rPr>
              <a:t>, </a:t>
            </a:r>
            <a:r>
              <a:rPr lang="en-US" altLang="zh-CN" sz="2400" dirty="0">
                <a:solidFill>
                  <a:srgbClr val="000000"/>
                </a:solidFill>
                <a:cs typeface="+mn-ea"/>
                <a:sym typeface="+mn-lt"/>
              </a:rPr>
              <a:t>a</a:t>
            </a:r>
            <a:r>
              <a:rPr lang="en-US" altLang="zh-CN" sz="2400" dirty="0">
                <a:solidFill>
                  <a:srgbClr val="000080"/>
                </a:solidFill>
                <a:cs typeface="+mn-ea"/>
                <a:sym typeface="+mn-lt"/>
              </a:rPr>
              <a:t>, </a:t>
            </a:r>
            <a:r>
              <a:rPr lang="en-US" altLang="zh-CN" sz="2400" dirty="0">
                <a:solidFill>
                  <a:srgbClr val="000000"/>
                </a:solidFill>
                <a:cs typeface="+mn-ea"/>
                <a:sym typeface="+mn-lt"/>
              </a:rPr>
              <a:t>b</a:t>
            </a:r>
            <a:r>
              <a:rPr lang="en-US" altLang="zh-CN" sz="2400" dirty="0">
                <a:solidFill>
                  <a:srgbClr val="000080"/>
                </a:solidFill>
                <a:cs typeface="+mn-ea"/>
                <a:sym typeface="+mn-lt"/>
              </a:rPr>
              <a:t>, </a:t>
            </a:r>
            <a:r>
              <a:rPr lang="en-US" altLang="zh-CN" sz="2400" dirty="0">
                <a:solidFill>
                  <a:srgbClr val="000000"/>
                </a:solidFill>
                <a:cs typeface="+mn-ea"/>
                <a:sym typeface="+mn-lt"/>
              </a:rPr>
              <a:t>c</a:t>
            </a:r>
            <a:r>
              <a:rPr lang="en-US" altLang="zh-CN" sz="2400" dirty="0">
                <a:solidFill>
                  <a:srgbClr val="000080"/>
                </a:solidFill>
                <a:cs typeface="+mn-ea"/>
                <a:sym typeface="+mn-lt"/>
              </a:rPr>
              <a:t>);</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80"/>
                </a:solidFill>
                <a:cs typeface="+mn-ea"/>
                <a:sym typeface="+mn-lt"/>
              </a:rPr>
              <a:t>}</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8000FF"/>
                </a:solidFill>
                <a:cs typeface="+mn-ea"/>
                <a:sym typeface="+mn-lt"/>
              </a:rPr>
              <a:t>void</a:t>
            </a:r>
            <a:r>
              <a:rPr lang="en-US" altLang="zh-CN" sz="2400" dirty="0">
                <a:solidFill>
                  <a:srgbClr val="000000"/>
                </a:solidFill>
                <a:cs typeface="+mn-ea"/>
                <a:sym typeface="+mn-lt"/>
              </a:rPr>
              <a:t> __</a:t>
            </a:r>
            <a:r>
              <a:rPr lang="en-US" altLang="zh-CN" sz="2400" dirty="0" err="1">
                <a:solidFill>
                  <a:srgbClr val="000000"/>
                </a:solidFill>
                <a:cs typeface="+mn-ea"/>
                <a:sym typeface="+mn-lt"/>
              </a:rPr>
              <a:t>fastcall</a:t>
            </a:r>
            <a:r>
              <a:rPr lang="en-US" altLang="zh-CN" sz="2400" dirty="0">
                <a:solidFill>
                  <a:srgbClr val="000000"/>
                </a:solidFill>
                <a:cs typeface="+mn-ea"/>
                <a:sym typeface="+mn-lt"/>
              </a:rPr>
              <a:t> </a:t>
            </a:r>
            <a:r>
              <a:rPr lang="en-US" altLang="zh-CN" sz="2400" dirty="0" err="1">
                <a:solidFill>
                  <a:srgbClr val="000000"/>
                </a:solidFill>
                <a:cs typeface="+mn-ea"/>
                <a:sym typeface="+mn-lt"/>
              </a:rPr>
              <a:t>foo_fastcall</a:t>
            </a:r>
            <a:r>
              <a:rPr lang="en-US" altLang="zh-CN" sz="2400" dirty="0">
                <a:solidFill>
                  <a:srgbClr val="000080"/>
                </a:solidFill>
                <a:cs typeface="+mn-ea"/>
                <a:sym typeface="+mn-lt"/>
              </a:rPr>
              <a:t>(</a:t>
            </a:r>
            <a:r>
              <a:rPr lang="en-US" altLang="zh-CN" sz="2400" dirty="0">
                <a:solidFill>
                  <a:srgbClr val="8000FF"/>
                </a:solidFill>
                <a:cs typeface="+mn-ea"/>
                <a:sym typeface="+mn-lt"/>
              </a:rPr>
              <a:t>int</a:t>
            </a:r>
            <a:r>
              <a:rPr lang="en-US" altLang="zh-CN" sz="2400" dirty="0">
                <a:solidFill>
                  <a:srgbClr val="000000"/>
                </a:solidFill>
                <a:cs typeface="+mn-ea"/>
                <a:sym typeface="+mn-lt"/>
              </a:rPr>
              <a:t> </a:t>
            </a:r>
            <a:r>
              <a:rPr lang="en-US" altLang="zh-CN" sz="2400" dirty="0" err="1">
                <a:solidFill>
                  <a:srgbClr val="000000"/>
                </a:solidFill>
                <a:cs typeface="+mn-ea"/>
                <a:sym typeface="+mn-lt"/>
              </a:rPr>
              <a:t>a</a:t>
            </a:r>
            <a:r>
              <a:rPr lang="en-US" altLang="zh-CN" sz="2400" dirty="0" err="1">
                <a:solidFill>
                  <a:srgbClr val="000080"/>
                </a:solidFill>
                <a:cs typeface="+mn-ea"/>
                <a:sym typeface="+mn-lt"/>
              </a:rPr>
              <a:t>,</a:t>
            </a:r>
            <a:r>
              <a:rPr lang="en-US" altLang="zh-CN" sz="2400" dirty="0" err="1">
                <a:solidFill>
                  <a:srgbClr val="8000FF"/>
                </a:solidFill>
                <a:cs typeface="+mn-ea"/>
                <a:sym typeface="+mn-lt"/>
              </a:rPr>
              <a:t>int</a:t>
            </a:r>
            <a:r>
              <a:rPr lang="en-US" altLang="zh-CN" sz="2400" dirty="0">
                <a:solidFill>
                  <a:srgbClr val="000000"/>
                </a:solidFill>
                <a:cs typeface="+mn-ea"/>
                <a:sym typeface="+mn-lt"/>
              </a:rPr>
              <a:t> </a:t>
            </a:r>
            <a:r>
              <a:rPr lang="en-US" altLang="zh-CN" sz="2400" dirty="0" err="1">
                <a:solidFill>
                  <a:srgbClr val="000000"/>
                </a:solidFill>
                <a:cs typeface="+mn-ea"/>
                <a:sym typeface="+mn-lt"/>
              </a:rPr>
              <a:t>b</a:t>
            </a:r>
            <a:r>
              <a:rPr lang="en-US" altLang="zh-CN" sz="2400" dirty="0" err="1">
                <a:solidFill>
                  <a:srgbClr val="000080"/>
                </a:solidFill>
                <a:cs typeface="+mn-ea"/>
                <a:sym typeface="+mn-lt"/>
              </a:rPr>
              <a:t>,</a:t>
            </a:r>
            <a:r>
              <a:rPr lang="en-US" altLang="zh-CN" sz="2400" dirty="0" err="1">
                <a:solidFill>
                  <a:srgbClr val="8000FF"/>
                </a:solidFill>
                <a:cs typeface="+mn-ea"/>
                <a:sym typeface="+mn-lt"/>
              </a:rPr>
              <a:t>int</a:t>
            </a:r>
            <a:r>
              <a:rPr lang="en-US" altLang="zh-CN" sz="2400" dirty="0">
                <a:solidFill>
                  <a:srgbClr val="000000"/>
                </a:solidFill>
                <a:cs typeface="+mn-ea"/>
                <a:sym typeface="+mn-lt"/>
              </a:rPr>
              <a:t> </a:t>
            </a:r>
            <a:r>
              <a:rPr lang="en-US" altLang="zh-CN" sz="2400" dirty="0" err="1">
                <a:solidFill>
                  <a:srgbClr val="000000"/>
                </a:solidFill>
                <a:cs typeface="+mn-ea"/>
                <a:sym typeface="+mn-lt"/>
              </a:rPr>
              <a:t>c</a:t>
            </a:r>
            <a:r>
              <a:rPr lang="en-US" altLang="zh-CN" sz="2400" dirty="0" err="1">
                <a:solidFill>
                  <a:srgbClr val="000080"/>
                </a:solidFill>
                <a:cs typeface="+mn-ea"/>
                <a:sym typeface="+mn-lt"/>
              </a:rPr>
              <a:t>,</a:t>
            </a:r>
            <a:r>
              <a:rPr lang="en-US" altLang="zh-CN" sz="2400" dirty="0" err="1">
                <a:solidFill>
                  <a:srgbClr val="8000FF"/>
                </a:solidFill>
                <a:cs typeface="+mn-ea"/>
                <a:sym typeface="+mn-lt"/>
              </a:rPr>
              <a:t>int</a:t>
            </a:r>
            <a:r>
              <a:rPr lang="en-US" altLang="zh-CN" sz="2400" dirty="0">
                <a:solidFill>
                  <a:srgbClr val="000000"/>
                </a:solidFill>
                <a:cs typeface="+mn-ea"/>
                <a:sym typeface="+mn-lt"/>
              </a:rPr>
              <a:t> d</a:t>
            </a:r>
            <a:r>
              <a:rPr lang="en-US" altLang="zh-CN" sz="2400" dirty="0">
                <a:solidFill>
                  <a:srgbClr val="000080"/>
                </a:solidFill>
                <a:cs typeface="+mn-ea"/>
                <a:sym typeface="+mn-lt"/>
              </a:rPr>
              <a:t>) {</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00"/>
                </a:solidFill>
                <a:cs typeface="+mn-ea"/>
                <a:sym typeface="+mn-lt"/>
              </a:rPr>
              <a:t>	</a:t>
            </a:r>
            <a:r>
              <a:rPr lang="en-US" altLang="zh-CN" sz="2400" dirty="0" err="1">
                <a:solidFill>
                  <a:srgbClr val="000000"/>
                </a:solidFill>
                <a:cs typeface="+mn-ea"/>
                <a:sym typeface="+mn-lt"/>
              </a:rPr>
              <a:t>printf</a:t>
            </a:r>
            <a:r>
              <a:rPr lang="en-US" altLang="zh-CN" sz="2400" dirty="0">
                <a:solidFill>
                  <a:srgbClr val="000080"/>
                </a:solidFill>
                <a:cs typeface="+mn-ea"/>
                <a:sym typeface="+mn-lt"/>
              </a:rPr>
              <a:t>(</a:t>
            </a:r>
            <a:r>
              <a:rPr lang="en-US" altLang="zh-CN" sz="2400" dirty="0">
                <a:solidFill>
                  <a:srgbClr val="808080"/>
                </a:solidFill>
                <a:cs typeface="+mn-ea"/>
                <a:sym typeface="+mn-lt"/>
              </a:rPr>
              <a:t>"</a:t>
            </a:r>
            <a:r>
              <a:rPr lang="en-US" altLang="zh-CN" sz="2400" dirty="0" err="1">
                <a:solidFill>
                  <a:srgbClr val="808080"/>
                </a:solidFill>
                <a:cs typeface="+mn-ea"/>
                <a:sym typeface="+mn-lt"/>
              </a:rPr>
              <a:t>argv</a:t>
            </a:r>
            <a:r>
              <a:rPr lang="en-US" altLang="zh-CN" sz="2400" dirty="0">
                <a:solidFill>
                  <a:srgbClr val="808080"/>
                </a:solidFill>
                <a:cs typeface="+mn-ea"/>
                <a:sym typeface="+mn-lt"/>
              </a:rPr>
              <a:t>: %d, %d, %d, %d\n"</a:t>
            </a:r>
            <a:r>
              <a:rPr lang="en-US" altLang="zh-CN" sz="2400" dirty="0">
                <a:solidFill>
                  <a:srgbClr val="000080"/>
                </a:solidFill>
                <a:cs typeface="+mn-ea"/>
                <a:sym typeface="+mn-lt"/>
              </a:rPr>
              <a:t>, </a:t>
            </a:r>
            <a:r>
              <a:rPr lang="en-US" altLang="zh-CN" sz="2400" dirty="0">
                <a:solidFill>
                  <a:srgbClr val="000000"/>
                </a:solidFill>
                <a:cs typeface="+mn-ea"/>
                <a:sym typeface="+mn-lt"/>
              </a:rPr>
              <a:t>a</a:t>
            </a:r>
            <a:r>
              <a:rPr lang="en-US" altLang="zh-CN" sz="2400" dirty="0">
                <a:solidFill>
                  <a:srgbClr val="000080"/>
                </a:solidFill>
                <a:cs typeface="+mn-ea"/>
                <a:sym typeface="+mn-lt"/>
              </a:rPr>
              <a:t>, </a:t>
            </a:r>
            <a:r>
              <a:rPr lang="en-US" altLang="zh-CN" sz="2400" dirty="0">
                <a:solidFill>
                  <a:srgbClr val="000000"/>
                </a:solidFill>
                <a:cs typeface="+mn-ea"/>
                <a:sym typeface="+mn-lt"/>
              </a:rPr>
              <a:t>b</a:t>
            </a:r>
            <a:r>
              <a:rPr lang="en-US" altLang="zh-CN" sz="2400" dirty="0">
                <a:solidFill>
                  <a:srgbClr val="000080"/>
                </a:solidFill>
                <a:cs typeface="+mn-ea"/>
                <a:sym typeface="+mn-lt"/>
              </a:rPr>
              <a:t>, </a:t>
            </a:r>
            <a:r>
              <a:rPr lang="en-US" altLang="zh-CN" sz="2400" dirty="0">
                <a:solidFill>
                  <a:srgbClr val="000000"/>
                </a:solidFill>
                <a:cs typeface="+mn-ea"/>
                <a:sym typeface="+mn-lt"/>
              </a:rPr>
              <a:t>c</a:t>
            </a:r>
            <a:r>
              <a:rPr lang="en-US" altLang="zh-CN" sz="2400" dirty="0">
                <a:solidFill>
                  <a:srgbClr val="000080"/>
                </a:solidFill>
                <a:cs typeface="+mn-ea"/>
                <a:sym typeface="+mn-lt"/>
              </a:rPr>
              <a:t>, </a:t>
            </a:r>
            <a:r>
              <a:rPr lang="en-US" altLang="zh-CN" sz="2400" dirty="0">
                <a:solidFill>
                  <a:srgbClr val="000000"/>
                </a:solidFill>
                <a:cs typeface="+mn-ea"/>
                <a:sym typeface="+mn-lt"/>
              </a:rPr>
              <a:t>d</a:t>
            </a:r>
            <a:r>
              <a:rPr lang="en-US" altLang="zh-CN" sz="2400" dirty="0">
                <a:solidFill>
                  <a:srgbClr val="000080"/>
                </a:solidFill>
                <a:cs typeface="+mn-ea"/>
                <a:sym typeface="+mn-lt"/>
              </a:rPr>
              <a:t>);</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80"/>
                </a:solidFill>
                <a:cs typeface="+mn-ea"/>
                <a:sym typeface="+mn-lt"/>
              </a:rPr>
              <a:t>}</a:t>
            </a:r>
          </a:p>
          <a:p>
            <a:pPr marL="0" lvl="0" indent="127000" eaLnBrk="0" fontAlgn="base" hangingPunct="0">
              <a:spcBef>
                <a:spcPct val="0"/>
              </a:spcBef>
              <a:spcAft>
                <a:spcPct val="0"/>
              </a:spcAft>
              <a:buClrTx/>
              <a:buNone/>
            </a:pP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err="1">
                <a:solidFill>
                  <a:srgbClr val="8000FF"/>
                </a:solidFill>
                <a:cs typeface="+mn-ea"/>
                <a:sym typeface="+mn-lt"/>
              </a:rPr>
              <a:t>int</a:t>
            </a:r>
            <a:r>
              <a:rPr lang="en-US" altLang="zh-CN" sz="2400" dirty="0">
                <a:solidFill>
                  <a:srgbClr val="8000FF"/>
                </a:solidFill>
                <a:cs typeface="+mn-ea"/>
                <a:sym typeface="+mn-lt"/>
              </a:rPr>
              <a:t> </a:t>
            </a:r>
            <a:r>
              <a:rPr lang="en-US" altLang="zh-CN" sz="2400" dirty="0">
                <a:solidFill>
                  <a:srgbClr val="000000"/>
                </a:solidFill>
                <a:cs typeface="+mn-ea"/>
                <a:sym typeface="+mn-lt"/>
              </a:rPr>
              <a:t>main</a:t>
            </a:r>
            <a:r>
              <a:rPr lang="en-US" altLang="zh-CN" sz="2400" dirty="0">
                <a:solidFill>
                  <a:srgbClr val="000080"/>
                </a:solidFill>
                <a:cs typeface="+mn-ea"/>
                <a:sym typeface="+mn-lt"/>
              </a:rPr>
              <a:t>(){</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00"/>
                </a:solidFill>
                <a:cs typeface="+mn-ea"/>
                <a:sym typeface="+mn-lt"/>
              </a:rPr>
              <a:t>	</a:t>
            </a:r>
            <a:r>
              <a:rPr lang="en-US" altLang="zh-CN" sz="2400" dirty="0" err="1">
                <a:solidFill>
                  <a:srgbClr val="000000"/>
                </a:solidFill>
                <a:cs typeface="+mn-ea"/>
                <a:sym typeface="+mn-lt"/>
              </a:rPr>
              <a:t>foo_cdecl</a:t>
            </a:r>
            <a:r>
              <a:rPr lang="en-US" altLang="zh-CN" sz="2400" dirty="0">
                <a:solidFill>
                  <a:srgbClr val="000000"/>
                </a:solidFill>
                <a:cs typeface="+mn-ea"/>
                <a:sym typeface="+mn-lt"/>
              </a:rPr>
              <a:t>   </a:t>
            </a:r>
            <a:r>
              <a:rPr lang="en-US" altLang="zh-CN" sz="2400" dirty="0">
                <a:solidFill>
                  <a:srgbClr val="000080"/>
                </a:solidFill>
                <a:cs typeface="+mn-ea"/>
                <a:sym typeface="+mn-lt"/>
              </a:rPr>
              <a:t>(</a:t>
            </a:r>
            <a:r>
              <a:rPr lang="en-US" altLang="zh-CN" sz="2400" dirty="0">
                <a:solidFill>
                  <a:srgbClr val="FF8000"/>
                </a:solidFill>
                <a:cs typeface="+mn-ea"/>
                <a:sym typeface="+mn-lt"/>
              </a:rPr>
              <a:t>1</a:t>
            </a:r>
            <a:r>
              <a:rPr lang="en-US" altLang="zh-CN" sz="2400" dirty="0">
                <a:solidFill>
                  <a:srgbClr val="000080"/>
                </a:solidFill>
                <a:cs typeface="+mn-ea"/>
                <a:sym typeface="+mn-lt"/>
              </a:rPr>
              <a:t>,</a:t>
            </a:r>
            <a:r>
              <a:rPr lang="en-US" altLang="zh-CN" sz="2400" dirty="0">
                <a:solidFill>
                  <a:srgbClr val="FF8000"/>
                </a:solidFill>
                <a:cs typeface="+mn-ea"/>
                <a:sym typeface="+mn-lt"/>
              </a:rPr>
              <a:t>2</a:t>
            </a:r>
            <a:r>
              <a:rPr lang="en-US" altLang="zh-CN" sz="2400" dirty="0">
                <a:solidFill>
                  <a:srgbClr val="000080"/>
                </a:solidFill>
                <a:cs typeface="+mn-ea"/>
                <a:sym typeface="+mn-lt"/>
              </a:rPr>
              <a:t>);</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00"/>
                </a:solidFill>
                <a:cs typeface="+mn-ea"/>
                <a:sym typeface="+mn-lt"/>
              </a:rPr>
              <a:t>	</a:t>
            </a:r>
            <a:r>
              <a:rPr lang="en-US" altLang="zh-CN" sz="2400" dirty="0" err="1">
                <a:solidFill>
                  <a:srgbClr val="000000"/>
                </a:solidFill>
                <a:cs typeface="+mn-ea"/>
                <a:sym typeface="+mn-lt"/>
              </a:rPr>
              <a:t>foo_stdcall</a:t>
            </a:r>
            <a:r>
              <a:rPr lang="en-US" altLang="zh-CN" sz="2400" dirty="0">
                <a:solidFill>
                  <a:srgbClr val="000000"/>
                </a:solidFill>
                <a:cs typeface="+mn-ea"/>
                <a:sym typeface="+mn-lt"/>
              </a:rPr>
              <a:t> </a:t>
            </a:r>
            <a:r>
              <a:rPr lang="en-US" altLang="zh-CN" sz="2400" dirty="0">
                <a:solidFill>
                  <a:srgbClr val="000080"/>
                </a:solidFill>
                <a:cs typeface="+mn-ea"/>
                <a:sym typeface="+mn-lt"/>
              </a:rPr>
              <a:t>(</a:t>
            </a:r>
            <a:r>
              <a:rPr lang="en-US" altLang="zh-CN" sz="2400" dirty="0">
                <a:solidFill>
                  <a:srgbClr val="FF8000"/>
                </a:solidFill>
                <a:cs typeface="+mn-ea"/>
                <a:sym typeface="+mn-lt"/>
              </a:rPr>
              <a:t>1</a:t>
            </a:r>
            <a:r>
              <a:rPr lang="en-US" altLang="zh-CN" sz="2400" dirty="0">
                <a:solidFill>
                  <a:srgbClr val="000080"/>
                </a:solidFill>
                <a:cs typeface="+mn-ea"/>
                <a:sym typeface="+mn-lt"/>
              </a:rPr>
              <a:t>,</a:t>
            </a:r>
            <a:r>
              <a:rPr lang="en-US" altLang="zh-CN" sz="2400" dirty="0">
                <a:solidFill>
                  <a:srgbClr val="FF8000"/>
                </a:solidFill>
                <a:cs typeface="+mn-ea"/>
                <a:sym typeface="+mn-lt"/>
              </a:rPr>
              <a:t>2</a:t>
            </a:r>
            <a:r>
              <a:rPr lang="en-US" altLang="zh-CN" sz="2400" dirty="0">
                <a:solidFill>
                  <a:srgbClr val="000080"/>
                </a:solidFill>
                <a:cs typeface="+mn-ea"/>
                <a:sym typeface="+mn-lt"/>
              </a:rPr>
              <a:t>,</a:t>
            </a:r>
            <a:r>
              <a:rPr lang="en-US" altLang="zh-CN" sz="2400" dirty="0">
                <a:solidFill>
                  <a:srgbClr val="FF8000"/>
                </a:solidFill>
                <a:cs typeface="+mn-ea"/>
                <a:sym typeface="+mn-lt"/>
              </a:rPr>
              <a:t>3</a:t>
            </a:r>
            <a:r>
              <a:rPr lang="en-US" altLang="zh-CN" sz="2400" dirty="0">
                <a:solidFill>
                  <a:srgbClr val="000080"/>
                </a:solidFill>
                <a:cs typeface="+mn-ea"/>
                <a:sym typeface="+mn-lt"/>
              </a:rPr>
              <a:t>);</a:t>
            </a: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00"/>
                </a:solidFill>
                <a:cs typeface="+mn-ea"/>
                <a:sym typeface="+mn-lt"/>
              </a:rPr>
              <a:t>	</a:t>
            </a:r>
            <a:r>
              <a:rPr lang="en-US" altLang="zh-CN" sz="2400" dirty="0" err="1">
                <a:solidFill>
                  <a:srgbClr val="000000"/>
                </a:solidFill>
                <a:cs typeface="+mn-ea"/>
                <a:sym typeface="+mn-lt"/>
              </a:rPr>
              <a:t>foo_fastcall</a:t>
            </a:r>
            <a:r>
              <a:rPr lang="en-US" altLang="zh-CN" sz="2400" dirty="0">
                <a:solidFill>
                  <a:srgbClr val="000080"/>
                </a:solidFill>
                <a:cs typeface="+mn-ea"/>
                <a:sym typeface="+mn-lt"/>
              </a:rPr>
              <a:t>(</a:t>
            </a:r>
            <a:r>
              <a:rPr lang="en-US" altLang="zh-CN" sz="2400" dirty="0">
                <a:solidFill>
                  <a:srgbClr val="FF8000"/>
                </a:solidFill>
                <a:cs typeface="+mn-ea"/>
                <a:sym typeface="+mn-lt"/>
              </a:rPr>
              <a:t>1</a:t>
            </a:r>
            <a:r>
              <a:rPr lang="en-US" altLang="zh-CN" sz="2400" dirty="0">
                <a:solidFill>
                  <a:srgbClr val="000080"/>
                </a:solidFill>
                <a:cs typeface="+mn-ea"/>
                <a:sym typeface="+mn-lt"/>
              </a:rPr>
              <a:t>,</a:t>
            </a:r>
            <a:r>
              <a:rPr lang="en-US" altLang="zh-CN" sz="2400" dirty="0">
                <a:solidFill>
                  <a:srgbClr val="FF8000"/>
                </a:solidFill>
                <a:cs typeface="+mn-ea"/>
                <a:sym typeface="+mn-lt"/>
              </a:rPr>
              <a:t>2</a:t>
            </a:r>
            <a:r>
              <a:rPr lang="en-US" altLang="zh-CN" sz="2400" dirty="0">
                <a:solidFill>
                  <a:srgbClr val="000080"/>
                </a:solidFill>
                <a:cs typeface="+mn-ea"/>
                <a:sym typeface="+mn-lt"/>
              </a:rPr>
              <a:t>,</a:t>
            </a:r>
            <a:r>
              <a:rPr lang="en-US" altLang="zh-CN" sz="2400" dirty="0">
                <a:solidFill>
                  <a:srgbClr val="FF8000"/>
                </a:solidFill>
                <a:cs typeface="+mn-ea"/>
                <a:sym typeface="+mn-lt"/>
              </a:rPr>
              <a:t>3</a:t>
            </a:r>
            <a:r>
              <a:rPr lang="en-US" altLang="zh-CN" sz="2400" dirty="0">
                <a:solidFill>
                  <a:srgbClr val="000080"/>
                </a:solidFill>
                <a:cs typeface="+mn-ea"/>
                <a:sym typeface="+mn-lt"/>
              </a:rPr>
              <a:t>,</a:t>
            </a:r>
            <a:r>
              <a:rPr lang="en-US" altLang="zh-CN" sz="2400" dirty="0">
                <a:solidFill>
                  <a:srgbClr val="FF8000"/>
                </a:solidFill>
                <a:cs typeface="+mn-ea"/>
                <a:sym typeface="+mn-lt"/>
              </a:rPr>
              <a:t>4</a:t>
            </a:r>
            <a:r>
              <a:rPr lang="en-US" altLang="zh-CN" sz="2400" dirty="0">
                <a:solidFill>
                  <a:srgbClr val="000080"/>
                </a:solidFill>
                <a:cs typeface="+mn-ea"/>
                <a:sym typeface="+mn-lt"/>
              </a:rPr>
              <a:t>);</a:t>
            </a:r>
          </a:p>
          <a:p>
            <a:pPr marL="0" lvl="0" indent="127000" eaLnBrk="0" fontAlgn="base" hangingPunct="0">
              <a:spcBef>
                <a:spcPct val="0"/>
              </a:spcBef>
              <a:spcAft>
                <a:spcPct val="0"/>
              </a:spcAft>
              <a:buClrTx/>
              <a:buNone/>
            </a:pPr>
            <a:endParaRPr lang="en-US" altLang="zh-CN" sz="2400" dirty="0">
              <a:cs typeface="+mn-ea"/>
              <a:sym typeface="+mn-lt"/>
            </a:endParaRPr>
          </a:p>
          <a:p>
            <a:pPr marL="0" lvl="0" indent="127000" eaLnBrk="0" fontAlgn="base" hangingPunct="0">
              <a:spcBef>
                <a:spcPct val="0"/>
              </a:spcBef>
              <a:spcAft>
                <a:spcPct val="0"/>
              </a:spcAft>
              <a:buClrTx/>
              <a:buNone/>
            </a:pPr>
            <a:r>
              <a:rPr lang="en-US" altLang="zh-CN" sz="2400" dirty="0">
                <a:solidFill>
                  <a:srgbClr val="000000"/>
                </a:solidFill>
                <a:cs typeface="+mn-ea"/>
                <a:sym typeface="+mn-lt"/>
              </a:rPr>
              <a:t>	</a:t>
            </a:r>
            <a:r>
              <a:rPr lang="en-US" altLang="zh-CN" sz="2400" dirty="0">
                <a:solidFill>
                  <a:srgbClr val="0000FF"/>
                </a:solidFill>
                <a:cs typeface="+mn-ea"/>
                <a:sym typeface="+mn-lt"/>
              </a:rPr>
              <a:t>return </a:t>
            </a:r>
            <a:r>
              <a:rPr lang="en-US" altLang="zh-CN" sz="2400" dirty="0">
                <a:solidFill>
                  <a:srgbClr val="FF8000"/>
                </a:solidFill>
                <a:cs typeface="+mn-ea"/>
                <a:sym typeface="+mn-lt"/>
              </a:rPr>
              <a:t>0</a:t>
            </a:r>
            <a:r>
              <a:rPr lang="en-US" altLang="zh-CN" sz="2400" dirty="0">
                <a:solidFill>
                  <a:srgbClr val="000080"/>
                </a:solidFill>
                <a:cs typeface="+mn-ea"/>
                <a:sym typeface="+mn-lt"/>
              </a:rPr>
              <a:t>;</a:t>
            </a:r>
          </a:p>
          <a:p>
            <a:pPr marL="0" indent="127000" eaLnBrk="0" fontAlgn="base" hangingPunct="0">
              <a:spcBef>
                <a:spcPct val="0"/>
              </a:spcBef>
              <a:spcAft>
                <a:spcPct val="0"/>
              </a:spcAft>
              <a:buClrTx/>
              <a:buNone/>
            </a:pPr>
            <a:r>
              <a:rPr lang="en-US" altLang="zh-CN" sz="2000" dirty="0">
                <a:solidFill>
                  <a:srgbClr val="000080"/>
                </a:solidFill>
                <a:cs typeface="+mn-ea"/>
                <a:sym typeface="+mn-lt"/>
              </a:rPr>
              <a:t>} </a:t>
            </a:r>
          </a:p>
        </p:txBody>
      </p:sp>
      <p:sp>
        <p:nvSpPr>
          <p:cNvPr id="6" name="矩形 5">
            <a:extLst>
              <a:ext uri="{FF2B5EF4-FFF2-40B4-BE49-F238E27FC236}">
                <a16:creationId xmlns:a16="http://schemas.microsoft.com/office/drawing/2014/main" id="{2FEB29EF-4800-41D6-94BE-1CA9846E9006}"/>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D17944A3-2F67-48AF-AD4E-C89B4C19EB30}"/>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3" name="图片 2">
            <a:extLst>
              <a:ext uri="{FF2B5EF4-FFF2-40B4-BE49-F238E27FC236}">
                <a16:creationId xmlns:a16="http://schemas.microsoft.com/office/drawing/2014/main" id="{16D4FB8F-1B2A-4032-A199-EEB857602C40}"/>
              </a:ext>
            </a:extLst>
          </p:cNvPr>
          <p:cNvPicPr>
            <a:picLocks noChangeAspect="1"/>
          </p:cNvPicPr>
          <p:nvPr/>
        </p:nvPicPr>
        <p:blipFill>
          <a:blip r:embed="rId2"/>
          <a:stretch>
            <a:fillRect/>
          </a:stretch>
        </p:blipFill>
        <p:spPr>
          <a:xfrm>
            <a:off x="5025008" y="5229200"/>
            <a:ext cx="4772060" cy="1352560"/>
          </a:xfrm>
          <a:prstGeom prst="rect">
            <a:avLst/>
          </a:prstGeom>
        </p:spPr>
      </p:pic>
    </p:spTree>
    <p:extLst>
      <p:ext uri="{BB962C8B-B14F-4D97-AF65-F5344CB8AC3E}">
        <p14:creationId xmlns:p14="http://schemas.microsoft.com/office/powerpoint/2010/main" val="1679693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r>
              <a:rPr lang="en-US" altLang="zh-CN" dirty="0" err="1">
                <a:cs typeface="+mn-ea"/>
                <a:sym typeface="+mn-lt"/>
              </a:rPr>
              <a:t>cdecl</a:t>
            </a:r>
            <a:r>
              <a:rPr lang="en-US" altLang="zh-CN" dirty="0">
                <a:cs typeface="+mn-ea"/>
                <a:sym typeface="+mn-lt"/>
              </a:rPr>
              <a:t> (C Declaration) </a:t>
            </a:r>
            <a:r>
              <a:rPr lang="zh-CN" altLang="en-US" dirty="0">
                <a:cs typeface="+mn-ea"/>
                <a:sym typeface="+mn-lt"/>
              </a:rPr>
              <a:t>是 </a:t>
            </a:r>
            <a:r>
              <a:rPr lang="en-US" altLang="zh-CN" dirty="0">
                <a:highlight>
                  <a:srgbClr val="FFFF00"/>
                </a:highlight>
                <a:cs typeface="+mn-ea"/>
                <a:sym typeface="+mn-lt"/>
              </a:rPr>
              <a:t>C/C++ </a:t>
            </a:r>
            <a:r>
              <a:rPr lang="zh-CN" altLang="en-US" dirty="0">
                <a:highlight>
                  <a:srgbClr val="FFFF00"/>
                </a:highlight>
                <a:cs typeface="+mn-ea"/>
                <a:sym typeface="+mn-lt"/>
              </a:rPr>
              <a:t>默认的参数传递方式</a:t>
            </a:r>
            <a:r>
              <a:rPr lang="zh-CN" altLang="en-US" dirty="0">
                <a:cs typeface="+mn-ea"/>
                <a:sym typeface="+mn-lt"/>
              </a:rPr>
              <a:t>，</a:t>
            </a:r>
            <a:r>
              <a:rPr lang="zh-CN" altLang="en-US" dirty="0">
                <a:solidFill>
                  <a:srgbClr val="0000FF"/>
                </a:solidFill>
                <a:cs typeface="+mn-ea"/>
                <a:sym typeface="+mn-lt"/>
              </a:rPr>
              <a:t>参数从右向左入栈</a:t>
            </a:r>
            <a:endParaRPr lang="en-US" altLang="zh-CN" dirty="0">
              <a:solidFill>
                <a:srgbClr val="0000FF"/>
              </a:solidFill>
              <a:cs typeface="+mn-ea"/>
              <a:sym typeface="+mn-lt"/>
            </a:endParaRPr>
          </a:p>
        </p:txBody>
      </p:sp>
      <p:sp>
        <p:nvSpPr>
          <p:cNvPr id="7" name="矩形 6">
            <a:extLst>
              <a:ext uri="{FF2B5EF4-FFF2-40B4-BE49-F238E27FC236}">
                <a16:creationId xmlns:a16="http://schemas.microsoft.com/office/drawing/2014/main" id="{D719F78F-FB1F-4E64-A0A1-1C8AA1BC6FAC}"/>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9" name="标题 2">
            <a:extLst>
              <a:ext uri="{FF2B5EF4-FFF2-40B4-BE49-F238E27FC236}">
                <a16:creationId xmlns:a16="http://schemas.microsoft.com/office/drawing/2014/main" id="{DCE4AA7E-D86A-4B54-8BAB-341E6BA452CF}"/>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2" name="文本框 1">
            <a:extLst>
              <a:ext uri="{FF2B5EF4-FFF2-40B4-BE49-F238E27FC236}">
                <a16:creationId xmlns:a16="http://schemas.microsoft.com/office/drawing/2014/main" id="{1A34AB22-B3E1-4798-BDB3-E3F95C8686B8}"/>
              </a:ext>
            </a:extLst>
          </p:cNvPr>
          <p:cNvSpPr txBox="1"/>
          <p:nvPr/>
        </p:nvSpPr>
        <p:spPr>
          <a:xfrm>
            <a:off x="7257256" y="3861048"/>
            <a:ext cx="2544286" cy="369332"/>
          </a:xfrm>
          <a:prstGeom prst="rect">
            <a:avLst/>
          </a:prstGeom>
          <a:noFill/>
        </p:spPr>
        <p:txBody>
          <a:bodyPr wrap="none" rtlCol="0">
            <a:spAutoFit/>
          </a:bodyPr>
          <a:lstStyle/>
          <a:p>
            <a:r>
              <a:rPr lang="zh-CN" altLang="en-US" b="1" dirty="0">
                <a:solidFill>
                  <a:srgbClr val="0000FF"/>
                </a:solidFill>
                <a:cs typeface="+mn-ea"/>
                <a:sym typeface="+mn-lt"/>
              </a:rPr>
              <a:t>调用 </a:t>
            </a:r>
            <a:r>
              <a:rPr lang="en-US" altLang="zh-CN" b="1" dirty="0" err="1">
                <a:solidFill>
                  <a:srgbClr val="0000FF"/>
                </a:solidFill>
                <a:cs typeface="+mn-ea"/>
                <a:sym typeface="+mn-lt"/>
              </a:rPr>
              <a:t>foo_cdecl</a:t>
            </a:r>
            <a:r>
              <a:rPr lang="en-US" altLang="zh-CN" b="1" dirty="0">
                <a:solidFill>
                  <a:srgbClr val="0000FF"/>
                </a:solidFill>
                <a:cs typeface="+mn-ea"/>
                <a:sym typeface="+mn-lt"/>
              </a:rPr>
              <a:t> </a:t>
            </a:r>
            <a:r>
              <a:rPr lang="zh-CN" altLang="en-US" b="1" dirty="0">
                <a:solidFill>
                  <a:srgbClr val="0000FF"/>
                </a:solidFill>
                <a:cs typeface="+mn-ea"/>
                <a:sym typeface="+mn-lt"/>
              </a:rPr>
              <a:t>子函数</a:t>
            </a:r>
          </a:p>
        </p:txBody>
      </p:sp>
      <p:pic>
        <p:nvPicPr>
          <p:cNvPr id="12" name="图片 11">
            <a:extLst>
              <a:ext uri="{FF2B5EF4-FFF2-40B4-BE49-F238E27FC236}">
                <a16:creationId xmlns:a16="http://schemas.microsoft.com/office/drawing/2014/main" id="{7899C3ED-DFEA-4E2A-A266-34FBB53D2A23}"/>
              </a:ext>
            </a:extLst>
          </p:cNvPr>
          <p:cNvPicPr>
            <a:picLocks noChangeAspect="1"/>
          </p:cNvPicPr>
          <p:nvPr/>
        </p:nvPicPr>
        <p:blipFill>
          <a:blip r:embed="rId2"/>
          <a:stretch>
            <a:fillRect/>
          </a:stretch>
        </p:blipFill>
        <p:spPr>
          <a:xfrm>
            <a:off x="920552" y="2736094"/>
            <a:ext cx="5859830" cy="4096497"/>
          </a:xfrm>
          <a:prstGeom prst="rect">
            <a:avLst/>
          </a:prstGeom>
        </p:spPr>
      </p:pic>
      <p:cxnSp>
        <p:nvCxnSpPr>
          <p:cNvPr id="5" name="直接箭头连接符 4">
            <a:extLst>
              <a:ext uri="{FF2B5EF4-FFF2-40B4-BE49-F238E27FC236}">
                <a16:creationId xmlns:a16="http://schemas.microsoft.com/office/drawing/2014/main" id="{1ED09914-25AD-4540-8163-993EB0B9A941}"/>
              </a:ext>
            </a:extLst>
          </p:cNvPr>
          <p:cNvCxnSpPr>
            <a:cxnSpLocks/>
            <a:endCxn id="2" idx="1"/>
          </p:cNvCxnSpPr>
          <p:nvPr/>
        </p:nvCxnSpPr>
        <p:spPr>
          <a:xfrm>
            <a:off x="4160912" y="4045714"/>
            <a:ext cx="3096344"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7" name="双括号 16">
            <a:extLst>
              <a:ext uri="{FF2B5EF4-FFF2-40B4-BE49-F238E27FC236}">
                <a16:creationId xmlns:a16="http://schemas.microsoft.com/office/drawing/2014/main" id="{81F09F7E-167B-49BE-91A4-24AD069CCECB}"/>
              </a:ext>
            </a:extLst>
          </p:cNvPr>
          <p:cNvSpPr/>
          <p:nvPr/>
        </p:nvSpPr>
        <p:spPr>
          <a:xfrm>
            <a:off x="7761312" y="6072774"/>
            <a:ext cx="1944216" cy="596586"/>
          </a:xfrm>
          <a:prstGeom prst="bracketPair">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b="1" dirty="0">
                <a:solidFill>
                  <a:schemeClr val="bg1">
                    <a:lumMod val="50000"/>
                  </a:schemeClr>
                </a:solidFill>
                <a:cs typeface="+mn-ea"/>
                <a:sym typeface="+mn-lt"/>
              </a:rPr>
              <a:t>基于</a:t>
            </a:r>
            <a:r>
              <a:rPr lang="en-US" altLang="zh-CN" b="1" dirty="0">
                <a:solidFill>
                  <a:schemeClr val="bg1">
                    <a:lumMod val="50000"/>
                  </a:schemeClr>
                </a:solidFill>
                <a:cs typeface="+mn-ea"/>
                <a:sym typeface="+mn-lt"/>
              </a:rPr>
              <a:t>VC 6.0 </a:t>
            </a:r>
            <a:r>
              <a:rPr lang="zh-CN" altLang="en-US" b="1" dirty="0">
                <a:solidFill>
                  <a:schemeClr val="bg1">
                    <a:lumMod val="50000"/>
                  </a:schemeClr>
                </a:solidFill>
                <a:cs typeface="+mn-ea"/>
                <a:sym typeface="+mn-lt"/>
              </a:rPr>
              <a:t>编译</a:t>
            </a:r>
          </a:p>
        </p:txBody>
      </p:sp>
      <p:sp>
        <p:nvSpPr>
          <p:cNvPr id="19" name="文本框 18">
            <a:extLst>
              <a:ext uri="{FF2B5EF4-FFF2-40B4-BE49-F238E27FC236}">
                <a16:creationId xmlns:a16="http://schemas.microsoft.com/office/drawing/2014/main" id="{E85782AB-5580-4D8A-8A67-BE5D77BAAE9B}"/>
              </a:ext>
            </a:extLst>
          </p:cNvPr>
          <p:cNvSpPr txBox="1"/>
          <p:nvPr/>
        </p:nvSpPr>
        <p:spPr>
          <a:xfrm>
            <a:off x="6681192" y="4268143"/>
            <a:ext cx="3080792" cy="369332"/>
          </a:xfrm>
          <a:prstGeom prst="rect">
            <a:avLst/>
          </a:prstGeom>
          <a:noFill/>
        </p:spPr>
        <p:txBody>
          <a:bodyPr wrap="square">
            <a:spAutoFit/>
          </a:bodyPr>
          <a:lstStyle/>
          <a:p>
            <a:r>
              <a:rPr lang="zh-CN" altLang="en-US" b="1" i="0" dirty="0">
                <a:solidFill>
                  <a:srgbClr val="0000FF"/>
                </a:solidFill>
                <a:effectLst/>
                <a:cs typeface="+mn-ea"/>
                <a:sym typeface="+mn-lt"/>
              </a:rPr>
              <a:t>保持堆栈平衡：</a:t>
            </a:r>
            <a:r>
              <a:rPr lang="zh-CN" altLang="en-US" b="1" i="0" dirty="0">
                <a:solidFill>
                  <a:srgbClr val="FF0000"/>
                </a:solidFill>
                <a:effectLst/>
                <a:highlight>
                  <a:srgbClr val="FFFF00"/>
                </a:highlight>
                <a:cs typeface="+mn-ea"/>
                <a:sym typeface="+mn-lt"/>
              </a:rPr>
              <a:t>外平栈</a:t>
            </a:r>
            <a:r>
              <a:rPr lang="zh-CN" altLang="en-US" b="1" i="0" dirty="0">
                <a:solidFill>
                  <a:srgbClr val="0000FF"/>
                </a:solidFill>
                <a:effectLst/>
                <a:cs typeface="+mn-ea"/>
                <a:sym typeface="+mn-lt"/>
              </a:rPr>
              <a:t>操作</a:t>
            </a:r>
            <a:endParaRPr lang="zh-CN" altLang="en-US" b="1" dirty="0">
              <a:solidFill>
                <a:srgbClr val="0000FF"/>
              </a:solidFill>
              <a:cs typeface="+mn-ea"/>
              <a:sym typeface="+mn-lt"/>
            </a:endParaRPr>
          </a:p>
        </p:txBody>
      </p:sp>
      <p:sp>
        <p:nvSpPr>
          <p:cNvPr id="20" name="标注: 线形 19">
            <a:extLst>
              <a:ext uri="{FF2B5EF4-FFF2-40B4-BE49-F238E27FC236}">
                <a16:creationId xmlns:a16="http://schemas.microsoft.com/office/drawing/2014/main" id="{DB797087-DD8B-4F86-8F10-D2EB45AF6351}"/>
              </a:ext>
            </a:extLst>
          </p:cNvPr>
          <p:cNvSpPr/>
          <p:nvPr/>
        </p:nvSpPr>
        <p:spPr>
          <a:xfrm>
            <a:off x="2216696" y="4106438"/>
            <a:ext cx="1440160" cy="216024"/>
          </a:xfrm>
          <a:prstGeom prst="borderCallout1">
            <a:avLst>
              <a:gd name="adj1" fmla="val 47261"/>
              <a:gd name="adj2" fmla="val 99901"/>
              <a:gd name="adj3" fmla="val 164040"/>
              <a:gd name="adj4" fmla="val 31301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102750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5112568"/>
          </a:xfrm>
        </p:spPr>
        <p:txBody>
          <a:bodyPr>
            <a:normAutofit/>
          </a:bodyPr>
          <a:lstStyle/>
          <a:p>
            <a:pPr lvl="1"/>
            <a:r>
              <a:rPr lang="zh-CN" altLang="en-US" dirty="0">
                <a:cs typeface="+mn-ea"/>
                <a:sym typeface="+mn-lt"/>
              </a:rPr>
              <a:t>参数入栈顺序</a:t>
            </a:r>
            <a:endParaRPr lang="en-US" altLang="zh-CN" dirty="0">
              <a:cs typeface="+mn-ea"/>
              <a:sym typeface="+mn-lt"/>
            </a:endParaRPr>
          </a:p>
          <a:p>
            <a:pPr lvl="2"/>
            <a:r>
              <a:rPr lang="zh-CN" altLang="en-US" dirty="0">
                <a:cs typeface="+mn-ea"/>
                <a:sym typeface="+mn-lt"/>
              </a:rPr>
              <a:t>参数是被压入栈中传递的，并且</a:t>
            </a:r>
            <a:r>
              <a:rPr lang="zh-CN" altLang="en-US" dirty="0">
                <a:highlight>
                  <a:srgbClr val="FFFF00"/>
                </a:highlight>
                <a:cs typeface="+mn-ea"/>
                <a:sym typeface="+mn-lt"/>
              </a:rPr>
              <a:t>压入栈中的顺序是从右向左</a:t>
            </a:r>
            <a:r>
              <a:rPr lang="zh-CN" altLang="en-US" dirty="0">
                <a:cs typeface="+mn-ea"/>
                <a:sym typeface="+mn-lt"/>
              </a:rPr>
              <a:t>，即从最后一个参数开始入栈</a:t>
            </a:r>
            <a:endParaRPr lang="en-US" altLang="zh-CN" dirty="0">
              <a:cs typeface="+mn-ea"/>
              <a:sym typeface="+mn-lt"/>
            </a:endParaRPr>
          </a:p>
          <a:p>
            <a:pPr lvl="2"/>
            <a:r>
              <a:rPr lang="zh-CN" altLang="en-US" dirty="0">
                <a:cs typeface="+mn-ea"/>
                <a:sym typeface="+mn-lt"/>
              </a:rPr>
              <a:t>此时相比未入栈时，</a:t>
            </a:r>
            <a:r>
              <a:rPr lang="en-US" altLang="zh-CN" dirty="0">
                <a:cs typeface="+mn-ea"/>
                <a:sym typeface="+mn-lt"/>
              </a:rPr>
              <a:t>ESP</a:t>
            </a:r>
            <a:r>
              <a:rPr lang="zh-CN" altLang="en-US" dirty="0">
                <a:cs typeface="+mn-ea"/>
                <a:sym typeface="+mn-lt"/>
              </a:rPr>
              <a:t>指针向上减小了 </a:t>
            </a:r>
            <a:r>
              <a:rPr lang="en-US" altLang="zh-CN" dirty="0">
                <a:cs typeface="+mn-ea"/>
                <a:sym typeface="+mn-lt"/>
              </a:rPr>
              <a:t>2*4=8</a:t>
            </a:r>
          </a:p>
          <a:p>
            <a:pPr lvl="2"/>
            <a:endParaRPr lang="en-US" altLang="zh-CN" dirty="0">
              <a:cs typeface="+mn-ea"/>
              <a:sym typeface="+mn-lt"/>
            </a:endParaRPr>
          </a:p>
          <a:p>
            <a:pPr lvl="1"/>
            <a:r>
              <a:rPr lang="zh-CN" altLang="en-US" dirty="0">
                <a:cs typeface="+mn-ea"/>
                <a:sym typeface="+mn-lt"/>
              </a:rPr>
              <a:t>参数清除</a:t>
            </a:r>
            <a:endParaRPr lang="en-US" altLang="zh-CN" dirty="0">
              <a:cs typeface="+mn-ea"/>
              <a:sym typeface="+mn-lt"/>
            </a:endParaRPr>
          </a:p>
          <a:p>
            <a:pPr lvl="2"/>
            <a:r>
              <a:rPr lang="zh-CN" altLang="en-US" dirty="0">
                <a:solidFill>
                  <a:srgbClr val="0000FF"/>
                </a:solidFill>
                <a:cs typeface="+mn-ea"/>
                <a:sym typeface="+mn-lt"/>
              </a:rPr>
              <a:t>函数参数由调用者清除</a:t>
            </a:r>
            <a:r>
              <a:rPr lang="zh-CN" altLang="en-US" dirty="0">
                <a:cs typeface="+mn-ea"/>
                <a:sym typeface="+mn-lt"/>
              </a:rPr>
              <a:t>，也称为手动清栈</a:t>
            </a:r>
            <a:endParaRPr lang="en-US" altLang="zh-CN" dirty="0">
              <a:cs typeface="+mn-ea"/>
              <a:sym typeface="+mn-lt"/>
            </a:endParaRPr>
          </a:p>
          <a:p>
            <a:pPr lvl="2"/>
            <a:r>
              <a:rPr lang="zh-CN" altLang="en-US" dirty="0">
                <a:cs typeface="+mn-ea"/>
                <a:sym typeface="+mn-lt"/>
              </a:rPr>
              <a:t>当执行过 </a:t>
            </a:r>
            <a:r>
              <a:rPr lang="en-US" altLang="zh-CN" dirty="0">
                <a:cs typeface="+mn-ea"/>
                <a:sym typeface="+mn-lt"/>
              </a:rPr>
              <a:t>call </a:t>
            </a:r>
            <a:r>
              <a:rPr lang="en-US" altLang="zh-CN" dirty="0" err="1">
                <a:cs typeface="+mn-ea"/>
                <a:sym typeface="+mn-lt"/>
              </a:rPr>
              <a:t>foo_cdecl</a:t>
            </a:r>
            <a:r>
              <a:rPr lang="en-US" altLang="zh-CN" dirty="0">
                <a:cs typeface="+mn-ea"/>
                <a:sym typeface="+mn-lt"/>
              </a:rPr>
              <a:t> </a:t>
            </a:r>
            <a:r>
              <a:rPr lang="zh-CN" altLang="en-US" dirty="0">
                <a:cs typeface="+mn-ea"/>
                <a:sym typeface="+mn-lt"/>
              </a:rPr>
              <a:t>后，</a:t>
            </a:r>
            <a:r>
              <a:rPr lang="en-US" altLang="zh-CN" dirty="0">
                <a:cs typeface="+mn-ea"/>
                <a:sym typeface="+mn-lt"/>
              </a:rPr>
              <a:t>ESP</a:t>
            </a:r>
            <a:r>
              <a:rPr lang="zh-CN" altLang="en-US" dirty="0">
                <a:cs typeface="+mn-ea"/>
                <a:sym typeface="+mn-lt"/>
              </a:rPr>
              <a:t>指针是会恢复到压入参数后的位置</a:t>
            </a:r>
            <a:endParaRPr lang="en-US" altLang="zh-CN" dirty="0">
              <a:cs typeface="+mn-ea"/>
              <a:sym typeface="+mn-lt"/>
            </a:endParaRPr>
          </a:p>
          <a:p>
            <a:pPr lvl="2"/>
            <a:r>
              <a:rPr lang="en-US" altLang="zh-CN" sz="2800" dirty="0">
                <a:highlight>
                  <a:srgbClr val="C0C0C0"/>
                </a:highlight>
                <a:cs typeface="+mn-ea"/>
                <a:sym typeface="+mn-lt"/>
              </a:rPr>
              <a:t>.text 4010A5 </a:t>
            </a:r>
            <a:r>
              <a:rPr lang="zh-CN" altLang="en-US" dirty="0">
                <a:cs typeface="+mn-ea"/>
                <a:sym typeface="+mn-lt"/>
              </a:rPr>
              <a:t>处执行 </a:t>
            </a:r>
            <a:r>
              <a:rPr lang="en-US" altLang="zh-CN" dirty="0">
                <a:highlight>
                  <a:srgbClr val="FFFF00"/>
                </a:highlight>
                <a:cs typeface="+mn-ea"/>
                <a:sym typeface="+mn-lt"/>
              </a:rPr>
              <a:t>add </a:t>
            </a:r>
            <a:r>
              <a:rPr lang="en-US" altLang="zh-CN" dirty="0" err="1">
                <a:highlight>
                  <a:srgbClr val="FFFF00"/>
                </a:highlight>
                <a:cs typeface="+mn-ea"/>
                <a:sym typeface="+mn-lt"/>
              </a:rPr>
              <a:t>esp</a:t>
            </a:r>
            <a:r>
              <a:rPr lang="en-US" altLang="zh-CN" dirty="0">
                <a:highlight>
                  <a:srgbClr val="FFFF00"/>
                </a:highlight>
                <a:cs typeface="+mn-ea"/>
                <a:sym typeface="+mn-lt"/>
              </a:rPr>
              <a:t>,</a:t>
            </a:r>
            <a:r>
              <a:rPr lang="zh-CN" altLang="en-US" dirty="0">
                <a:highlight>
                  <a:srgbClr val="FFFF00"/>
                </a:highlight>
                <a:cs typeface="+mn-ea"/>
                <a:sym typeface="+mn-lt"/>
              </a:rPr>
              <a:t> </a:t>
            </a:r>
            <a:r>
              <a:rPr lang="en-US" altLang="zh-CN" dirty="0">
                <a:highlight>
                  <a:srgbClr val="FFFF00"/>
                </a:highlight>
                <a:cs typeface="+mn-ea"/>
                <a:sym typeface="+mn-lt"/>
              </a:rPr>
              <a:t>8</a:t>
            </a:r>
            <a:r>
              <a:rPr lang="zh-CN" altLang="en-US" dirty="0">
                <a:cs typeface="+mn-ea"/>
                <a:sym typeface="+mn-lt"/>
              </a:rPr>
              <a:t>，保持堆栈平衡</a:t>
            </a:r>
            <a:endParaRPr lang="en-US" altLang="zh-CN" dirty="0">
              <a:cs typeface="+mn-ea"/>
              <a:sym typeface="+mn-lt"/>
            </a:endParaRPr>
          </a:p>
          <a:p>
            <a:pPr lvl="3"/>
            <a:r>
              <a:rPr lang="en-US" altLang="zh-CN" b="1" dirty="0">
                <a:cs typeface="+mn-ea"/>
                <a:sym typeface="+mn-lt"/>
              </a:rPr>
              <a:t>ESP</a:t>
            </a:r>
            <a:r>
              <a:rPr lang="zh-CN" altLang="en-US" b="1" dirty="0">
                <a:cs typeface="+mn-ea"/>
                <a:sym typeface="+mn-lt"/>
              </a:rPr>
              <a:t>指针增加</a:t>
            </a:r>
            <a:r>
              <a:rPr lang="en-US" altLang="zh-CN" b="1" dirty="0">
                <a:cs typeface="+mn-ea"/>
                <a:sym typeface="+mn-lt"/>
              </a:rPr>
              <a:t> 8</a:t>
            </a:r>
            <a:r>
              <a:rPr lang="zh-CN" altLang="en-US" b="1" dirty="0">
                <a:cs typeface="+mn-ea"/>
                <a:sym typeface="+mn-lt"/>
              </a:rPr>
              <a:t>，</a:t>
            </a:r>
            <a:r>
              <a:rPr lang="zh-CN" altLang="en-US" b="1" dirty="0">
                <a:highlight>
                  <a:srgbClr val="FFFF00"/>
                </a:highlight>
                <a:cs typeface="+mn-ea"/>
                <a:sym typeface="+mn-lt"/>
              </a:rPr>
              <a:t>恢复到压入参数之前的位置</a:t>
            </a:r>
            <a:r>
              <a:rPr lang="zh-CN" altLang="en-US" b="1" dirty="0">
                <a:cs typeface="+mn-ea"/>
                <a:sym typeface="+mn-lt"/>
              </a:rPr>
              <a:t>，实现参数清除</a:t>
            </a:r>
            <a:endParaRPr lang="en-US" altLang="zh-CN" b="1" dirty="0">
              <a:cs typeface="+mn-ea"/>
              <a:sym typeface="+mn-lt"/>
            </a:endParaRPr>
          </a:p>
          <a:p>
            <a:pPr lvl="2"/>
            <a:endParaRPr lang="en-US" altLang="zh-CN" dirty="0">
              <a:cs typeface="+mn-ea"/>
              <a:sym typeface="+mn-lt"/>
            </a:endParaRPr>
          </a:p>
        </p:txBody>
      </p:sp>
      <p:sp>
        <p:nvSpPr>
          <p:cNvPr id="6" name="矩形 5">
            <a:extLst>
              <a:ext uri="{FF2B5EF4-FFF2-40B4-BE49-F238E27FC236}">
                <a16:creationId xmlns:a16="http://schemas.microsoft.com/office/drawing/2014/main" id="{E0799644-62D6-4C13-B073-7C0E1DEAA229}"/>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91DAD88C-8712-4F05-9A3B-916167C3CC75}"/>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97955092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B7EF3C6-A65D-4D26-83AD-EED266478F8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9" name="标题 2">
            <a:extLst>
              <a:ext uri="{FF2B5EF4-FFF2-40B4-BE49-F238E27FC236}">
                <a16:creationId xmlns:a16="http://schemas.microsoft.com/office/drawing/2014/main" id="{12033364-B06E-4000-A84D-5E9F56B03DDA}"/>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10" name="内容占位符 3"/>
          <p:cNvSpPr>
            <a:spLocks noGrp="1"/>
          </p:cNvSpPr>
          <p:nvPr>
            <p:ph idx="1"/>
          </p:nvPr>
        </p:nvSpPr>
        <p:spPr>
          <a:xfrm>
            <a:off x="495300" y="1484784"/>
            <a:ext cx="8915400" cy="1152128"/>
          </a:xfrm>
        </p:spPr>
        <p:txBody>
          <a:bodyPr>
            <a:normAutofit fontScale="92500" lnSpcReduction="10000"/>
          </a:bodyPr>
          <a:lstStyle/>
          <a:p>
            <a:pPr lvl="1"/>
            <a:r>
              <a:rPr lang="en-US" altLang="zh-CN" dirty="0" err="1">
                <a:cs typeface="+mn-ea"/>
                <a:sym typeface="+mn-lt"/>
              </a:rPr>
              <a:t>foo_cdecl</a:t>
            </a:r>
            <a:r>
              <a:rPr lang="zh-CN" altLang="en-US" dirty="0">
                <a:cs typeface="+mn-ea"/>
                <a:sym typeface="+mn-lt"/>
              </a:rPr>
              <a:t>函数反编译</a:t>
            </a:r>
            <a:endParaRPr lang="en-US" altLang="zh-CN" dirty="0">
              <a:cs typeface="+mn-ea"/>
              <a:sym typeface="+mn-lt"/>
            </a:endParaRPr>
          </a:p>
          <a:p>
            <a:pPr lvl="2"/>
            <a:r>
              <a:rPr lang="zh-CN" altLang="en-US" dirty="0">
                <a:cs typeface="+mn-ea"/>
                <a:sym typeface="+mn-lt"/>
              </a:rPr>
              <a:t>可以看到，函数是利用的是</a:t>
            </a:r>
            <a:r>
              <a:rPr lang="en-US" altLang="zh-CN" dirty="0">
                <a:cs typeface="+mn-ea"/>
                <a:sym typeface="+mn-lt"/>
              </a:rPr>
              <a:t>EBP</a:t>
            </a:r>
            <a:r>
              <a:rPr lang="zh-CN" altLang="en-US" dirty="0">
                <a:cs typeface="+mn-ea"/>
                <a:sym typeface="+mn-lt"/>
              </a:rPr>
              <a:t>寄存器与参数位置的相对关系顺序传递参数</a:t>
            </a:r>
            <a:endParaRPr lang="en-US" altLang="zh-CN" dirty="0">
              <a:cs typeface="+mn-ea"/>
              <a:sym typeface="+mn-lt"/>
            </a:endParaRPr>
          </a:p>
          <a:p>
            <a:pPr lvl="2"/>
            <a:endParaRPr lang="en-US" altLang="zh-CN" dirty="0">
              <a:cs typeface="+mn-ea"/>
              <a:sym typeface="+mn-lt"/>
            </a:endParaRPr>
          </a:p>
        </p:txBody>
      </p:sp>
      <p:pic>
        <p:nvPicPr>
          <p:cNvPr id="11" name="图片 10">
            <a:extLst>
              <a:ext uri="{FF2B5EF4-FFF2-40B4-BE49-F238E27FC236}">
                <a16:creationId xmlns:a16="http://schemas.microsoft.com/office/drawing/2014/main" id="{BAB9D99E-241E-47CF-90B0-1DE0A0766E64}"/>
              </a:ext>
            </a:extLst>
          </p:cNvPr>
          <p:cNvPicPr>
            <a:picLocks noChangeAspect="1"/>
          </p:cNvPicPr>
          <p:nvPr/>
        </p:nvPicPr>
        <p:blipFill>
          <a:blip r:embed="rId2"/>
          <a:stretch>
            <a:fillRect/>
          </a:stretch>
        </p:blipFill>
        <p:spPr>
          <a:xfrm>
            <a:off x="1244193" y="2780928"/>
            <a:ext cx="5429290" cy="3729065"/>
          </a:xfrm>
          <a:prstGeom prst="rect">
            <a:avLst/>
          </a:prstGeom>
        </p:spPr>
      </p:pic>
      <p:sp>
        <p:nvSpPr>
          <p:cNvPr id="13" name="矩形 12">
            <a:extLst>
              <a:ext uri="{FF2B5EF4-FFF2-40B4-BE49-F238E27FC236}">
                <a16:creationId xmlns:a16="http://schemas.microsoft.com/office/drawing/2014/main" id="{B2442DBA-E2EF-4C12-B2C3-2E295DA15895}"/>
              </a:ext>
            </a:extLst>
          </p:cNvPr>
          <p:cNvSpPr/>
          <p:nvPr/>
        </p:nvSpPr>
        <p:spPr>
          <a:xfrm>
            <a:off x="2627204" y="3408452"/>
            <a:ext cx="172819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B0D67E66-976A-41D4-AE35-522F62E471F9}"/>
              </a:ext>
            </a:extLst>
          </p:cNvPr>
          <p:cNvSpPr/>
          <p:nvPr/>
        </p:nvSpPr>
        <p:spPr>
          <a:xfrm>
            <a:off x="2620519" y="4653136"/>
            <a:ext cx="2094917" cy="814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70372344-2FC4-4DEA-B52D-14CA0F91D7ED}"/>
              </a:ext>
            </a:extLst>
          </p:cNvPr>
          <p:cNvSpPr txBox="1"/>
          <p:nvPr/>
        </p:nvSpPr>
        <p:spPr>
          <a:xfrm>
            <a:off x="6521624" y="3755647"/>
            <a:ext cx="1440160" cy="646331"/>
          </a:xfrm>
          <a:prstGeom prst="rect">
            <a:avLst/>
          </a:prstGeom>
          <a:noFill/>
        </p:spPr>
        <p:txBody>
          <a:bodyPr wrap="square" rtlCol="0">
            <a:spAutoFit/>
          </a:bodyPr>
          <a:lstStyle/>
          <a:p>
            <a:r>
              <a:rPr lang="zh-CN" altLang="en-US" dirty="0">
                <a:solidFill>
                  <a:srgbClr val="0000FF"/>
                </a:solidFill>
                <a:cs typeface="+mn-ea"/>
                <a:sym typeface="+mn-lt"/>
              </a:rPr>
              <a:t>注意参数存放的位置！</a:t>
            </a:r>
          </a:p>
        </p:txBody>
      </p:sp>
      <p:cxnSp>
        <p:nvCxnSpPr>
          <p:cNvPr id="5" name="直接箭头连接符 4">
            <a:extLst>
              <a:ext uri="{FF2B5EF4-FFF2-40B4-BE49-F238E27FC236}">
                <a16:creationId xmlns:a16="http://schemas.microsoft.com/office/drawing/2014/main" id="{73FC358C-3AB3-43CE-BB18-1D69A6B3F49A}"/>
              </a:ext>
            </a:extLst>
          </p:cNvPr>
          <p:cNvCxnSpPr>
            <a:cxnSpLocks/>
          </p:cNvCxnSpPr>
          <p:nvPr/>
        </p:nvCxnSpPr>
        <p:spPr>
          <a:xfrm flipH="1">
            <a:off x="4808984" y="4401978"/>
            <a:ext cx="2232248" cy="75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F37C11E-640A-4744-93D3-73ACBA4ABFCD}"/>
              </a:ext>
            </a:extLst>
          </p:cNvPr>
          <p:cNvCxnSpPr>
            <a:cxnSpLocks/>
          </p:cNvCxnSpPr>
          <p:nvPr/>
        </p:nvCxnSpPr>
        <p:spPr>
          <a:xfrm flipH="1" flipV="1">
            <a:off x="4423549" y="3610613"/>
            <a:ext cx="2113627" cy="329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44834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pPr marL="342900" lvl="1" indent="-342900">
              <a:buClr>
                <a:schemeClr val="accent6">
                  <a:lumMod val="75000"/>
                </a:schemeClr>
              </a:buClr>
              <a:buFont typeface="Wingdings" panose="05000000000000000000" pitchFamily="2" charset="2"/>
              <a:buChar char="p"/>
            </a:pPr>
            <a:r>
              <a:rPr lang="en-US" altLang="zh-CN" dirty="0" err="1">
                <a:cs typeface="+mn-ea"/>
                <a:sym typeface="+mn-lt"/>
              </a:rPr>
              <a:t>stdcall</a:t>
            </a:r>
            <a:r>
              <a:rPr lang="zh-CN" altLang="en-US" dirty="0">
                <a:cs typeface="+mn-ea"/>
                <a:sym typeface="+mn-lt"/>
              </a:rPr>
              <a:t>是 </a:t>
            </a:r>
            <a:r>
              <a:rPr lang="en-US" altLang="zh-CN" dirty="0">
                <a:cs typeface="+mn-ea"/>
                <a:sym typeface="+mn-lt"/>
              </a:rPr>
              <a:t>windows API </a:t>
            </a:r>
            <a:r>
              <a:rPr lang="zh-CN" altLang="en-US" dirty="0">
                <a:cs typeface="+mn-ea"/>
                <a:sym typeface="+mn-lt"/>
              </a:rPr>
              <a:t>默认方式，</a:t>
            </a:r>
            <a:r>
              <a:rPr lang="zh-CN" altLang="en-US" dirty="0">
                <a:solidFill>
                  <a:srgbClr val="0000FF"/>
                </a:solidFill>
                <a:cs typeface="+mn-ea"/>
                <a:sym typeface="+mn-lt"/>
              </a:rPr>
              <a:t>参数从右向左入栈</a:t>
            </a:r>
            <a:endParaRPr lang="en-US" altLang="zh-CN" dirty="0">
              <a:solidFill>
                <a:srgbClr val="0000FF"/>
              </a:solidFill>
              <a:cs typeface="+mn-ea"/>
              <a:sym typeface="+mn-lt"/>
            </a:endParaRPr>
          </a:p>
          <a:p>
            <a:pPr lvl="1"/>
            <a:r>
              <a:rPr lang="en-US" altLang="zh-CN" dirty="0">
                <a:cs typeface="+mn-ea"/>
                <a:sym typeface="+mn-lt"/>
              </a:rPr>
              <a:t>main</a:t>
            </a:r>
            <a:r>
              <a:rPr lang="zh-CN" altLang="en-US" dirty="0">
                <a:cs typeface="+mn-ea"/>
                <a:sym typeface="+mn-lt"/>
              </a:rPr>
              <a:t>函数使用</a:t>
            </a:r>
            <a:r>
              <a:rPr lang="en-US" altLang="zh-CN" dirty="0" err="1">
                <a:cs typeface="+mn-ea"/>
                <a:sym typeface="+mn-lt"/>
              </a:rPr>
              <a:t>stdcall</a:t>
            </a:r>
            <a:r>
              <a:rPr lang="zh-CN" altLang="en-US" dirty="0">
                <a:cs typeface="+mn-ea"/>
                <a:sym typeface="+mn-lt"/>
              </a:rPr>
              <a:t>方式调用子函数 </a:t>
            </a:r>
            <a:r>
              <a:rPr lang="en-US" altLang="zh-CN" dirty="0" err="1">
                <a:cs typeface="+mn-ea"/>
                <a:sym typeface="+mn-lt"/>
              </a:rPr>
              <a:t>foo_stdcall</a:t>
            </a:r>
            <a:endParaRPr lang="en-US" altLang="zh-CN" dirty="0">
              <a:cs typeface="+mn-ea"/>
              <a:sym typeface="+mn-lt"/>
            </a:endParaRPr>
          </a:p>
          <a:p>
            <a:pPr lvl="1"/>
            <a:r>
              <a:rPr lang="en-US" altLang="zh-CN" dirty="0" err="1">
                <a:cs typeface="+mn-ea"/>
                <a:sym typeface="+mn-lt"/>
              </a:rPr>
              <a:t>foo_stdcall</a:t>
            </a:r>
            <a:r>
              <a:rPr lang="en-US" altLang="zh-CN" dirty="0">
                <a:cs typeface="+mn-ea"/>
                <a:sym typeface="+mn-lt"/>
              </a:rPr>
              <a:t> </a:t>
            </a:r>
            <a:r>
              <a:rPr lang="zh-CN" altLang="en-US" dirty="0">
                <a:cs typeface="+mn-ea"/>
                <a:sym typeface="+mn-lt"/>
              </a:rPr>
              <a:t>相比 </a:t>
            </a:r>
            <a:r>
              <a:rPr lang="en-US" altLang="zh-CN" dirty="0" err="1">
                <a:cs typeface="+mn-ea"/>
                <a:sym typeface="+mn-lt"/>
              </a:rPr>
              <a:t>foo_cdecl</a:t>
            </a:r>
            <a:r>
              <a:rPr lang="zh-CN" altLang="en-US" dirty="0">
                <a:cs typeface="+mn-ea"/>
                <a:sym typeface="+mn-lt"/>
              </a:rPr>
              <a:t>，</a:t>
            </a:r>
            <a:r>
              <a:rPr lang="zh-CN" altLang="en-US" dirty="0">
                <a:solidFill>
                  <a:srgbClr val="FF0000"/>
                </a:solidFill>
                <a:cs typeface="+mn-ea"/>
                <a:sym typeface="+mn-lt"/>
              </a:rPr>
              <a:t>缺少 “</a:t>
            </a:r>
            <a:r>
              <a:rPr lang="en-US" altLang="zh-CN" dirty="0">
                <a:solidFill>
                  <a:srgbClr val="FF0000"/>
                </a:solidFill>
                <a:highlight>
                  <a:srgbClr val="FFFF00"/>
                </a:highlight>
                <a:cs typeface="+mn-ea"/>
                <a:sym typeface="+mn-lt"/>
              </a:rPr>
              <a:t>add </a:t>
            </a:r>
            <a:r>
              <a:rPr lang="en-US" altLang="zh-CN" dirty="0" err="1">
                <a:solidFill>
                  <a:srgbClr val="FF0000"/>
                </a:solidFill>
                <a:highlight>
                  <a:srgbClr val="FFFF00"/>
                </a:highlight>
                <a:cs typeface="+mn-ea"/>
                <a:sym typeface="+mn-lt"/>
              </a:rPr>
              <a:t>esp</a:t>
            </a:r>
            <a:r>
              <a:rPr lang="en-US" altLang="zh-CN" dirty="0">
                <a:solidFill>
                  <a:srgbClr val="FF0000"/>
                </a:solidFill>
                <a:highlight>
                  <a:srgbClr val="FFFF00"/>
                </a:highlight>
                <a:cs typeface="+mn-ea"/>
                <a:sym typeface="+mn-lt"/>
              </a:rPr>
              <a:t> , 8</a:t>
            </a:r>
            <a:r>
              <a:rPr lang="zh-CN" altLang="en-US" dirty="0">
                <a:solidFill>
                  <a:srgbClr val="FF0000"/>
                </a:solidFill>
                <a:cs typeface="+mn-ea"/>
                <a:sym typeface="+mn-lt"/>
              </a:rPr>
              <a:t>”指令，</a:t>
            </a:r>
            <a:r>
              <a:rPr lang="zh-CN" altLang="en-US" dirty="0">
                <a:cs typeface="+mn-ea"/>
                <a:sym typeface="+mn-lt"/>
              </a:rPr>
              <a:t>也就是说</a:t>
            </a:r>
            <a:r>
              <a:rPr lang="zh-CN" altLang="en-US" dirty="0">
                <a:highlight>
                  <a:srgbClr val="C0C0C0"/>
                </a:highlight>
                <a:cs typeface="+mn-ea"/>
                <a:sym typeface="+mn-lt"/>
              </a:rPr>
              <a:t>调用者未对传入参数进行清理</a:t>
            </a:r>
            <a:endParaRPr lang="en-US" altLang="zh-CN" dirty="0">
              <a:highlight>
                <a:srgbClr val="C0C0C0"/>
              </a:highlight>
              <a:cs typeface="+mn-ea"/>
              <a:sym typeface="+mn-lt"/>
            </a:endParaRPr>
          </a:p>
          <a:p>
            <a:pPr lvl="1"/>
            <a:endParaRPr lang="en-US" altLang="zh-CN" dirty="0">
              <a:cs typeface="+mn-ea"/>
              <a:sym typeface="+mn-lt"/>
            </a:endParaRPr>
          </a:p>
          <a:p>
            <a:pPr lvl="1"/>
            <a:r>
              <a:rPr lang="zh-CN" altLang="en-US" dirty="0">
                <a:cs typeface="+mn-ea"/>
                <a:sym typeface="+mn-lt"/>
              </a:rPr>
              <a:t>相应地，</a:t>
            </a:r>
            <a:r>
              <a:rPr lang="zh-CN" altLang="en-US" dirty="0">
                <a:highlight>
                  <a:srgbClr val="FFFF00"/>
                </a:highlight>
                <a:cs typeface="+mn-ea"/>
                <a:sym typeface="+mn-lt"/>
              </a:rPr>
              <a:t>被调用函数负责对参数进行清理</a:t>
            </a:r>
            <a:endParaRPr lang="en-US" altLang="zh-CN" dirty="0">
              <a:highlight>
                <a:srgbClr val="FFFF00"/>
              </a:highlight>
              <a:cs typeface="+mn-ea"/>
              <a:sym typeface="+mn-lt"/>
            </a:endParaRPr>
          </a:p>
          <a:p>
            <a:pPr lvl="1"/>
            <a:r>
              <a:rPr lang="zh-CN" altLang="en-US" dirty="0">
                <a:cs typeface="+mn-ea"/>
                <a:sym typeface="+mn-lt"/>
              </a:rPr>
              <a:t>将这种由被调函数负责堆栈平衡的方式称为</a:t>
            </a:r>
            <a:r>
              <a:rPr lang="zh-CN" altLang="en-US" dirty="0">
                <a:highlight>
                  <a:srgbClr val="FFFF00"/>
                </a:highlight>
                <a:cs typeface="+mn-ea"/>
                <a:sym typeface="+mn-lt"/>
              </a:rPr>
              <a:t>内平栈</a:t>
            </a:r>
            <a:endParaRPr lang="en-US" altLang="zh-CN" dirty="0">
              <a:highlight>
                <a:srgbClr val="FFFF00"/>
              </a:highlight>
              <a:cs typeface="+mn-ea"/>
              <a:sym typeface="+mn-lt"/>
            </a:endParaRPr>
          </a:p>
        </p:txBody>
      </p:sp>
      <p:sp>
        <p:nvSpPr>
          <p:cNvPr id="6" name="矩形 5">
            <a:extLst>
              <a:ext uri="{FF2B5EF4-FFF2-40B4-BE49-F238E27FC236}">
                <a16:creationId xmlns:a16="http://schemas.microsoft.com/office/drawing/2014/main" id="{CC90C63C-35F0-4F3F-AA8A-25F32FC963A7}"/>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F52FD37F-4225-4C3A-82E8-6D873C06CBA4}"/>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16391588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3F3B34B1-CBAF-40C6-BBAC-FBAD74D939FE}"/>
              </a:ext>
            </a:extLst>
          </p:cNvPr>
          <p:cNvPicPr>
            <a:picLocks noChangeAspect="1"/>
          </p:cNvPicPr>
          <p:nvPr/>
        </p:nvPicPr>
        <p:blipFill>
          <a:blip r:embed="rId2"/>
          <a:stretch>
            <a:fillRect/>
          </a:stretch>
        </p:blipFill>
        <p:spPr>
          <a:xfrm>
            <a:off x="1064913" y="2222731"/>
            <a:ext cx="6210345" cy="4286281"/>
          </a:xfrm>
          <a:prstGeom prst="rect">
            <a:avLst/>
          </a:prstGeom>
        </p:spPr>
      </p:pic>
      <p:sp>
        <p:nvSpPr>
          <p:cNvPr id="7" name="矩形 6">
            <a:extLst>
              <a:ext uri="{FF2B5EF4-FFF2-40B4-BE49-F238E27FC236}">
                <a16:creationId xmlns:a16="http://schemas.microsoft.com/office/drawing/2014/main" id="{9060E186-10E3-40BC-83DD-209C289DB0DB}"/>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9" name="标题 2">
            <a:extLst>
              <a:ext uri="{FF2B5EF4-FFF2-40B4-BE49-F238E27FC236}">
                <a16:creationId xmlns:a16="http://schemas.microsoft.com/office/drawing/2014/main" id="{61D785F0-1A26-4533-AF50-FD1B55F87076}"/>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2" name="内容占位符 1"/>
          <p:cNvSpPr>
            <a:spLocks noGrp="1"/>
          </p:cNvSpPr>
          <p:nvPr>
            <p:ph idx="1"/>
          </p:nvPr>
        </p:nvSpPr>
        <p:spPr>
          <a:xfrm>
            <a:off x="495300" y="1472985"/>
            <a:ext cx="8915400" cy="659872"/>
          </a:xfrm>
        </p:spPr>
        <p:txBody>
          <a:bodyPr/>
          <a:lstStyle/>
          <a:p>
            <a:pPr lvl="1"/>
            <a:r>
              <a:rPr lang="zh-CN" altLang="en-US" dirty="0">
                <a:cs typeface="+mn-ea"/>
                <a:sym typeface="+mn-lt"/>
              </a:rPr>
              <a:t>查看</a:t>
            </a:r>
            <a:r>
              <a:rPr lang="en-US" altLang="zh-CN" dirty="0">
                <a:cs typeface="+mn-ea"/>
                <a:sym typeface="+mn-lt"/>
              </a:rPr>
              <a:t>main</a:t>
            </a:r>
            <a:r>
              <a:rPr lang="zh-CN" altLang="en-US" dirty="0">
                <a:cs typeface="+mn-ea"/>
                <a:sym typeface="+mn-lt"/>
              </a:rPr>
              <a:t>函数汇编代码</a:t>
            </a:r>
          </a:p>
          <a:p>
            <a:pPr lvl="1"/>
            <a:endParaRPr lang="zh-CN" altLang="en-US" dirty="0">
              <a:cs typeface="+mn-ea"/>
              <a:sym typeface="+mn-lt"/>
            </a:endParaRPr>
          </a:p>
        </p:txBody>
      </p:sp>
      <p:grpSp>
        <p:nvGrpSpPr>
          <p:cNvPr id="21" name="组合 20">
            <a:extLst>
              <a:ext uri="{FF2B5EF4-FFF2-40B4-BE49-F238E27FC236}">
                <a16:creationId xmlns:a16="http://schemas.microsoft.com/office/drawing/2014/main" id="{2831567F-B382-4B48-8566-F4C7B08A1719}"/>
              </a:ext>
            </a:extLst>
          </p:cNvPr>
          <p:cNvGrpSpPr/>
          <p:nvPr/>
        </p:nvGrpSpPr>
        <p:grpSpPr>
          <a:xfrm>
            <a:off x="5313042" y="3717032"/>
            <a:ext cx="4630111" cy="1315888"/>
            <a:chOff x="5313042" y="4251910"/>
            <a:chExt cx="4697216" cy="1315888"/>
          </a:xfrm>
        </p:grpSpPr>
        <p:sp>
          <p:nvSpPr>
            <p:cNvPr id="13" name="文本框 12">
              <a:extLst>
                <a:ext uri="{FF2B5EF4-FFF2-40B4-BE49-F238E27FC236}">
                  <a16:creationId xmlns:a16="http://schemas.microsoft.com/office/drawing/2014/main" id="{270EBBDE-0EE4-4B79-BA40-A11E38AF9BA9}"/>
                </a:ext>
              </a:extLst>
            </p:cNvPr>
            <p:cNvSpPr txBox="1"/>
            <p:nvPr/>
          </p:nvSpPr>
          <p:spPr>
            <a:xfrm>
              <a:off x="7212382" y="4859912"/>
              <a:ext cx="2797876" cy="707886"/>
            </a:xfrm>
            <a:prstGeom prst="rect">
              <a:avLst/>
            </a:prstGeom>
            <a:noFill/>
          </p:spPr>
          <p:txBody>
            <a:bodyPr wrap="square">
              <a:spAutoFit/>
            </a:bodyPr>
            <a:lstStyle/>
            <a:p>
              <a:pPr algn="ctr"/>
              <a:r>
                <a:rPr lang="zh-CN" altLang="en-US" sz="2000" dirty="0">
                  <a:solidFill>
                    <a:srgbClr val="FF0000"/>
                  </a:solidFill>
                  <a:cs typeface="+mn-ea"/>
                  <a:sym typeface="+mn-lt"/>
                </a:rPr>
                <a:t>调用完成后，</a:t>
              </a:r>
              <a:endParaRPr lang="en-US" altLang="zh-CN" sz="2000" dirty="0">
                <a:solidFill>
                  <a:srgbClr val="FF0000"/>
                </a:solidFill>
                <a:cs typeface="+mn-ea"/>
                <a:sym typeface="+mn-lt"/>
              </a:endParaRPr>
            </a:p>
            <a:p>
              <a:pPr algn="ctr"/>
              <a:r>
                <a:rPr lang="zh-CN" altLang="en-US" sz="2000" dirty="0">
                  <a:solidFill>
                    <a:srgbClr val="FF0000"/>
                  </a:solidFill>
                  <a:cs typeface="+mn-ea"/>
                  <a:sym typeface="+mn-lt"/>
                </a:rPr>
                <a:t>无“</a:t>
              </a:r>
              <a:r>
                <a:rPr lang="en-US" altLang="zh-CN" sz="2000" dirty="0">
                  <a:solidFill>
                    <a:srgbClr val="0000FF"/>
                  </a:solidFill>
                  <a:highlight>
                    <a:srgbClr val="FFFF00"/>
                  </a:highlight>
                  <a:cs typeface="+mn-ea"/>
                  <a:sym typeface="+mn-lt"/>
                </a:rPr>
                <a:t>add </a:t>
              </a:r>
              <a:r>
                <a:rPr lang="en-US" altLang="zh-CN" sz="2000" dirty="0" err="1">
                  <a:solidFill>
                    <a:srgbClr val="0000FF"/>
                  </a:solidFill>
                  <a:highlight>
                    <a:srgbClr val="FFFF00"/>
                  </a:highlight>
                  <a:cs typeface="+mn-ea"/>
                  <a:sym typeface="+mn-lt"/>
                </a:rPr>
                <a:t>esp</a:t>
              </a:r>
              <a:r>
                <a:rPr lang="zh-CN" altLang="en-US" sz="2000" dirty="0">
                  <a:solidFill>
                    <a:srgbClr val="0000FF"/>
                  </a:solidFill>
                  <a:highlight>
                    <a:srgbClr val="FFFF00"/>
                  </a:highlight>
                  <a:cs typeface="+mn-ea"/>
                  <a:sym typeface="+mn-lt"/>
                </a:rPr>
                <a:t>，</a:t>
              </a:r>
              <a:r>
                <a:rPr lang="en-US" altLang="zh-CN" sz="2000" dirty="0">
                  <a:solidFill>
                    <a:srgbClr val="0000FF"/>
                  </a:solidFill>
                  <a:highlight>
                    <a:srgbClr val="FFFF00"/>
                  </a:highlight>
                  <a:cs typeface="+mn-ea"/>
                  <a:sym typeface="+mn-lt"/>
                </a:rPr>
                <a:t>8</a:t>
              </a:r>
              <a:r>
                <a:rPr lang="zh-CN" altLang="en-US" sz="2000" dirty="0">
                  <a:solidFill>
                    <a:srgbClr val="FF0000"/>
                  </a:solidFill>
                  <a:cs typeface="+mn-ea"/>
                  <a:sym typeface="+mn-lt"/>
                </a:rPr>
                <a:t>”指令</a:t>
              </a:r>
              <a:endParaRPr lang="zh-CN" altLang="en-US" sz="2000" dirty="0">
                <a:cs typeface="+mn-ea"/>
                <a:sym typeface="+mn-lt"/>
              </a:endParaRPr>
            </a:p>
          </p:txBody>
        </p:sp>
        <p:grpSp>
          <p:nvGrpSpPr>
            <p:cNvPr id="20" name="组合 19">
              <a:extLst>
                <a:ext uri="{FF2B5EF4-FFF2-40B4-BE49-F238E27FC236}">
                  <a16:creationId xmlns:a16="http://schemas.microsoft.com/office/drawing/2014/main" id="{ECB9384B-6D83-44BB-81D6-AD08C9700E57}"/>
                </a:ext>
              </a:extLst>
            </p:cNvPr>
            <p:cNvGrpSpPr/>
            <p:nvPr/>
          </p:nvGrpSpPr>
          <p:grpSpPr>
            <a:xfrm>
              <a:off x="5313042" y="4251910"/>
              <a:ext cx="3298279" cy="608002"/>
              <a:chOff x="5313042" y="4251910"/>
              <a:chExt cx="3298279" cy="608002"/>
            </a:xfrm>
          </p:grpSpPr>
          <p:cxnSp>
            <p:nvCxnSpPr>
              <p:cNvPr id="17" name="直接连接符 16">
                <a:extLst>
                  <a:ext uri="{FF2B5EF4-FFF2-40B4-BE49-F238E27FC236}">
                    <a16:creationId xmlns:a16="http://schemas.microsoft.com/office/drawing/2014/main" id="{02C629E1-33E3-4705-9D0D-804975DB57C7}"/>
                  </a:ext>
                </a:extLst>
              </p:cNvPr>
              <p:cNvCxnSpPr>
                <a:cxnSpLocks/>
                <a:stCxn id="13" idx="0"/>
              </p:cNvCxnSpPr>
              <p:nvPr/>
            </p:nvCxnSpPr>
            <p:spPr>
              <a:xfrm flipV="1">
                <a:off x="8611321" y="4251910"/>
                <a:ext cx="0" cy="608002"/>
              </a:xfrm>
              <a:prstGeom prst="line">
                <a:avLst/>
              </a:prstGeom>
              <a:ln w="190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CA9ED05-D0FA-457F-BF56-FD6E27240B1C}"/>
                  </a:ext>
                </a:extLst>
              </p:cNvPr>
              <p:cNvCxnSpPr>
                <a:cxnSpLocks/>
              </p:cNvCxnSpPr>
              <p:nvPr/>
            </p:nvCxnSpPr>
            <p:spPr>
              <a:xfrm flipH="1">
                <a:off x="5313042" y="4251910"/>
                <a:ext cx="3298279" cy="0"/>
              </a:xfrm>
              <a:prstGeom prst="straightConnector1">
                <a:avLst/>
              </a:prstGeom>
              <a:ln w="19050">
                <a:solidFill>
                  <a:schemeClr val="tx1">
                    <a:lumMod val="65000"/>
                    <a:lumOff val="3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5" name="矩形 4">
            <a:extLst>
              <a:ext uri="{FF2B5EF4-FFF2-40B4-BE49-F238E27FC236}">
                <a16:creationId xmlns:a16="http://schemas.microsoft.com/office/drawing/2014/main" id="{093E2010-F008-4CE8-9AA9-9EF450003AD2}"/>
              </a:ext>
            </a:extLst>
          </p:cNvPr>
          <p:cNvSpPr/>
          <p:nvPr/>
        </p:nvSpPr>
        <p:spPr>
          <a:xfrm>
            <a:off x="2432720" y="3005192"/>
            <a:ext cx="2736304" cy="832206"/>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双大括号 5">
            <a:extLst>
              <a:ext uri="{FF2B5EF4-FFF2-40B4-BE49-F238E27FC236}">
                <a16:creationId xmlns:a16="http://schemas.microsoft.com/office/drawing/2014/main" id="{7E531D71-7959-4C5F-9FF4-30F3EC2FC4C6}"/>
              </a:ext>
            </a:extLst>
          </p:cNvPr>
          <p:cNvSpPr/>
          <p:nvPr/>
        </p:nvSpPr>
        <p:spPr>
          <a:xfrm>
            <a:off x="2360711" y="3886733"/>
            <a:ext cx="2864909" cy="792088"/>
          </a:xfrm>
          <a:prstGeom prst="bracePair">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062740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pPr lvl="1"/>
            <a:r>
              <a:rPr lang="en-US" altLang="zh-CN" dirty="0" err="1">
                <a:cs typeface="+mn-ea"/>
                <a:sym typeface="+mn-lt"/>
              </a:rPr>
              <a:t>foo_stdcall</a:t>
            </a:r>
            <a:r>
              <a:rPr lang="en-US" altLang="zh-CN" dirty="0">
                <a:cs typeface="+mn-ea"/>
                <a:sym typeface="+mn-lt"/>
              </a:rPr>
              <a:t> </a:t>
            </a:r>
            <a:r>
              <a:rPr lang="zh-CN" altLang="en-US" dirty="0">
                <a:cs typeface="+mn-ea"/>
                <a:sym typeface="+mn-lt"/>
              </a:rPr>
              <a:t>反汇编代码</a:t>
            </a:r>
          </a:p>
        </p:txBody>
      </p:sp>
      <p:sp>
        <p:nvSpPr>
          <p:cNvPr id="6" name="矩形 5">
            <a:extLst>
              <a:ext uri="{FF2B5EF4-FFF2-40B4-BE49-F238E27FC236}">
                <a16:creationId xmlns:a16="http://schemas.microsoft.com/office/drawing/2014/main" id="{67E91B8F-4724-4232-AD37-0F4AB26EB2B8}"/>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9" name="标题 2">
            <a:extLst>
              <a:ext uri="{FF2B5EF4-FFF2-40B4-BE49-F238E27FC236}">
                <a16:creationId xmlns:a16="http://schemas.microsoft.com/office/drawing/2014/main" id="{300AFAE3-386B-4052-82FB-18F4D6A8256B}"/>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3" name="图片 2">
            <a:extLst>
              <a:ext uri="{FF2B5EF4-FFF2-40B4-BE49-F238E27FC236}">
                <a16:creationId xmlns:a16="http://schemas.microsoft.com/office/drawing/2014/main" id="{00DA44C8-4652-44CF-818A-AC180C8A3597}"/>
              </a:ext>
            </a:extLst>
          </p:cNvPr>
          <p:cNvPicPr>
            <a:picLocks noChangeAspect="1"/>
          </p:cNvPicPr>
          <p:nvPr/>
        </p:nvPicPr>
        <p:blipFill>
          <a:blip r:embed="rId2"/>
          <a:stretch>
            <a:fillRect/>
          </a:stretch>
        </p:blipFill>
        <p:spPr>
          <a:xfrm>
            <a:off x="1280592" y="2199719"/>
            <a:ext cx="6129382" cy="4329144"/>
          </a:xfrm>
          <a:prstGeom prst="rect">
            <a:avLst/>
          </a:prstGeom>
        </p:spPr>
      </p:pic>
      <p:sp>
        <p:nvSpPr>
          <p:cNvPr id="5" name="矩形 4">
            <a:extLst>
              <a:ext uri="{FF2B5EF4-FFF2-40B4-BE49-F238E27FC236}">
                <a16:creationId xmlns:a16="http://schemas.microsoft.com/office/drawing/2014/main" id="{CA448093-D0CA-44A5-822C-D4AD35FD48D4}"/>
              </a:ext>
            </a:extLst>
          </p:cNvPr>
          <p:cNvSpPr/>
          <p:nvPr/>
        </p:nvSpPr>
        <p:spPr>
          <a:xfrm>
            <a:off x="1280592" y="6088558"/>
            <a:ext cx="252028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66C9628E-B1EE-4B5E-BE7C-9F42EE8B4CE1}"/>
              </a:ext>
            </a:extLst>
          </p:cNvPr>
          <p:cNvSpPr txBox="1"/>
          <p:nvPr/>
        </p:nvSpPr>
        <p:spPr>
          <a:xfrm>
            <a:off x="7573097" y="5354435"/>
            <a:ext cx="2332903" cy="646331"/>
          </a:xfrm>
          <a:prstGeom prst="rect">
            <a:avLst/>
          </a:prstGeom>
          <a:noFill/>
        </p:spPr>
        <p:txBody>
          <a:bodyPr wrap="square">
            <a:spAutoFit/>
          </a:bodyPr>
          <a:lstStyle/>
          <a:p>
            <a:pPr algn="ctr"/>
            <a:r>
              <a:rPr lang="zh-CN" altLang="en-US" b="1" i="0" dirty="0">
                <a:solidFill>
                  <a:srgbClr val="0000FF"/>
                </a:solidFill>
                <a:effectLst/>
                <a:cs typeface="+mn-ea"/>
                <a:sym typeface="+mn-lt"/>
              </a:rPr>
              <a:t>由被调函数负责堆栈平衡：</a:t>
            </a:r>
            <a:r>
              <a:rPr lang="zh-CN" altLang="en-US" b="1" dirty="0">
                <a:solidFill>
                  <a:srgbClr val="FF0000"/>
                </a:solidFill>
                <a:highlight>
                  <a:srgbClr val="FFFF00"/>
                </a:highlight>
                <a:cs typeface="+mn-ea"/>
                <a:sym typeface="+mn-lt"/>
              </a:rPr>
              <a:t>内</a:t>
            </a:r>
            <a:r>
              <a:rPr lang="zh-CN" altLang="en-US" b="1" i="0" dirty="0">
                <a:solidFill>
                  <a:srgbClr val="FF0000"/>
                </a:solidFill>
                <a:effectLst/>
                <a:highlight>
                  <a:srgbClr val="FFFF00"/>
                </a:highlight>
                <a:cs typeface="+mn-ea"/>
                <a:sym typeface="+mn-lt"/>
              </a:rPr>
              <a:t>平栈</a:t>
            </a:r>
            <a:r>
              <a:rPr lang="zh-CN" altLang="en-US" b="1" i="0" dirty="0">
                <a:solidFill>
                  <a:srgbClr val="0000FF"/>
                </a:solidFill>
                <a:effectLst/>
                <a:cs typeface="+mn-ea"/>
                <a:sym typeface="+mn-lt"/>
              </a:rPr>
              <a:t>操作</a:t>
            </a:r>
            <a:endParaRPr lang="zh-CN" altLang="en-US" b="1" dirty="0">
              <a:solidFill>
                <a:srgbClr val="0000FF"/>
              </a:solidFill>
              <a:cs typeface="+mn-ea"/>
              <a:sym typeface="+mn-lt"/>
            </a:endParaRPr>
          </a:p>
        </p:txBody>
      </p:sp>
      <p:cxnSp>
        <p:nvCxnSpPr>
          <p:cNvPr id="12" name="直接箭头连接符 11">
            <a:extLst>
              <a:ext uri="{FF2B5EF4-FFF2-40B4-BE49-F238E27FC236}">
                <a16:creationId xmlns:a16="http://schemas.microsoft.com/office/drawing/2014/main" id="{E112FB1F-D082-461F-9675-01D58C8EFD17}"/>
              </a:ext>
            </a:extLst>
          </p:cNvPr>
          <p:cNvCxnSpPr>
            <a:stCxn id="10" idx="1"/>
          </p:cNvCxnSpPr>
          <p:nvPr/>
        </p:nvCxnSpPr>
        <p:spPr>
          <a:xfrm flipH="1">
            <a:off x="3872880" y="5677601"/>
            <a:ext cx="3700217" cy="5189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2445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0-#ppt_h/2"/>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pPr lvl="1"/>
            <a:r>
              <a:rPr lang="en-US" altLang="zh-CN" dirty="0" err="1">
                <a:cs typeface="+mn-ea"/>
                <a:sym typeface="+mn-lt"/>
              </a:rPr>
              <a:t>foo_stdcall</a:t>
            </a:r>
            <a:r>
              <a:rPr lang="en-US" altLang="zh-CN" dirty="0">
                <a:cs typeface="+mn-ea"/>
                <a:sym typeface="+mn-lt"/>
              </a:rPr>
              <a:t> </a:t>
            </a:r>
            <a:r>
              <a:rPr lang="zh-CN" altLang="en-US" dirty="0">
                <a:cs typeface="+mn-ea"/>
                <a:sym typeface="+mn-lt"/>
              </a:rPr>
              <a:t>结束返回时使用了</a:t>
            </a:r>
            <a:r>
              <a:rPr lang="en-US" altLang="zh-CN" dirty="0" err="1">
                <a:solidFill>
                  <a:srgbClr val="FF0000"/>
                </a:solidFill>
                <a:cs typeface="+mn-ea"/>
                <a:sym typeface="+mn-lt"/>
              </a:rPr>
              <a:t>retn</a:t>
            </a:r>
            <a:r>
              <a:rPr lang="en-US" altLang="zh-CN" dirty="0">
                <a:solidFill>
                  <a:srgbClr val="FF0000"/>
                </a:solidFill>
                <a:cs typeface="+mn-ea"/>
                <a:sym typeface="+mn-lt"/>
              </a:rPr>
              <a:t> 0Ch</a:t>
            </a:r>
            <a:r>
              <a:rPr lang="zh-CN" altLang="en-US" dirty="0">
                <a:cs typeface="+mn-ea"/>
                <a:sym typeface="+mn-lt"/>
              </a:rPr>
              <a:t>，而不是 </a:t>
            </a:r>
            <a:r>
              <a:rPr lang="en-US" altLang="zh-CN" dirty="0" err="1">
                <a:cs typeface="+mn-ea"/>
                <a:sym typeface="+mn-lt"/>
              </a:rPr>
              <a:t>retn</a:t>
            </a:r>
            <a:endParaRPr lang="en-US" altLang="zh-CN" dirty="0">
              <a:cs typeface="+mn-ea"/>
              <a:sym typeface="+mn-lt"/>
            </a:endParaRPr>
          </a:p>
          <a:p>
            <a:pPr lvl="2"/>
            <a:r>
              <a:rPr lang="en-US" altLang="zh-CN" dirty="0" err="1">
                <a:solidFill>
                  <a:srgbClr val="FF0000"/>
                </a:solidFill>
                <a:cs typeface="+mn-ea"/>
                <a:sym typeface="+mn-lt"/>
              </a:rPr>
              <a:t>retn</a:t>
            </a:r>
            <a:r>
              <a:rPr lang="en-US" altLang="zh-CN" dirty="0">
                <a:solidFill>
                  <a:srgbClr val="FF0000"/>
                </a:solidFill>
                <a:cs typeface="+mn-ea"/>
                <a:sym typeface="+mn-lt"/>
              </a:rPr>
              <a:t> 0Ch</a:t>
            </a:r>
            <a:r>
              <a:rPr lang="en-US" altLang="zh-CN" dirty="0">
                <a:cs typeface="+mn-ea"/>
                <a:sym typeface="+mn-lt"/>
              </a:rPr>
              <a:t>;</a:t>
            </a:r>
            <a:r>
              <a:rPr lang="zh-CN" altLang="en-US" dirty="0">
                <a:cs typeface="+mn-ea"/>
                <a:sym typeface="+mn-lt"/>
              </a:rPr>
              <a:t> 等价于先执行 </a:t>
            </a:r>
            <a:r>
              <a:rPr lang="en-US" altLang="zh-CN" dirty="0" err="1">
                <a:cs typeface="+mn-ea"/>
                <a:sym typeface="+mn-lt"/>
              </a:rPr>
              <a:t>retn</a:t>
            </a:r>
            <a:r>
              <a:rPr lang="zh-CN" altLang="en-US" dirty="0">
                <a:cs typeface="+mn-ea"/>
                <a:sym typeface="+mn-lt"/>
              </a:rPr>
              <a:t>，再执行 </a:t>
            </a:r>
            <a:r>
              <a:rPr lang="en-US" altLang="zh-CN" dirty="0">
                <a:cs typeface="+mn-ea"/>
                <a:sym typeface="+mn-lt"/>
              </a:rPr>
              <a:t>pop 0Ch</a:t>
            </a:r>
          </a:p>
          <a:p>
            <a:pPr lvl="3"/>
            <a:r>
              <a:rPr lang="zh-CN" altLang="en-US" b="1" dirty="0">
                <a:cs typeface="+mn-ea"/>
                <a:sym typeface="+mn-lt"/>
              </a:rPr>
              <a:t>返回后使</a:t>
            </a:r>
            <a:r>
              <a:rPr lang="en-US" altLang="zh-CN" b="1" dirty="0">
                <a:cs typeface="+mn-ea"/>
                <a:sym typeface="+mn-lt"/>
              </a:rPr>
              <a:t>ESP</a:t>
            </a:r>
            <a:r>
              <a:rPr lang="zh-CN" altLang="en-US" b="1" dirty="0">
                <a:cs typeface="+mn-ea"/>
                <a:sym typeface="+mn-lt"/>
              </a:rPr>
              <a:t>增加</a:t>
            </a:r>
            <a:r>
              <a:rPr lang="en-US" altLang="zh-CN" b="1" dirty="0">
                <a:cs typeface="+mn-ea"/>
                <a:sym typeface="+mn-lt"/>
              </a:rPr>
              <a:t>12</a:t>
            </a:r>
            <a:r>
              <a:rPr lang="zh-CN" altLang="en-US" b="1" dirty="0">
                <a:cs typeface="+mn-ea"/>
                <a:sym typeface="+mn-lt"/>
              </a:rPr>
              <a:t>个字节，与</a:t>
            </a:r>
            <a:r>
              <a:rPr lang="en-US" altLang="zh-CN" b="1" dirty="0" err="1">
                <a:cs typeface="+mn-ea"/>
                <a:sym typeface="+mn-lt"/>
              </a:rPr>
              <a:t>foo_cdecl</a:t>
            </a:r>
            <a:r>
              <a:rPr lang="zh-CN" altLang="en-US" b="1" dirty="0">
                <a:cs typeface="+mn-ea"/>
                <a:sym typeface="+mn-lt"/>
              </a:rPr>
              <a:t>的平栈效果一致</a:t>
            </a:r>
            <a:endParaRPr lang="en-US" altLang="zh-CN" b="1" dirty="0">
              <a:cs typeface="+mn-ea"/>
              <a:sym typeface="+mn-lt"/>
            </a:endParaRPr>
          </a:p>
          <a:p>
            <a:pPr lvl="2"/>
            <a:endParaRPr lang="en-US" altLang="zh-CN" dirty="0">
              <a:cs typeface="+mn-ea"/>
              <a:sym typeface="+mn-lt"/>
            </a:endParaRPr>
          </a:p>
          <a:p>
            <a:pPr lvl="2"/>
            <a:r>
              <a:rPr lang="en-US" altLang="zh-CN" dirty="0" err="1">
                <a:cs typeface="+mn-ea"/>
                <a:sym typeface="+mn-lt"/>
              </a:rPr>
              <a:t>stdcall</a:t>
            </a:r>
            <a:r>
              <a:rPr lang="zh-CN" altLang="en-US" dirty="0">
                <a:cs typeface="+mn-ea"/>
                <a:sym typeface="+mn-lt"/>
              </a:rPr>
              <a:t>方式的优点在于，被调用者函数内部存在清理参数代码，与调用函数后再执行</a:t>
            </a:r>
            <a:r>
              <a:rPr lang="en-US" altLang="zh-CN" dirty="0">
                <a:cs typeface="+mn-ea"/>
                <a:sym typeface="+mn-lt"/>
              </a:rPr>
              <a:t>add </a:t>
            </a:r>
            <a:r>
              <a:rPr lang="en-US" altLang="zh-CN" dirty="0" err="1">
                <a:cs typeface="+mn-ea"/>
                <a:sym typeface="+mn-lt"/>
              </a:rPr>
              <a:t>esp</a:t>
            </a:r>
            <a:r>
              <a:rPr lang="zh-CN" altLang="en-US" dirty="0">
                <a:cs typeface="+mn-ea"/>
                <a:sym typeface="+mn-lt"/>
              </a:rPr>
              <a:t>，</a:t>
            </a:r>
            <a:r>
              <a:rPr lang="en-US" altLang="zh-CN" dirty="0">
                <a:cs typeface="+mn-ea"/>
                <a:sym typeface="+mn-lt"/>
              </a:rPr>
              <a:t>xxx</a:t>
            </a:r>
            <a:r>
              <a:rPr lang="zh-CN" altLang="en-US" dirty="0">
                <a:cs typeface="+mn-ea"/>
                <a:sym typeface="+mn-lt"/>
              </a:rPr>
              <a:t>相比，</a:t>
            </a:r>
            <a:r>
              <a:rPr lang="zh-CN" altLang="en-US" dirty="0">
                <a:highlight>
                  <a:srgbClr val="FFFF00"/>
                </a:highlight>
                <a:cs typeface="+mn-ea"/>
                <a:sym typeface="+mn-lt"/>
              </a:rPr>
              <a:t>代码所占存储空间较小</a:t>
            </a:r>
            <a:endParaRPr lang="en-US" altLang="zh-CN" dirty="0">
              <a:highlight>
                <a:srgbClr val="FFFF00"/>
              </a:highlight>
              <a:cs typeface="+mn-ea"/>
              <a:sym typeface="+mn-lt"/>
            </a:endParaRPr>
          </a:p>
          <a:p>
            <a:pPr lvl="2"/>
            <a:r>
              <a:rPr lang="zh-CN" altLang="en-US" dirty="0">
                <a:cs typeface="+mn-ea"/>
                <a:sym typeface="+mn-lt"/>
              </a:rPr>
              <a:t>属于 </a:t>
            </a:r>
            <a:r>
              <a:rPr lang="en-US" altLang="zh-CN" dirty="0">
                <a:solidFill>
                  <a:srgbClr val="0000FF"/>
                </a:solidFill>
                <a:highlight>
                  <a:srgbClr val="FFFF00"/>
                </a:highlight>
                <a:cs typeface="+mn-ea"/>
                <a:sym typeface="+mn-lt"/>
              </a:rPr>
              <a:t>Win 32 API</a:t>
            </a:r>
            <a:r>
              <a:rPr lang="zh-CN" altLang="en-US" dirty="0">
                <a:solidFill>
                  <a:srgbClr val="0000FF"/>
                </a:solidFill>
                <a:highlight>
                  <a:srgbClr val="FFFF00"/>
                </a:highlight>
                <a:cs typeface="+mn-ea"/>
                <a:sym typeface="+mn-lt"/>
              </a:rPr>
              <a:t>库 </a:t>
            </a:r>
            <a:r>
              <a:rPr lang="zh-CN" altLang="en-US" dirty="0">
                <a:highlight>
                  <a:srgbClr val="FFFF00"/>
                </a:highlight>
                <a:cs typeface="+mn-ea"/>
                <a:sym typeface="+mn-lt"/>
              </a:rPr>
              <a:t>默认的函数调用方式</a:t>
            </a:r>
          </a:p>
        </p:txBody>
      </p:sp>
      <p:sp>
        <p:nvSpPr>
          <p:cNvPr id="6" name="矩形 5">
            <a:extLst>
              <a:ext uri="{FF2B5EF4-FFF2-40B4-BE49-F238E27FC236}">
                <a16:creationId xmlns:a16="http://schemas.microsoft.com/office/drawing/2014/main" id="{35A8EB95-C7E4-48D8-82C8-B9885A0C9434}"/>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02B8BEB3-E312-43CC-8995-951823569EF1}"/>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2885700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7" dur="500"/>
                                        <p:tgtEl>
                                          <p:spTgt spid="4">
                                            <p:txEl>
                                              <p:pRg st="4" end="4"/>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5105772" cy="4896544"/>
          </a:xfrm>
        </p:spPr>
        <p:txBody>
          <a:bodyPr>
            <a:normAutofit/>
          </a:bodyPr>
          <a:lstStyle/>
          <a:p>
            <a:r>
              <a:rPr lang="en-US" altLang="zh-CN" dirty="0" err="1">
                <a:cs typeface="+mn-ea"/>
                <a:sym typeface="+mn-lt"/>
              </a:rPr>
              <a:t>fastcall</a:t>
            </a:r>
            <a:r>
              <a:rPr lang="zh-CN" altLang="en-US" dirty="0">
                <a:cs typeface="+mn-ea"/>
                <a:sym typeface="+mn-lt"/>
              </a:rPr>
              <a:t>方式</a:t>
            </a:r>
            <a:endParaRPr lang="en-US" altLang="zh-CN" dirty="0">
              <a:cs typeface="+mn-ea"/>
              <a:sym typeface="+mn-lt"/>
            </a:endParaRPr>
          </a:p>
          <a:p>
            <a:pPr lvl="1"/>
            <a:r>
              <a:rPr lang="zh-CN" altLang="en-US" dirty="0">
                <a:cs typeface="+mn-ea"/>
                <a:sym typeface="+mn-lt"/>
              </a:rPr>
              <a:t>与</a:t>
            </a:r>
            <a:r>
              <a:rPr lang="en-US" altLang="zh-CN" dirty="0" err="1">
                <a:cs typeface="+mn-ea"/>
                <a:sym typeface="+mn-lt"/>
              </a:rPr>
              <a:t>stdcall</a:t>
            </a:r>
            <a:r>
              <a:rPr lang="zh-CN" altLang="en-US" dirty="0">
                <a:cs typeface="+mn-ea"/>
                <a:sym typeface="+mn-lt"/>
              </a:rPr>
              <a:t>方式基本类似，参数的清理也由被调用函数来负责</a:t>
            </a:r>
            <a:endParaRPr lang="en-US" altLang="zh-CN" dirty="0">
              <a:cs typeface="+mn-ea"/>
              <a:sym typeface="+mn-lt"/>
            </a:endParaRPr>
          </a:p>
          <a:p>
            <a:pPr lvl="1"/>
            <a:r>
              <a:rPr lang="zh-CN" altLang="en-US" dirty="0">
                <a:cs typeface="+mn-ea"/>
                <a:sym typeface="+mn-lt"/>
              </a:rPr>
              <a:t>但该方式通常会</a:t>
            </a:r>
            <a:r>
              <a:rPr lang="zh-CN" altLang="en-US" dirty="0">
                <a:highlight>
                  <a:srgbClr val="FFFF00"/>
                </a:highlight>
                <a:cs typeface="+mn-ea"/>
                <a:sym typeface="+mn-lt"/>
              </a:rPr>
              <a:t>使用寄存器（而非栈内存）去传递参数</a:t>
            </a:r>
            <a:r>
              <a:rPr lang="zh-CN" altLang="en-US" dirty="0">
                <a:cs typeface="+mn-ea"/>
                <a:sym typeface="+mn-lt"/>
              </a:rPr>
              <a:t>。</a:t>
            </a:r>
            <a:endParaRPr lang="en-US" altLang="zh-CN" dirty="0">
              <a:cs typeface="+mn-ea"/>
              <a:sym typeface="+mn-lt"/>
            </a:endParaRPr>
          </a:p>
          <a:p>
            <a:pPr lvl="2"/>
            <a:r>
              <a:rPr lang="zh-CN" altLang="en-US" dirty="0">
                <a:cs typeface="+mn-ea"/>
                <a:sym typeface="+mn-lt"/>
              </a:rPr>
              <a:t>若函数需要传递多个参数，参数会从右向左由栈传入，同时，</a:t>
            </a:r>
            <a:r>
              <a:rPr lang="zh-CN" altLang="en-US" dirty="0">
                <a:solidFill>
                  <a:srgbClr val="FF0000"/>
                </a:solidFill>
                <a:highlight>
                  <a:srgbClr val="FFFF00"/>
                </a:highlight>
                <a:cs typeface="+mn-ea"/>
                <a:sym typeface="+mn-lt"/>
              </a:rPr>
              <a:t>最后两个参数</a:t>
            </a:r>
            <a:r>
              <a:rPr lang="zh-CN" altLang="en-US" dirty="0">
                <a:highlight>
                  <a:srgbClr val="FFFF00"/>
                </a:highlight>
                <a:cs typeface="+mn-ea"/>
                <a:sym typeface="+mn-lt"/>
              </a:rPr>
              <a:t>使用寄存器</a:t>
            </a:r>
            <a:r>
              <a:rPr lang="en-US" altLang="zh-CN" dirty="0">
                <a:highlight>
                  <a:srgbClr val="FFFF00"/>
                </a:highlight>
                <a:cs typeface="+mn-ea"/>
                <a:sym typeface="+mn-lt"/>
              </a:rPr>
              <a:t>ECX</a:t>
            </a:r>
            <a:r>
              <a:rPr lang="zh-CN" altLang="en-US" dirty="0">
                <a:highlight>
                  <a:srgbClr val="FFFF00"/>
                </a:highlight>
                <a:cs typeface="+mn-ea"/>
                <a:sym typeface="+mn-lt"/>
              </a:rPr>
              <a:t>和</a:t>
            </a:r>
            <a:r>
              <a:rPr lang="en-US" altLang="zh-CN" dirty="0">
                <a:highlight>
                  <a:srgbClr val="FFFF00"/>
                </a:highlight>
                <a:cs typeface="+mn-ea"/>
                <a:sym typeface="+mn-lt"/>
              </a:rPr>
              <a:t>EDX</a:t>
            </a:r>
            <a:r>
              <a:rPr lang="zh-CN" altLang="en-US" dirty="0">
                <a:highlight>
                  <a:srgbClr val="FFFF00"/>
                </a:highlight>
                <a:cs typeface="+mn-ea"/>
                <a:sym typeface="+mn-lt"/>
              </a:rPr>
              <a:t>来传递</a:t>
            </a:r>
          </a:p>
        </p:txBody>
      </p:sp>
      <p:sp>
        <p:nvSpPr>
          <p:cNvPr id="6" name="矩形 5">
            <a:extLst>
              <a:ext uri="{FF2B5EF4-FFF2-40B4-BE49-F238E27FC236}">
                <a16:creationId xmlns:a16="http://schemas.microsoft.com/office/drawing/2014/main" id="{F957B5B3-06FD-4307-BB2A-F68E3D3FDD5F}"/>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6783E7EE-3C13-4435-97A8-07CD240149DF}"/>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3" name="图片 2">
            <a:extLst>
              <a:ext uri="{FF2B5EF4-FFF2-40B4-BE49-F238E27FC236}">
                <a16:creationId xmlns:a16="http://schemas.microsoft.com/office/drawing/2014/main" id="{60138F0E-F2C5-4087-BA48-6E63637493C6}"/>
              </a:ext>
            </a:extLst>
          </p:cNvPr>
          <p:cNvPicPr>
            <a:picLocks noChangeAspect="1"/>
          </p:cNvPicPr>
          <p:nvPr/>
        </p:nvPicPr>
        <p:blipFill rotWithShape="1">
          <a:blip r:embed="rId2"/>
          <a:srcRect r="34112"/>
          <a:stretch/>
        </p:blipFill>
        <p:spPr>
          <a:xfrm>
            <a:off x="5673080" y="2276872"/>
            <a:ext cx="4104456" cy="4295806"/>
          </a:xfrm>
          <a:prstGeom prst="rect">
            <a:avLst/>
          </a:prstGeom>
        </p:spPr>
      </p:pic>
      <p:grpSp>
        <p:nvGrpSpPr>
          <p:cNvPr id="11" name="组合 10">
            <a:extLst>
              <a:ext uri="{FF2B5EF4-FFF2-40B4-BE49-F238E27FC236}">
                <a16:creationId xmlns:a16="http://schemas.microsoft.com/office/drawing/2014/main" id="{FD9FC50D-6C54-4BE5-A83E-B26BE1C05D60}"/>
              </a:ext>
            </a:extLst>
          </p:cNvPr>
          <p:cNvGrpSpPr/>
          <p:nvPr/>
        </p:nvGrpSpPr>
        <p:grpSpPr>
          <a:xfrm>
            <a:off x="5457056" y="5157192"/>
            <a:ext cx="4305069" cy="720080"/>
            <a:chOff x="5457056" y="5157192"/>
            <a:chExt cx="4305069" cy="720080"/>
          </a:xfrm>
        </p:grpSpPr>
        <p:sp>
          <p:nvSpPr>
            <p:cNvPr id="5" name="矩形 4">
              <a:extLst>
                <a:ext uri="{FF2B5EF4-FFF2-40B4-BE49-F238E27FC236}">
                  <a16:creationId xmlns:a16="http://schemas.microsoft.com/office/drawing/2014/main" id="{F725F6FC-97F7-487C-9373-AB2AA227F488}"/>
                </a:ext>
              </a:extLst>
            </p:cNvPr>
            <p:cNvSpPr/>
            <p:nvPr/>
          </p:nvSpPr>
          <p:spPr>
            <a:xfrm>
              <a:off x="7097829" y="5157192"/>
              <a:ext cx="26642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9" name="直接箭头连接符 8">
              <a:extLst>
                <a:ext uri="{FF2B5EF4-FFF2-40B4-BE49-F238E27FC236}">
                  <a16:creationId xmlns:a16="http://schemas.microsoft.com/office/drawing/2014/main" id="{041021FA-B982-4D92-A5CD-E1F0A4458412}"/>
                </a:ext>
              </a:extLst>
            </p:cNvPr>
            <p:cNvCxnSpPr/>
            <p:nvPr/>
          </p:nvCxnSpPr>
          <p:spPr>
            <a:xfrm flipV="1">
              <a:off x="5457056" y="5373216"/>
              <a:ext cx="1640773" cy="5040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双括号 9">
            <a:extLst>
              <a:ext uri="{FF2B5EF4-FFF2-40B4-BE49-F238E27FC236}">
                <a16:creationId xmlns:a16="http://schemas.microsoft.com/office/drawing/2014/main" id="{85D882E1-4962-4B67-B241-C49C17DEB678}"/>
              </a:ext>
            </a:extLst>
          </p:cNvPr>
          <p:cNvSpPr/>
          <p:nvPr/>
        </p:nvSpPr>
        <p:spPr>
          <a:xfrm>
            <a:off x="7067006" y="4725144"/>
            <a:ext cx="2749951" cy="1080120"/>
          </a:xfrm>
          <a:prstGeom prst="bracketPair">
            <a:avLst>
              <a:gd name="adj" fmla="val 8106"/>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307168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2" dur="500"/>
                                        <p:tgtEl>
                                          <p:spTgt spid="4">
                                            <p:txEl>
                                              <p:pRg st="3" end="3"/>
                                            </p:txEl>
                                          </p:spTgt>
                                        </p:tgtEl>
                                      </p:cBhvr>
                                    </p:animEffect>
                                  </p:childTnLst>
                                </p:cTn>
                              </p:par>
                            </p:childTnLst>
                          </p:cTn>
                        </p:par>
                        <p:par>
                          <p:cTn id="13" fill="hold">
                            <p:stCondLst>
                              <p:cond delay="500"/>
                            </p:stCondLst>
                            <p:childTnLst>
                              <p:par>
                                <p:cTn id="14" presetID="21" presetClass="entr" presetSubtype="1"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556792"/>
            <a:ext cx="4817740" cy="3351422"/>
          </a:xfrm>
        </p:spPr>
        <p:txBody>
          <a:bodyPr>
            <a:normAutofit/>
          </a:bodyPr>
          <a:lstStyle/>
          <a:p>
            <a:pPr lvl="1"/>
            <a:r>
              <a:rPr lang="en-US" altLang="zh-CN" sz="3200" dirty="0" err="1">
                <a:cs typeface="+mn-ea"/>
                <a:sym typeface="+mn-lt"/>
              </a:rPr>
              <a:t>fastcall</a:t>
            </a:r>
            <a:r>
              <a:rPr lang="en-US" altLang="zh-CN" sz="3200" dirty="0">
                <a:cs typeface="+mn-ea"/>
                <a:sym typeface="+mn-lt"/>
              </a:rPr>
              <a:t> </a:t>
            </a:r>
            <a:r>
              <a:rPr lang="zh-CN" altLang="en-US" sz="3200" dirty="0">
                <a:cs typeface="+mn-ea"/>
                <a:sym typeface="+mn-lt"/>
              </a:rPr>
              <a:t>函数调用方式</a:t>
            </a:r>
            <a:r>
              <a:rPr lang="zh-CN" altLang="en-US" sz="3200" dirty="0">
                <a:solidFill>
                  <a:srgbClr val="FF0000"/>
                </a:solidFill>
                <a:highlight>
                  <a:srgbClr val="FFFF00"/>
                </a:highlight>
                <a:cs typeface="+mn-ea"/>
                <a:sym typeface="+mn-lt"/>
              </a:rPr>
              <a:t>具有速度优势</a:t>
            </a:r>
            <a:endParaRPr lang="en-US" altLang="zh-CN" sz="3200" dirty="0">
              <a:solidFill>
                <a:srgbClr val="FF0000"/>
              </a:solidFill>
              <a:highlight>
                <a:srgbClr val="FFFF00"/>
              </a:highlight>
              <a:cs typeface="+mn-ea"/>
              <a:sym typeface="+mn-lt"/>
            </a:endParaRPr>
          </a:p>
          <a:p>
            <a:pPr lvl="2"/>
            <a:r>
              <a:rPr lang="zh-CN" altLang="en-US" sz="2800" dirty="0">
                <a:cs typeface="+mn-ea"/>
                <a:sym typeface="+mn-lt"/>
              </a:rPr>
              <a:t>主要由于</a:t>
            </a:r>
            <a:r>
              <a:rPr lang="en-US" altLang="zh-CN" sz="2800" dirty="0">
                <a:cs typeface="+mn-ea"/>
                <a:sym typeface="+mn-lt"/>
              </a:rPr>
              <a:t>CPU</a:t>
            </a:r>
            <a:r>
              <a:rPr lang="zh-CN" altLang="en-US" sz="2800" dirty="0">
                <a:cs typeface="+mn-ea"/>
                <a:sym typeface="+mn-lt"/>
              </a:rPr>
              <a:t>对寄存器的访问速度，要</a:t>
            </a:r>
            <a:r>
              <a:rPr lang="zh-CN" altLang="en-US" sz="2800" dirty="0">
                <a:solidFill>
                  <a:srgbClr val="FF0000"/>
                </a:solidFill>
                <a:cs typeface="+mn-ea"/>
                <a:sym typeface="+mn-lt"/>
              </a:rPr>
              <a:t>显著快于</a:t>
            </a:r>
            <a:r>
              <a:rPr lang="zh-CN" altLang="en-US" sz="2800" dirty="0">
                <a:cs typeface="+mn-ea"/>
                <a:sym typeface="+mn-lt"/>
              </a:rPr>
              <a:t>对程序栈所在内存区域的访问速度</a:t>
            </a:r>
            <a:endParaRPr lang="en-US" altLang="zh-CN" sz="2800" dirty="0">
              <a:cs typeface="+mn-ea"/>
              <a:sym typeface="+mn-lt"/>
            </a:endParaRPr>
          </a:p>
        </p:txBody>
      </p:sp>
      <p:sp>
        <p:nvSpPr>
          <p:cNvPr id="6" name="矩形 5">
            <a:extLst>
              <a:ext uri="{FF2B5EF4-FFF2-40B4-BE49-F238E27FC236}">
                <a16:creationId xmlns:a16="http://schemas.microsoft.com/office/drawing/2014/main" id="{000D5388-5296-4CDB-A684-63F849926ED9}"/>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2AD702C2-EA7F-4C1F-91E1-615AFBE768F8}"/>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7" name="内容占位符 3">
            <a:extLst>
              <a:ext uri="{FF2B5EF4-FFF2-40B4-BE49-F238E27FC236}">
                <a16:creationId xmlns:a16="http://schemas.microsoft.com/office/drawing/2014/main" id="{4AE98671-9712-4839-A6C4-2FEC2BA75349}"/>
              </a:ext>
            </a:extLst>
          </p:cNvPr>
          <p:cNvSpPr txBox="1">
            <a:spLocks/>
          </p:cNvSpPr>
          <p:nvPr/>
        </p:nvSpPr>
        <p:spPr>
          <a:xfrm>
            <a:off x="495300" y="4392488"/>
            <a:ext cx="9066212" cy="234888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accent6">
                  <a:lumMod val="75000"/>
                </a:schemeClr>
              </a:buClr>
              <a:buFont typeface="Wingdings" panose="05000000000000000000" pitchFamily="2" charset="2"/>
              <a:buChar char="p"/>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Ø"/>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2" indent="0">
              <a:buFont typeface="Wingdings" panose="05000000000000000000" pitchFamily="2" charset="2"/>
              <a:buNone/>
            </a:pPr>
            <a:endParaRPr lang="en-US" altLang="zh-CN" sz="2800" dirty="0">
              <a:cs typeface="+mn-ea"/>
              <a:sym typeface="+mn-lt"/>
            </a:endParaRPr>
          </a:p>
          <a:p>
            <a:pPr lvl="2"/>
            <a:r>
              <a:rPr lang="zh-CN" altLang="en-US" sz="2800" dirty="0">
                <a:cs typeface="+mn-ea"/>
                <a:sym typeface="+mn-lt"/>
              </a:rPr>
              <a:t>但也会产生</a:t>
            </a:r>
            <a:r>
              <a:rPr lang="zh-CN" altLang="en-US" sz="2800" dirty="0">
                <a:solidFill>
                  <a:srgbClr val="0000FF"/>
                </a:solidFill>
                <a:cs typeface="+mn-ea"/>
                <a:sym typeface="+mn-lt"/>
              </a:rPr>
              <a:t>额外的系统开销来管理寄存器</a:t>
            </a:r>
            <a:r>
              <a:rPr lang="zh-CN" altLang="en-US" sz="2800" dirty="0">
                <a:cs typeface="+mn-ea"/>
                <a:sym typeface="+mn-lt"/>
              </a:rPr>
              <a:t>，例如</a:t>
            </a:r>
            <a:endParaRPr lang="en-US" altLang="zh-CN" sz="2800" dirty="0">
              <a:cs typeface="+mn-ea"/>
              <a:sym typeface="+mn-lt"/>
            </a:endParaRPr>
          </a:p>
          <a:p>
            <a:pPr lvl="3"/>
            <a:r>
              <a:rPr lang="zh-CN" altLang="en-US" sz="2400" b="1" dirty="0">
                <a:cs typeface="+mn-ea"/>
                <a:sym typeface="+mn-lt"/>
              </a:rPr>
              <a:t>在调用函数前</a:t>
            </a:r>
            <a:r>
              <a:rPr lang="en-US" altLang="zh-CN" sz="2400" b="1" dirty="0">
                <a:cs typeface="+mn-ea"/>
                <a:sym typeface="+mn-lt"/>
              </a:rPr>
              <a:t>ECX</a:t>
            </a:r>
            <a:r>
              <a:rPr lang="zh-CN" altLang="en-US" sz="2400" b="1" dirty="0">
                <a:cs typeface="+mn-ea"/>
                <a:sym typeface="+mn-lt"/>
              </a:rPr>
              <a:t>、</a:t>
            </a:r>
            <a:r>
              <a:rPr lang="en-US" altLang="zh-CN" sz="2400" b="1" dirty="0">
                <a:cs typeface="+mn-ea"/>
                <a:sym typeface="+mn-lt"/>
              </a:rPr>
              <a:t>EDX</a:t>
            </a:r>
            <a:r>
              <a:rPr lang="zh-CN" altLang="en-US" sz="2400" b="1" dirty="0">
                <a:cs typeface="+mn-ea"/>
                <a:sym typeface="+mn-lt"/>
              </a:rPr>
              <a:t>中存有重要数据，那么需要先进行备份</a:t>
            </a:r>
            <a:endParaRPr lang="en-US" altLang="zh-CN" sz="2800" b="1" dirty="0">
              <a:cs typeface="+mn-ea"/>
              <a:sym typeface="+mn-lt"/>
            </a:endParaRPr>
          </a:p>
          <a:p>
            <a:pPr lvl="3"/>
            <a:r>
              <a:rPr lang="zh-CN" altLang="en-US" sz="2400" b="1" dirty="0">
                <a:cs typeface="+mn-ea"/>
                <a:sym typeface="+mn-lt"/>
              </a:rPr>
              <a:t>此外，若函数本身需要使用这两个寄存器，也需要提前将原有参数迁移到其他位置后再来使用</a:t>
            </a:r>
          </a:p>
        </p:txBody>
      </p:sp>
      <p:grpSp>
        <p:nvGrpSpPr>
          <p:cNvPr id="3" name="组合 2">
            <a:extLst>
              <a:ext uri="{FF2B5EF4-FFF2-40B4-BE49-F238E27FC236}">
                <a16:creationId xmlns:a16="http://schemas.microsoft.com/office/drawing/2014/main" id="{0AE304EB-066C-4808-848B-E03B476A9513}"/>
              </a:ext>
            </a:extLst>
          </p:cNvPr>
          <p:cNvGrpSpPr/>
          <p:nvPr/>
        </p:nvGrpSpPr>
        <p:grpSpPr>
          <a:xfrm>
            <a:off x="5465152" y="1438279"/>
            <a:ext cx="4240376" cy="3214857"/>
            <a:chOff x="5465152" y="1438279"/>
            <a:chExt cx="4392488" cy="3289646"/>
          </a:xfrm>
        </p:grpSpPr>
        <p:pic>
          <p:nvPicPr>
            <p:cNvPr id="1026" name="Picture 2" descr="Memory">
              <a:extLst>
                <a:ext uri="{FF2B5EF4-FFF2-40B4-BE49-F238E27FC236}">
                  <a16:creationId xmlns:a16="http://schemas.microsoft.com/office/drawing/2014/main" id="{89D9AF4C-D299-4C56-AFDF-F0DDCB093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627" y="1731405"/>
              <a:ext cx="4229538" cy="29965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FBF030A-8A2F-4625-B7FB-CD31A238CE52}"/>
                </a:ext>
              </a:extLst>
            </p:cNvPr>
            <p:cNvSpPr txBox="1"/>
            <p:nvPr/>
          </p:nvSpPr>
          <p:spPr>
            <a:xfrm>
              <a:off x="5465152" y="1438279"/>
              <a:ext cx="4392488" cy="261610"/>
            </a:xfrm>
            <a:prstGeom prst="rect">
              <a:avLst/>
            </a:prstGeom>
            <a:noFill/>
          </p:spPr>
          <p:txBody>
            <a:bodyPr wrap="square">
              <a:spAutoFit/>
            </a:bodyPr>
            <a:lstStyle/>
            <a:p>
              <a:r>
                <a:rPr lang="en-US" altLang="zh-CN" sz="1100" dirty="0">
                  <a:solidFill>
                    <a:schemeClr val="bg1">
                      <a:lumMod val="65000"/>
                    </a:schemeClr>
                  </a:solidFill>
                  <a:cs typeface="+mn-ea"/>
                  <a:sym typeface="+mn-lt"/>
                </a:rPr>
                <a:t>https://www.doc.ic.ac.uk/~eedwards/compsys/memory/index.html</a:t>
              </a:r>
              <a:endParaRPr lang="zh-CN" altLang="en-US" sz="1100" dirty="0">
                <a:solidFill>
                  <a:schemeClr val="bg1">
                    <a:lumMod val="65000"/>
                  </a:schemeClr>
                </a:solidFill>
                <a:cs typeface="+mn-ea"/>
                <a:sym typeface="+mn-lt"/>
              </a:endParaRPr>
            </a:p>
          </p:txBody>
        </p:sp>
      </p:grpSp>
    </p:spTree>
    <p:extLst>
      <p:ext uri="{BB962C8B-B14F-4D97-AF65-F5344CB8AC3E}">
        <p14:creationId xmlns:p14="http://schemas.microsoft.com/office/powerpoint/2010/main" val="1669350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1000"/>
                                        <p:tgtEl>
                                          <p:spTgt spid="7">
                                            <p:txEl>
                                              <p:pRg st="3" end="3"/>
                                            </p:txEl>
                                          </p:spTgt>
                                        </p:tgtEl>
                                      </p:cBhvr>
                                    </p:animEffect>
                                    <p:anim calcmode="lin" valueType="num">
                                      <p:cBhvr>
                                        <p:cTn id="27"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F90B034-7EA3-4340-A203-E67C9D709C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6496" y="2535910"/>
            <a:ext cx="7277280" cy="3869207"/>
          </a:xfrm>
          <a:prstGeom prst="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整型数和浮点数在内存中表示：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sp>
        <p:nvSpPr>
          <p:cNvPr id="13" name="文本框 12">
            <a:extLst>
              <a:ext uri="{FF2B5EF4-FFF2-40B4-BE49-F238E27FC236}">
                <a16:creationId xmlns:a16="http://schemas.microsoft.com/office/drawing/2014/main" id="{C0FDC6F7-3F6E-4415-8157-3D25C08D8A21}"/>
              </a:ext>
            </a:extLst>
          </p:cNvPr>
          <p:cNvSpPr txBox="1"/>
          <p:nvPr/>
        </p:nvSpPr>
        <p:spPr>
          <a:xfrm>
            <a:off x="7287462" y="2722097"/>
            <a:ext cx="2582758" cy="646331"/>
          </a:xfrm>
          <a:prstGeom prst="rect">
            <a:avLst/>
          </a:prstGeom>
          <a:noFill/>
        </p:spPr>
        <p:txBody>
          <a:bodyPr wrap="none" rtlCol="0">
            <a:spAutoFit/>
          </a:bodyPr>
          <a:lstStyle/>
          <a:p>
            <a:r>
              <a:rPr lang="zh-CN" altLang="en-US" dirty="0">
                <a:solidFill>
                  <a:srgbClr val="0000FF"/>
                </a:solidFill>
                <a:cs typeface="+mn-ea"/>
                <a:sym typeface="+mn-lt"/>
              </a:rPr>
              <a:t>以</a:t>
            </a:r>
            <a:r>
              <a:rPr lang="en-US" altLang="zh-CN" dirty="0" err="1">
                <a:solidFill>
                  <a:srgbClr val="0000FF"/>
                </a:solidFill>
                <a:cs typeface="+mn-ea"/>
                <a:sym typeface="+mn-lt"/>
              </a:rPr>
              <a:t>edi</a:t>
            </a:r>
            <a:r>
              <a:rPr lang="zh-CN" altLang="en-US" dirty="0">
                <a:solidFill>
                  <a:srgbClr val="0000FF"/>
                </a:solidFill>
                <a:cs typeface="+mn-ea"/>
                <a:sym typeface="+mn-lt"/>
              </a:rPr>
              <a:t>地址为起始位置，</a:t>
            </a:r>
            <a:endParaRPr lang="en-US" altLang="zh-CN" dirty="0">
              <a:solidFill>
                <a:srgbClr val="0000FF"/>
              </a:solidFill>
              <a:cs typeface="+mn-ea"/>
              <a:sym typeface="+mn-lt"/>
            </a:endParaRPr>
          </a:p>
          <a:p>
            <a:r>
              <a:rPr lang="zh-CN" altLang="en-US" dirty="0">
                <a:solidFill>
                  <a:srgbClr val="0000FF"/>
                </a:solidFill>
                <a:cs typeface="+mn-ea"/>
                <a:sym typeface="+mn-lt"/>
              </a:rPr>
              <a:t>循环</a:t>
            </a:r>
            <a:r>
              <a:rPr lang="en-US" altLang="zh-CN" dirty="0" err="1">
                <a:solidFill>
                  <a:srgbClr val="0000FF"/>
                </a:solidFill>
                <a:cs typeface="+mn-ea"/>
                <a:sym typeface="+mn-lt"/>
              </a:rPr>
              <a:t>ecx</a:t>
            </a:r>
            <a:r>
              <a:rPr lang="zh-CN" altLang="en-US" dirty="0">
                <a:solidFill>
                  <a:srgbClr val="0000FF"/>
                </a:solidFill>
                <a:cs typeface="+mn-ea"/>
                <a:sym typeface="+mn-lt"/>
              </a:rPr>
              <a:t>次，填入</a:t>
            </a:r>
            <a:r>
              <a:rPr lang="en-US" altLang="zh-CN" dirty="0" err="1">
                <a:solidFill>
                  <a:srgbClr val="0000FF"/>
                </a:solidFill>
                <a:cs typeface="+mn-ea"/>
                <a:sym typeface="+mn-lt"/>
              </a:rPr>
              <a:t>eax</a:t>
            </a:r>
            <a:r>
              <a:rPr lang="zh-CN" altLang="en-US" dirty="0">
                <a:solidFill>
                  <a:srgbClr val="0000FF"/>
                </a:solidFill>
                <a:cs typeface="+mn-ea"/>
                <a:sym typeface="+mn-lt"/>
              </a:rPr>
              <a:t>值</a:t>
            </a:r>
          </a:p>
        </p:txBody>
      </p:sp>
      <p:grpSp>
        <p:nvGrpSpPr>
          <p:cNvPr id="21" name="组合 20">
            <a:extLst>
              <a:ext uri="{FF2B5EF4-FFF2-40B4-BE49-F238E27FC236}">
                <a16:creationId xmlns:a16="http://schemas.microsoft.com/office/drawing/2014/main" id="{69CB0C80-3A5B-4AB9-A599-393330E2B2E3}"/>
              </a:ext>
            </a:extLst>
          </p:cNvPr>
          <p:cNvGrpSpPr/>
          <p:nvPr/>
        </p:nvGrpSpPr>
        <p:grpSpPr>
          <a:xfrm>
            <a:off x="6572882" y="2799305"/>
            <a:ext cx="510120" cy="687960"/>
            <a:chOff x="5190014" y="2782972"/>
            <a:chExt cx="510120" cy="687960"/>
          </a:xfrm>
        </p:grpSpPr>
        <mc:AlternateContent xmlns:mc="http://schemas.openxmlformats.org/markup-compatibility/2006" xmlns:p14="http://schemas.microsoft.com/office/powerpoint/2010/main">
          <mc:Choice Requires="p14">
            <p:contentPart p14:bwMode="auto" r:id="rId4">
              <p14:nvContentPartPr>
                <p14:cNvPr id="19" name="墨迹 18">
                  <a:extLst>
                    <a:ext uri="{FF2B5EF4-FFF2-40B4-BE49-F238E27FC236}">
                      <a16:creationId xmlns:a16="http://schemas.microsoft.com/office/drawing/2014/main" id="{1CF4FA4A-3B3B-4E8F-9794-543180C63043}"/>
                    </a:ext>
                  </a:extLst>
                </p14:cNvPr>
                <p14:cNvContentPartPr/>
                <p14:nvPr/>
              </p14:nvContentPartPr>
              <p14:xfrm>
                <a:off x="5190014" y="2782972"/>
                <a:ext cx="510120" cy="687960"/>
              </p14:xfrm>
            </p:contentPart>
          </mc:Choice>
          <mc:Fallback xmlns="">
            <p:pic>
              <p:nvPicPr>
                <p:cNvPr id="19" name="墨迹 18">
                  <a:extLst>
                    <a:ext uri="{FF2B5EF4-FFF2-40B4-BE49-F238E27FC236}">
                      <a16:creationId xmlns:a16="http://schemas.microsoft.com/office/drawing/2014/main" id="{1CF4FA4A-3B3B-4E8F-9794-543180C63043}"/>
                    </a:ext>
                  </a:extLst>
                </p:cNvPr>
                <p:cNvPicPr/>
                <p:nvPr/>
              </p:nvPicPr>
              <p:blipFill>
                <a:blip r:embed="rId5"/>
                <a:stretch>
                  <a:fillRect/>
                </a:stretch>
              </p:blipFill>
              <p:spPr>
                <a:xfrm>
                  <a:off x="5183534" y="2776852"/>
                  <a:ext cx="522720" cy="70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墨迹 19">
                  <a:extLst>
                    <a:ext uri="{FF2B5EF4-FFF2-40B4-BE49-F238E27FC236}">
                      <a16:creationId xmlns:a16="http://schemas.microsoft.com/office/drawing/2014/main" id="{E31F3EF3-AF39-4E53-A853-E3967963242B}"/>
                    </a:ext>
                  </a:extLst>
                </p14:cNvPr>
                <p14:cNvContentPartPr/>
                <p14:nvPr/>
              </p14:nvContentPartPr>
              <p14:xfrm>
                <a:off x="5273534" y="3054412"/>
                <a:ext cx="94680" cy="56160"/>
              </p14:xfrm>
            </p:contentPart>
          </mc:Choice>
          <mc:Fallback xmlns="">
            <p:pic>
              <p:nvPicPr>
                <p:cNvPr id="20" name="墨迹 19">
                  <a:extLst>
                    <a:ext uri="{FF2B5EF4-FFF2-40B4-BE49-F238E27FC236}">
                      <a16:creationId xmlns:a16="http://schemas.microsoft.com/office/drawing/2014/main" id="{E31F3EF3-AF39-4E53-A853-E3967963242B}"/>
                    </a:ext>
                  </a:extLst>
                </p:cNvPr>
                <p:cNvPicPr/>
                <p:nvPr/>
              </p:nvPicPr>
              <p:blipFill>
                <a:blip r:embed="rId7"/>
                <a:stretch>
                  <a:fillRect/>
                </a:stretch>
              </p:blipFill>
              <p:spPr>
                <a:xfrm>
                  <a:off x="5267414" y="3048292"/>
                  <a:ext cx="106920" cy="684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7" name="墨迹 26">
                <a:extLst>
                  <a:ext uri="{FF2B5EF4-FFF2-40B4-BE49-F238E27FC236}">
                    <a16:creationId xmlns:a16="http://schemas.microsoft.com/office/drawing/2014/main" id="{79E7E349-CBA3-42B4-B3A2-2442A613F115}"/>
                  </a:ext>
                </a:extLst>
              </p14:cNvPr>
              <p14:cNvContentPartPr/>
              <p14:nvPr/>
            </p14:nvContentPartPr>
            <p14:xfrm>
              <a:off x="10843814" y="4913092"/>
              <a:ext cx="360" cy="360"/>
            </p14:xfrm>
          </p:contentPart>
        </mc:Choice>
        <mc:Fallback xmlns="">
          <p:pic>
            <p:nvPicPr>
              <p:cNvPr id="27" name="墨迹 26">
                <a:extLst>
                  <a:ext uri="{FF2B5EF4-FFF2-40B4-BE49-F238E27FC236}">
                    <a16:creationId xmlns:a16="http://schemas.microsoft.com/office/drawing/2014/main" id="{79E7E349-CBA3-42B4-B3A2-2442A613F115}"/>
                  </a:ext>
                </a:extLst>
              </p:cNvPr>
              <p:cNvPicPr/>
              <p:nvPr/>
            </p:nvPicPr>
            <p:blipFill>
              <a:blip r:embed="rId9"/>
              <a:stretch>
                <a:fillRect/>
              </a:stretch>
            </p:blipFill>
            <p:spPr>
              <a:xfrm>
                <a:off x="10826174" y="480509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墨迹 27">
                <a:extLst>
                  <a:ext uri="{FF2B5EF4-FFF2-40B4-BE49-F238E27FC236}">
                    <a16:creationId xmlns:a16="http://schemas.microsoft.com/office/drawing/2014/main" id="{D04F8DB1-8551-4923-B506-EB80F3D14EA1}"/>
                  </a:ext>
                </a:extLst>
              </p14:cNvPr>
              <p14:cNvContentPartPr/>
              <p14:nvPr/>
            </p14:nvContentPartPr>
            <p14:xfrm>
              <a:off x="10380134" y="3914812"/>
              <a:ext cx="360" cy="360"/>
            </p14:xfrm>
          </p:contentPart>
        </mc:Choice>
        <mc:Fallback xmlns="">
          <p:pic>
            <p:nvPicPr>
              <p:cNvPr id="28" name="墨迹 27">
                <a:extLst>
                  <a:ext uri="{FF2B5EF4-FFF2-40B4-BE49-F238E27FC236}">
                    <a16:creationId xmlns:a16="http://schemas.microsoft.com/office/drawing/2014/main" id="{D04F8DB1-8551-4923-B506-EB80F3D14EA1}"/>
                  </a:ext>
                </a:extLst>
              </p:cNvPr>
              <p:cNvPicPr/>
              <p:nvPr/>
            </p:nvPicPr>
            <p:blipFill>
              <a:blip r:embed="rId11"/>
              <a:stretch>
                <a:fillRect/>
              </a:stretch>
            </p:blipFill>
            <p:spPr>
              <a:xfrm>
                <a:off x="10362494" y="380717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30" name="墨迹 29">
                <a:extLst>
                  <a:ext uri="{FF2B5EF4-FFF2-40B4-BE49-F238E27FC236}">
                    <a16:creationId xmlns:a16="http://schemas.microsoft.com/office/drawing/2014/main" id="{871F8FCD-F02F-4D0F-B961-7965D96A8B15}"/>
                  </a:ext>
                </a:extLst>
              </p14:cNvPr>
              <p14:cNvContentPartPr/>
              <p14:nvPr/>
            </p14:nvContentPartPr>
            <p14:xfrm>
              <a:off x="10779374" y="4584772"/>
              <a:ext cx="360" cy="360"/>
            </p14:xfrm>
          </p:contentPart>
        </mc:Choice>
        <mc:Fallback xmlns="">
          <p:pic>
            <p:nvPicPr>
              <p:cNvPr id="30" name="墨迹 29">
                <a:extLst>
                  <a:ext uri="{FF2B5EF4-FFF2-40B4-BE49-F238E27FC236}">
                    <a16:creationId xmlns:a16="http://schemas.microsoft.com/office/drawing/2014/main" id="{871F8FCD-F02F-4D0F-B961-7965D96A8B15}"/>
                  </a:ext>
                </a:extLst>
              </p:cNvPr>
              <p:cNvPicPr/>
              <p:nvPr/>
            </p:nvPicPr>
            <p:blipFill>
              <a:blip r:embed="rId13"/>
              <a:stretch>
                <a:fillRect/>
              </a:stretch>
            </p:blipFill>
            <p:spPr>
              <a:xfrm>
                <a:off x="10761374" y="447677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1" name="墨迹 30">
                <a:extLst>
                  <a:ext uri="{FF2B5EF4-FFF2-40B4-BE49-F238E27FC236}">
                    <a16:creationId xmlns:a16="http://schemas.microsoft.com/office/drawing/2014/main" id="{988CD86F-84FE-4992-99A2-03CD77948BE7}"/>
                  </a:ext>
                </a:extLst>
              </p14:cNvPr>
              <p14:cNvContentPartPr/>
              <p14:nvPr/>
            </p14:nvContentPartPr>
            <p14:xfrm>
              <a:off x="10431614" y="3843892"/>
              <a:ext cx="2880" cy="360"/>
            </p14:xfrm>
          </p:contentPart>
        </mc:Choice>
        <mc:Fallback xmlns="">
          <p:pic>
            <p:nvPicPr>
              <p:cNvPr id="31" name="墨迹 30">
                <a:extLst>
                  <a:ext uri="{FF2B5EF4-FFF2-40B4-BE49-F238E27FC236}">
                    <a16:creationId xmlns:a16="http://schemas.microsoft.com/office/drawing/2014/main" id="{988CD86F-84FE-4992-99A2-03CD77948BE7}"/>
                  </a:ext>
                </a:extLst>
              </p:cNvPr>
              <p:cNvPicPr/>
              <p:nvPr/>
            </p:nvPicPr>
            <p:blipFill>
              <a:blip r:embed="rId15"/>
              <a:stretch>
                <a:fillRect/>
              </a:stretch>
            </p:blipFill>
            <p:spPr>
              <a:xfrm>
                <a:off x="10413614" y="3736252"/>
                <a:ext cx="3852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2" name="墨迹 31">
                <a:extLst>
                  <a:ext uri="{FF2B5EF4-FFF2-40B4-BE49-F238E27FC236}">
                    <a16:creationId xmlns:a16="http://schemas.microsoft.com/office/drawing/2014/main" id="{29720948-7F69-4D46-B7C9-EF44587C7B05}"/>
                  </a:ext>
                </a:extLst>
              </p14:cNvPr>
              <p14:cNvContentPartPr/>
              <p14:nvPr/>
            </p14:nvContentPartPr>
            <p14:xfrm>
              <a:off x="6935294" y="3026332"/>
              <a:ext cx="360" cy="360"/>
            </p14:xfrm>
          </p:contentPart>
        </mc:Choice>
        <mc:Fallback xmlns="">
          <p:pic>
            <p:nvPicPr>
              <p:cNvPr id="32" name="墨迹 31">
                <a:extLst>
                  <a:ext uri="{FF2B5EF4-FFF2-40B4-BE49-F238E27FC236}">
                    <a16:creationId xmlns:a16="http://schemas.microsoft.com/office/drawing/2014/main" id="{29720948-7F69-4D46-B7C9-EF44587C7B05}"/>
                  </a:ext>
                </a:extLst>
              </p:cNvPr>
              <p:cNvPicPr/>
              <p:nvPr/>
            </p:nvPicPr>
            <p:blipFill>
              <a:blip r:embed="rId17"/>
              <a:stretch>
                <a:fillRect/>
              </a:stretch>
            </p:blipFill>
            <p:spPr>
              <a:xfrm>
                <a:off x="6917294" y="2918332"/>
                <a:ext cx="36000" cy="216000"/>
              </a:xfrm>
              <a:prstGeom prst="rect">
                <a:avLst/>
              </a:prstGeom>
            </p:spPr>
          </p:pic>
        </mc:Fallback>
      </mc:AlternateContent>
      <p:sp>
        <p:nvSpPr>
          <p:cNvPr id="33" name="文本框 32">
            <a:extLst>
              <a:ext uri="{FF2B5EF4-FFF2-40B4-BE49-F238E27FC236}">
                <a16:creationId xmlns:a16="http://schemas.microsoft.com/office/drawing/2014/main" id="{AC35DF9D-1852-4393-8053-F29117AC3397}"/>
              </a:ext>
            </a:extLst>
          </p:cNvPr>
          <p:cNvSpPr txBox="1"/>
          <p:nvPr/>
        </p:nvSpPr>
        <p:spPr>
          <a:xfrm>
            <a:off x="7586421" y="4859868"/>
            <a:ext cx="2242922" cy="369332"/>
          </a:xfrm>
          <a:prstGeom prst="rect">
            <a:avLst/>
          </a:prstGeom>
          <a:noFill/>
        </p:spPr>
        <p:txBody>
          <a:bodyPr wrap="none" rtlCol="0">
            <a:spAutoFit/>
          </a:bodyPr>
          <a:lstStyle/>
          <a:p>
            <a:r>
              <a:rPr lang="en-US" altLang="zh-CN" dirty="0">
                <a:solidFill>
                  <a:srgbClr val="0000FF"/>
                </a:solidFill>
                <a:cs typeface="+mn-ea"/>
                <a:sym typeface="+mn-lt"/>
              </a:rPr>
              <a:t>0x </a:t>
            </a:r>
            <a:r>
              <a:rPr lang="en-US" altLang="zh-CN" b="1" dirty="0">
                <a:solidFill>
                  <a:srgbClr val="0000FF"/>
                </a:solidFill>
                <a:highlight>
                  <a:srgbClr val="FFFF00"/>
                </a:highlight>
                <a:cs typeface="+mn-ea"/>
                <a:sym typeface="+mn-lt"/>
              </a:rPr>
              <a:t>18A0C</a:t>
            </a:r>
            <a:r>
              <a:rPr lang="en-US" altLang="zh-CN" dirty="0">
                <a:solidFill>
                  <a:srgbClr val="0000FF"/>
                </a:solidFill>
                <a:cs typeface="+mn-ea"/>
                <a:sym typeface="+mn-lt"/>
              </a:rPr>
              <a:t> = </a:t>
            </a:r>
            <a:r>
              <a:rPr lang="en-US" altLang="zh-CN" dirty="0">
                <a:cs typeface="+mn-ea"/>
                <a:sym typeface="+mn-lt"/>
              </a:rPr>
              <a:t>100876</a:t>
            </a:r>
            <a:endParaRPr lang="zh-CN" altLang="en-US" dirty="0">
              <a:cs typeface="+mn-ea"/>
              <a:sym typeface="+mn-lt"/>
            </a:endParaRPr>
          </a:p>
        </p:txBody>
      </p:sp>
      <p:sp>
        <p:nvSpPr>
          <p:cNvPr id="34" name="文本框 33">
            <a:extLst>
              <a:ext uri="{FF2B5EF4-FFF2-40B4-BE49-F238E27FC236}">
                <a16:creationId xmlns:a16="http://schemas.microsoft.com/office/drawing/2014/main" id="{DADAFEBD-3D79-4073-A134-46A18B416780}"/>
              </a:ext>
            </a:extLst>
          </p:cNvPr>
          <p:cNvSpPr txBox="1"/>
          <p:nvPr/>
        </p:nvSpPr>
        <p:spPr>
          <a:xfrm>
            <a:off x="7586421" y="5945488"/>
            <a:ext cx="877163" cy="369332"/>
          </a:xfrm>
          <a:prstGeom prst="rect">
            <a:avLst/>
          </a:prstGeom>
          <a:noFill/>
        </p:spPr>
        <p:txBody>
          <a:bodyPr wrap="none" rtlCol="0">
            <a:spAutoFit/>
          </a:bodyPr>
          <a:lstStyle/>
          <a:p>
            <a:r>
              <a:rPr lang="zh-CN" altLang="en-US" dirty="0">
                <a:solidFill>
                  <a:srgbClr val="FF0000"/>
                </a:solidFill>
                <a:cs typeface="+mn-ea"/>
                <a:sym typeface="+mn-lt"/>
              </a:rPr>
              <a:t>浮点数</a:t>
            </a:r>
          </a:p>
        </p:txBody>
      </p:sp>
    </p:spTree>
    <p:extLst>
      <p:ext uri="{BB962C8B-B14F-4D97-AF65-F5344CB8AC3E}">
        <p14:creationId xmlns:p14="http://schemas.microsoft.com/office/powerpoint/2010/main" val="149991519"/>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94204" cy="3744416"/>
          </a:xfrm>
        </p:spPr>
        <p:txBody>
          <a:bodyPr/>
          <a:lstStyle/>
          <a:p>
            <a:r>
              <a:rPr lang="zh-CN" altLang="en-US" dirty="0">
                <a:cs typeface="+mn-ea"/>
                <a:sym typeface="+mn-lt"/>
              </a:rPr>
              <a:t>了解和掌握</a:t>
            </a:r>
            <a:r>
              <a:rPr lang="en-US" altLang="zh-CN" dirty="0">
                <a:cs typeface="+mn-ea"/>
                <a:sym typeface="+mn-lt"/>
              </a:rPr>
              <a:t>C</a:t>
            </a:r>
            <a:r>
              <a:rPr lang="zh-CN" altLang="en-US" dirty="0">
                <a:cs typeface="+mn-ea"/>
                <a:sym typeface="+mn-lt"/>
              </a:rPr>
              <a:t>语言中常见的基本数据类型</a:t>
            </a:r>
            <a:endParaRPr lang="en-US" altLang="zh-CN" dirty="0">
              <a:cs typeface="+mn-ea"/>
              <a:sym typeface="+mn-lt"/>
            </a:endParaRPr>
          </a:p>
          <a:p>
            <a:r>
              <a:rPr lang="zh-CN" altLang="en-US" dirty="0">
                <a:cs typeface="+mn-ea"/>
                <a:sym typeface="+mn-lt"/>
              </a:rPr>
              <a:t>了解基本变量在汇编层次中的表示方法，以及顺序、选择、循环在汇编语言中的流程控制表现形式</a:t>
            </a:r>
            <a:endParaRPr lang="en-US" altLang="zh-CN" dirty="0">
              <a:cs typeface="+mn-ea"/>
              <a:sym typeface="+mn-lt"/>
            </a:endParaRPr>
          </a:p>
          <a:p>
            <a:r>
              <a:rPr lang="zh-CN" altLang="en-US" dirty="0">
                <a:cs typeface="+mn-ea"/>
                <a:sym typeface="+mn-lt"/>
              </a:rPr>
              <a:t>了解函数调用关系及程序栈的相关内容，为后续章节学习打下一定的基础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   </a:t>
            </a:r>
            <a:r>
              <a:rPr lang="en-US" altLang="zh-CN" sz="2800" b="1" dirty="0">
                <a:solidFill>
                  <a:srgbClr val="C00000"/>
                </a:solidFill>
                <a:cs typeface="+mn-ea"/>
                <a:sym typeface="+mn-lt"/>
              </a:rPr>
              <a:t> </a:t>
            </a:r>
            <a:r>
              <a:rPr lang="zh-CN" altLang="en-US" sz="2800" b="1" dirty="0">
                <a:solidFill>
                  <a:srgbClr val="C00000"/>
                </a:solidFill>
                <a:cs typeface="+mn-ea"/>
                <a:sym typeface="+mn-lt"/>
              </a:rPr>
              <a:t>小结</a:t>
            </a:r>
          </a:p>
        </p:txBody>
      </p:sp>
      <p:graphicFrame>
        <p:nvGraphicFramePr>
          <p:cNvPr id="2" name="表格 1">
            <a:extLst>
              <a:ext uri="{FF2B5EF4-FFF2-40B4-BE49-F238E27FC236}">
                <a16:creationId xmlns:a16="http://schemas.microsoft.com/office/drawing/2014/main" id="{5C672CA6-A83B-4629-BA4D-3A7CCC93C78A}"/>
              </a:ext>
            </a:extLst>
          </p:cNvPr>
          <p:cNvGraphicFramePr>
            <a:graphicFrameLocks noGrp="1"/>
          </p:cNvGraphicFramePr>
          <p:nvPr>
            <p:extLst>
              <p:ext uri="{D42A27DB-BD31-4B8C-83A1-F6EECF244321}">
                <p14:modId xmlns:p14="http://schemas.microsoft.com/office/powerpoint/2010/main" val="706127504"/>
              </p:ext>
            </p:extLst>
          </p:nvPr>
        </p:nvGraphicFramePr>
        <p:xfrm>
          <a:off x="776536" y="5098910"/>
          <a:ext cx="8424936" cy="1498442"/>
        </p:xfrm>
        <a:graphic>
          <a:graphicData uri="http://schemas.openxmlformats.org/drawingml/2006/table">
            <a:tbl>
              <a:tblPr>
                <a:tableStyleId>{0E3FDE45-AF77-4B5C-9715-49D594BDF05E}</a:tableStyleId>
              </a:tblPr>
              <a:tblGrid>
                <a:gridCol w="1643463">
                  <a:extLst>
                    <a:ext uri="{9D8B030D-6E8A-4147-A177-3AD203B41FA5}">
                      <a16:colId xmlns:a16="http://schemas.microsoft.com/office/drawing/2014/main" val="4230284275"/>
                    </a:ext>
                  </a:extLst>
                </a:gridCol>
                <a:gridCol w="4787479">
                  <a:extLst>
                    <a:ext uri="{9D8B030D-6E8A-4147-A177-3AD203B41FA5}">
                      <a16:colId xmlns:a16="http://schemas.microsoft.com/office/drawing/2014/main" val="829902457"/>
                    </a:ext>
                  </a:extLst>
                </a:gridCol>
                <a:gridCol w="1993994">
                  <a:extLst>
                    <a:ext uri="{9D8B030D-6E8A-4147-A177-3AD203B41FA5}">
                      <a16:colId xmlns:a16="http://schemas.microsoft.com/office/drawing/2014/main" val="4091153366"/>
                    </a:ext>
                  </a:extLst>
                </a:gridCol>
              </a:tblGrid>
              <a:tr h="337831">
                <a:tc>
                  <a:txBody>
                    <a:bodyPr/>
                    <a:lstStyle/>
                    <a:p>
                      <a:pPr algn="ctr"/>
                      <a:r>
                        <a:rPr lang="zh-CN" altLang="en-US" b="1" dirty="0">
                          <a:solidFill>
                            <a:schemeClr val="tx1"/>
                          </a:solidFill>
                          <a:effectLst/>
                          <a:highlight>
                            <a:srgbClr val="FFFF00"/>
                          </a:highlight>
                        </a:rPr>
                        <a:t>函数调用约定</a:t>
                      </a:r>
                    </a:p>
                  </a:txBody>
                  <a:tcPr marL="66675" marR="66675" marT="38100" marB="38100"/>
                </a:tc>
                <a:tc>
                  <a:txBody>
                    <a:bodyPr/>
                    <a:lstStyle/>
                    <a:p>
                      <a:pPr algn="ctr"/>
                      <a:r>
                        <a:rPr lang="zh-CN" altLang="en-US" b="1" dirty="0">
                          <a:solidFill>
                            <a:schemeClr val="tx1"/>
                          </a:solidFill>
                          <a:effectLst/>
                          <a:highlight>
                            <a:srgbClr val="FFFF00"/>
                          </a:highlight>
                        </a:rPr>
                        <a:t>参数入栈顺序</a:t>
                      </a:r>
                    </a:p>
                  </a:txBody>
                  <a:tcPr marL="66675" marR="66675" marT="38100" marB="38100"/>
                </a:tc>
                <a:tc>
                  <a:txBody>
                    <a:bodyPr/>
                    <a:lstStyle/>
                    <a:p>
                      <a:pPr algn="ctr"/>
                      <a:r>
                        <a:rPr lang="zh-CN" altLang="en-US" b="1" dirty="0">
                          <a:solidFill>
                            <a:schemeClr val="tx1"/>
                          </a:solidFill>
                          <a:effectLst/>
                          <a:highlight>
                            <a:srgbClr val="FFFF00"/>
                          </a:highlight>
                        </a:rPr>
                        <a:t>堆栈平衡</a:t>
                      </a:r>
                    </a:p>
                  </a:txBody>
                  <a:tcPr marL="66675" marR="66675" marT="38100" marB="38100"/>
                </a:tc>
                <a:extLst>
                  <a:ext uri="{0D108BD9-81ED-4DB2-BD59-A6C34878D82A}">
                    <a16:rowId xmlns:a16="http://schemas.microsoft.com/office/drawing/2014/main" val="73618884"/>
                  </a:ext>
                </a:extLst>
              </a:tr>
              <a:tr h="337831">
                <a:tc>
                  <a:txBody>
                    <a:bodyPr/>
                    <a:lstStyle/>
                    <a:p>
                      <a:pPr algn="ctr"/>
                      <a:r>
                        <a:rPr lang="en-US" b="1" dirty="0">
                          <a:solidFill>
                            <a:srgbClr val="FF0000"/>
                          </a:solidFill>
                          <a:effectLst/>
                        </a:rPr>
                        <a:t>__</a:t>
                      </a:r>
                      <a:r>
                        <a:rPr lang="en-US" b="1" dirty="0" err="1">
                          <a:solidFill>
                            <a:srgbClr val="FF0000"/>
                          </a:solidFill>
                          <a:effectLst/>
                        </a:rPr>
                        <a:t>cdecl</a:t>
                      </a:r>
                      <a:endParaRPr lang="en-US" b="1" dirty="0">
                        <a:solidFill>
                          <a:srgbClr val="FF0000"/>
                        </a:solidFill>
                        <a:effectLst/>
                      </a:endParaRPr>
                    </a:p>
                  </a:txBody>
                  <a:tcPr marL="66675" marR="66675" marT="38100" marB="38100"/>
                </a:tc>
                <a:tc>
                  <a:txBody>
                    <a:bodyPr/>
                    <a:lstStyle/>
                    <a:p>
                      <a:pPr algn="ctr"/>
                      <a:r>
                        <a:rPr lang="zh-CN" altLang="en-US" b="1">
                          <a:effectLst/>
                        </a:rPr>
                        <a:t>从右至左入栈</a:t>
                      </a:r>
                    </a:p>
                  </a:txBody>
                  <a:tcPr marL="66675" marR="66675" marT="38100" marB="38100"/>
                </a:tc>
                <a:tc>
                  <a:txBody>
                    <a:bodyPr/>
                    <a:lstStyle/>
                    <a:p>
                      <a:pPr algn="ctr"/>
                      <a:r>
                        <a:rPr lang="zh-CN" altLang="en-US" b="1" dirty="0">
                          <a:effectLst/>
                        </a:rPr>
                        <a:t>调用者清理栈</a:t>
                      </a:r>
                    </a:p>
                  </a:txBody>
                  <a:tcPr marL="66675" marR="66675" marT="38100" marB="38100"/>
                </a:tc>
                <a:extLst>
                  <a:ext uri="{0D108BD9-81ED-4DB2-BD59-A6C34878D82A}">
                    <a16:rowId xmlns:a16="http://schemas.microsoft.com/office/drawing/2014/main" val="2200136416"/>
                  </a:ext>
                </a:extLst>
              </a:tr>
              <a:tr h="337831">
                <a:tc>
                  <a:txBody>
                    <a:bodyPr/>
                    <a:lstStyle/>
                    <a:p>
                      <a:pPr algn="ctr"/>
                      <a:r>
                        <a:rPr lang="en-US" b="1" dirty="0">
                          <a:solidFill>
                            <a:srgbClr val="0000FF"/>
                          </a:solidFill>
                          <a:effectLst/>
                        </a:rPr>
                        <a:t>__</a:t>
                      </a:r>
                      <a:r>
                        <a:rPr lang="en-US" b="1" dirty="0" err="1">
                          <a:solidFill>
                            <a:srgbClr val="0000FF"/>
                          </a:solidFill>
                          <a:effectLst/>
                        </a:rPr>
                        <a:t>stdcall</a:t>
                      </a:r>
                      <a:endParaRPr lang="en-US" b="1" dirty="0">
                        <a:solidFill>
                          <a:srgbClr val="0000FF"/>
                        </a:solidFill>
                        <a:effectLst/>
                      </a:endParaRPr>
                    </a:p>
                  </a:txBody>
                  <a:tcPr marL="66675" marR="66675" marT="38100" marB="38100">
                    <a:solidFill>
                      <a:schemeClr val="bg1">
                        <a:lumMod val="95000"/>
                      </a:schemeClr>
                    </a:solidFill>
                  </a:tcPr>
                </a:tc>
                <a:tc>
                  <a:txBody>
                    <a:bodyPr/>
                    <a:lstStyle/>
                    <a:p>
                      <a:pPr algn="ctr"/>
                      <a:r>
                        <a:rPr lang="zh-CN" altLang="en-US" b="1" dirty="0">
                          <a:effectLst/>
                        </a:rPr>
                        <a:t>从右至左入栈</a:t>
                      </a:r>
                    </a:p>
                  </a:txBody>
                  <a:tcPr marL="66675" marR="66675" marT="38100" marB="38100">
                    <a:solidFill>
                      <a:schemeClr val="bg1">
                        <a:lumMod val="95000"/>
                      </a:schemeClr>
                    </a:solidFill>
                  </a:tcPr>
                </a:tc>
                <a:tc>
                  <a:txBody>
                    <a:bodyPr/>
                    <a:lstStyle/>
                    <a:p>
                      <a:pPr algn="ctr"/>
                      <a:r>
                        <a:rPr lang="zh-CN" altLang="en-US" b="1" dirty="0">
                          <a:effectLst/>
                        </a:rPr>
                        <a:t>自身清理堆栈</a:t>
                      </a:r>
                    </a:p>
                  </a:txBody>
                  <a:tcPr marL="66675" marR="66675" marT="38100" marB="38100">
                    <a:solidFill>
                      <a:schemeClr val="bg1">
                        <a:lumMod val="95000"/>
                      </a:schemeClr>
                    </a:solidFill>
                  </a:tcPr>
                </a:tc>
                <a:extLst>
                  <a:ext uri="{0D108BD9-81ED-4DB2-BD59-A6C34878D82A}">
                    <a16:rowId xmlns:a16="http://schemas.microsoft.com/office/drawing/2014/main" val="3239595560"/>
                  </a:ext>
                </a:extLst>
              </a:tr>
              <a:tr h="446882">
                <a:tc>
                  <a:txBody>
                    <a:bodyPr/>
                    <a:lstStyle/>
                    <a:p>
                      <a:pPr algn="ctr"/>
                      <a:r>
                        <a:rPr lang="en-US" b="1" dirty="0">
                          <a:solidFill>
                            <a:srgbClr val="00B050"/>
                          </a:solidFill>
                          <a:effectLst/>
                        </a:rPr>
                        <a:t>__</a:t>
                      </a:r>
                      <a:r>
                        <a:rPr lang="en-US" b="1" dirty="0" err="1">
                          <a:solidFill>
                            <a:srgbClr val="00B050"/>
                          </a:solidFill>
                          <a:effectLst/>
                        </a:rPr>
                        <a:t>fastcall</a:t>
                      </a:r>
                      <a:endParaRPr lang="en-US" b="1" dirty="0">
                        <a:solidFill>
                          <a:srgbClr val="00B050"/>
                        </a:solidFill>
                        <a:effectLst/>
                      </a:endParaRPr>
                    </a:p>
                  </a:txBody>
                  <a:tcPr marL="66675" marR="66675" marT="38100" marB="38100"/>
                </a:tc>
                <a:tc>
                  <a:txBody>
                    <a:bodyPr/>
                    <a:lstStyle/>
                    <a:p>
                      <a:pPr algn="ctr"/>
                      <a:r>
                        <a:rPr lang="en-US" altLang="zh-CN" b="1" dirty="0">
                          <a:effectLst/>
                        </a:rPr>
                        <a:t>ECX/EDX</a:t>
                      </a:r>
                      <a:r>
                        <a:rPr lang="zh-CN" altLang="en-US" b="1" dirty="0">
                          <a:effectLst/>
                        </a:rPr>
                        <a:t>传送前两个，余下</a:t>
                      </a:r>
                      <a:r>
                        <a:rPr lang="en-US" altLang="zh-CN" b="1" dirty="0">
                          <a:effectLst/>
                        </a:rPr>
                        <a:t>: </a:t>
                      </a:r>
                      <a:r>
                        <a:rPr lang="zh-CN" altLang="en-US" b="1" dirty="0">
                          <a:effectLst/>
                        </a:rPr>
                        <a:t>从右至左入栈</a:t>
                      </a:r>
                    </a:p>
                  </a:txBody>
                  <a:tcPr marL="66675" marR="66675" marT="38100" marB="38100"/>
                </a:tc>
                <a:tc>
                  <a:txBody>
                    <a:bodyPr/>
                    <a:lstStyle/>
                    <a:p>
                      <a:pPr algn="ctr"/>
                      <a:r>
                        <a:rPr lang="zh-CN" altLang="en-US" b="1" dirty="0">
                          <a:effectLst/>
                        </a:rPr>
                        <a:t>自身清理堆栈</a:t>
                      </a:r>
                    </a:p>
                  </a:txBody>
                  <a:tcPr marL="66675" marR="66675" marT="38100" marB="38100"/>
                </a:tc>
                <a:extLst>
                  <a:ext uri="{0D108BD9-81ED-4DB2-BD59-A6C34878D82A}">
                    <a16:rowId xmlns:a16="http://schemas.microsoft.com/office/drawing/2014/main" val="1339197266"/>
                  </a:ext>
                </a:extLst>
              </a:tr>
            </a:tbl>
          </a:graphicData>
        </a:graphic>
      </p:graphicFrame>
    </p:spTree>
    <p:extLst>
      <p:ext uri="{BB962C8B-B14F-4D97-AF65-F5344CB8AC3E}">
        <p14:creationId xmlns:p14="http://schemas.microsoft.com/office/powerpoint/2010/main" val="40779594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968552"/>
          </a:xfrm>
        </p:spPr>
        <p:txBody>
          <a:bodyPr>
            <a:normAutofit/>
          </a:bodyPr>
          <a:lstStyle/>
          <a:p>
            <a:r>
              <a:rPr lang="zh-CN" altLang="en-US" dirty="0">
                <a:cs typeface="+mn-ea"/>
                <a:sym typeface="+mn-lt"/>
              </a:rPr>
              <a:t>编译 </a:t>
            </a:r>
            <a:r>
              <a:rPr lang="en-US" altLang="zh-CN" dirty="0">
                <a:cs typeface="+mn-ea"/>
                <a:sym typeface="+mn-lt"/>
              </a:rPr>
              <a:t>C</a:t>
            </a:r>
            <a:r>
              <a:rPr lang="zh-CN" altLang="en-US" dirty="0">
                <a:cs typeface="+mn-ea"/>
                <a:sym typeface="+mn-lt"/>
              </a:rPr>
              <a:t>语言文件，利用 </a:t>
            </a:r>
            <a:r>
              <a:rPr lang="en-US" altLang="zh-CN" dirty="0">
                <a:cs typeface="+mn-ea"/>
                <a:sym typeface="+mn-lt"/>
              </a:rPr>
              <a:t>IDA Pro</a:t>
            </a:r>
            <a:r>
              <a:rPr lang="zh-CN" altLang="en-US" dirty="0">
                <a:cs typeface="+mn-ea"/>
                <a:sym typeface="+mn-lt"/>
              </a:rPr>
              <a:t>分析汇编代码</a:t>
            </a:r>
            <a:endParaRPr lang="en-US" altLang="zh-CN" dirty="0">
              <a:cs typeface="+mn-ea"/>
              <a:sym typeface="+mn-lt"/>
            </a:endParaRPr>
          </a:p>
          <a:p>
            <a:pPr lvl="1"/>
            <a:r>
              <a:rPr lang="zh-CN" altLang="en-US" dirty="0">
                <a:cs typeface="+mn-ea"/>
                <a:sym typeface="+mn-lt"/>
              </a:rPr>
              <a:t>基本数据类型</a:t>
            </a:r>
            <a:endParaRPr lang="en-US" altLang="zh-CN" dirty="0">
              <a:cs typeface="+mn-ea"/>
              <a:sym typeface="+mn-lt"/>
            </a:endParaRPr>
          </a:p>
          <a:p>
            <a:pPr lvl="1"/>
            <a:r>
              <a:rPr lang="zh-CN" altLang="en-US" dirty="0">
                <a:cs typeface="+mn-ea"/>
                <a:sym typeface="+mn-lt"/>
              </a:rPr>
              <a:t>变量表现形式</a:t>
            </a:r>
            <a:endParaRPr lang="en-US" altLang="zh-CN" dirty="0">
              <a:cs typeface="+mn-ea"/>
              <a:sym typeface="+mn-lt"/>
            </a:endParaRPr>
          </a:p>
          <a:p>
            <a:pPr lvl="1"/>
            <a:r>
              <a:rPr lang="zh-CN" altLang="en-US" dirty="0">
                <a:cs typeface="+mn-ea"/>
                <a:sym typeface="+mn-lt"/>
              </a:rPr>
              <a:t>流程控制语句等</a:t>
            </a:r>
            <a:endParaRPr lang="en-US" altLang="zh-CN" dirty="0">
              <a:cs typeface="+mn-ea"/>
              <a:sym typeface="+mn-lt"/>
            </a:endParaRPr>
          </a:p>
          <a:p>
            <a:pPr lvl="1"/>
            <a:endParaRPr lang="en-US" altLang="zh-CN" dirty="0">
              <a:cs typeface="+mn-ea"/>
              <a:sym typeface="+mn-lt"/>
            </a:endParaRPr>
          </a:p>
          <a:p>
            <a:r>
              <a:rPr lang="zh-CN" altLang="en-US" dirty="0">
                <a:cs typeface="+mn-ea"/>
                <a:sym typeface="+mn-lt"/>
              </a:rPr>
              <a:t>通过 </a:t>
            </a:r>
            <a:r>
              <a:rPr lang="en-US" altLang="zh-CN" dirty="0">
                <a:cs typeface="+mn-ea"/>
                <a:sym typeface="+mn-lt"/>
              </a:rPr>
              <a:t>x32dbg </a:t>
            </a:r>
            <a:r>
              <a:rPr lang="zh-CN" altLang="en-US" dirty="0">
                <a:cs typeface="+mn-ea"/>
                <a:sym typeface="+mn-lt"/>
              </a:rPr>
              <a:t>动态调试可执行程序，观察程序栈的动态生成与销毁</a:t>
            </a:r>
            <a:endParaRPr lang="en-US" altLang="zh-CN" dirty="0">
              <a:cs typeface="+mn-ea"/>
              <a:sym typeface="+mn-lt"/>
            </a:endParaRPr>
          </a:p>
          <a:p>
            <a:pPr lvl="1"/>
            <a:r>
              <a:rPr lang="zh-CN" altLang="en-US" dirty="0">
                <a:highlight>
                  <a:srgbClr val="FFFF00"/>
                </a:highlight>
                <a:cs typeface="+mn-ea"/>
                <a:sym typeface="+mn-lt"/>
              </a:rPr>
              <a:t>子函数再调用其他子函数</a:t>
            </a:r>
            <a:endParaRPr lang="en-US" altLang="zh-CN" dirty="0">
              <a:highlight>
                <a:srgbClr val="FFFF00"/>
              </a:highlight>
              <a:cs typeface="+mn-ea"/>
              <a:sym typeface="+mn-lt"/>
            </a:endParaRPr>
          </a:p>
          <a:p>
            <a:pPr lvl="1"/>
            <a:r>
              <a:rPr lang="zh-CN" altLang="en-US" dirty="0">
                <a:highlight>
                  <a:srgbClr val="FFFF00"/>
                </a:highlight>
                <a:cs typeface="+mn-ea"/>
                <a:sym typeface="+mn-lt"/>
              </a:rPr>
              <a:t>递归调用</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     练习</a:t>
            </a:r>
          </a:p>
        </p:txBody>
      </p:sp>
      <p:sp>
        <p:nvSpPr>
          <p:cNvPr id="8" name="标题 2">
            <a:extLst>
              <a:ext uri="{FF2B5EF4-FFF2-40B4-BE49-F238E27FC236}">
                <a16:creationId xmlns:a16="http://schemas.microsoft.com/office/drawing/2014/main" id="{A6A5F6DA-2C1A-440A-B4A1-D205028EA319}"/>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402322187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79" name="Rectangle 2"/>
          <p:cNvSpPr>
            <a:spLocks noChangeArrowheads="1"/>
          </p:cNvSpPr>
          <p:nvPr/>
        </p:nvSpPr>
        <p:spPr bwMode="auto">
          <a:xfrm>
            <a:off x="0" y="2079272"/>
            <a:ext cx="9906000" cy="3106057"/>
          </a:xfrm>
          <a:prstGeom prst="rect">
            <a:avLst/>
          </a:prstGeom>
          <a:solidFill>
            <a:srgbClr val="1895D3">
              <a:alpha val="89018"/>
            </a:srgbClr>
          </a:solidFill>
          <a:ln w="9525">
            <a:noFill/>
            <a:miter lim="800000"/>
            <a:headEnd/>
            <a:tailEnd/>
          </a:ln>
          <a:effectLst/>
        </p:spPr>
        <p:txBody>
          <a:bodyPr anchor="ctr"/>
          <a:lstStyle/>
          <a:p>
            <a:endParaRPr lang="zh-CN" altLang="en-US">
              <a:cs typeface="+mn-ea"/>
              <a:sym typeface="+mn-lt"/>
            </a:endParaRPr>
          </a:p>
        </p:txBody>
      </p:sp>
      <p:sp>
        <p:nvSpPr>
          <p:cNvPr id="80" name="Oval 8"/>
          <p:cNvSpPr>
            <a:spLocks noChangeArrowheads="1"/>
          </p:cNvSpPr>
          <p:nvPr/>
        </p:nvSpPr>
        <p:spPr bwMode="auto">
          <a:xfrm>
            <a:off x="6300192" y="1952896"/>
            <a:ext cx="540001" cy="54000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1" name="Oval 10"/>
          <p:cNvSpPr>
            <a:spLocks noChangeArrowheads="1"/>
          </p:cNvSpPr>
          <p:nvPr/>
        </p:nvSpPr>
        <p:spPr bwMode="auto">
          <a:xfrm>
            <a:off x="107951" y="3678521"/>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2" name="Oval 11"/>
          <p:cNvSpPr>
            <a:spLocks noChangeArrowheads="1"/>
          </p:cNvSpPr>
          <p:nvPr/>
        </p:nvSpPr>
        <p:spPr bwMode="auto">
          <a:xfrm>
            <a:off x="8361116" y="4691039"/>
            <a:ext cx="719137" cy="720725"/>
          </a:xfrm>
          <a:prstGeom prst="ellipse">
            <a:avLst/>
          </a:prstGeom>
          <a:gradFill rotWithShape="0">
            <a:gsLst>
              <a:gs pos="0">
                <a:schemeClr val="bg1">
                  <a:alpha val="60999"/>
                </a:schemeClr>
              </a:gs>
              <a:gs pos="100000">
                <a:srgbClr val="79C2E6">
                  <a:alpha val="29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3" name="Oval 12"/>
          <p:cNvSpPr>
            <a:spLocks noChangeArrowheads="1"/>
          </p:cNvSpPr>
          <p:nvPr/>
        </p:nvSpPr>
        <p:spPr bwMode="auto">
          <a:xfrm>
            <a:off x="1079762" y="4763047"/>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4" name="Oval 23"/>
          <p:cNvSpPr>
            <a:spLocks noChangeArrowheads="1"/>
          </p:cNvSpPr>
          <p:nvPr/>
        </p:nvSpPr>
        <p:spPr bwMode="auto">
          <a:xfrm>
            <a:off x="4139953" y="4268886"/>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5" name="Oval 24"/>
          <p:cNvSpPr>
            <a:spLocks noChangeArrowheads="1"/>
          </p:cNvSpPr>
          <p:nvPr/>
        </p:nvSpPr>
        <p:spPr bwMode="auto">
          <a:xfrm>
            <a:off x="827584" y="4556348"/>
            <a:ext cx="576262"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6" name="Oval 27"/>
          <p:cNvSpPr>
            <a:spLocks noChangeArrowheads="1"/>
          </p:cNvSpPr>
          <p:nvPr/>
        </p:nvSpPr>
        <p:spPr bwMode="auto">
          <a:xfrm>
            <a:off x="671284" y="1665362"/>
            <a:ext cx="971550" cy="97155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7" name="Oval 29"/>
          <p:cNvSpPr>
            <a:spLocks noChangeArrowheads="1"/>
          </p:cNvSpPr>
          <p:nvPr/>
        </p:nvSpPr>
        <p:spPr bwMode="auto">
          <a:xfrm>
            <a:off x="1031646" y="2277120"/>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8" name="Oval 34"/>
          <p:cNvSpPr>
            <a:spLocks noChangeArrowheads="1"/>
          </p:cNvSpPr>
          <p:nvPr/>
        </p:nvSpPr>
        <p:spPr bwMode="auto">
          <a:xfrm>
            <a:off x="8553451" y="2745432"/>
            <a:ext cx="576263"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9" name="Oval 35"/>
          <p:cNvSpPr>
            <a:spLocks noChangeArrowheads="1"/>
          </p:cNvSpPr>
          <p:nvPr/>
        </p:nvSpPr>
        <p:spPr bwMode="auto">
          <a:xfrm>
            <a:off x="6902982" y="2417557"/>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0" name="Oval 36"/>
          <p:cNvSpPr>
            <a:spLocks noChangeArrowheads="1"/>
          </p:cNvSpPr>
          <p:nvPr/>
        </p:nvSpPr>
        <p:spPr bwMode="auto">
          <a:xfrm>
            <a:off x="2627784" y="4113586"/>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1" name="Oval 37"/>
          <p:cNvSpPr>
            <a:spLocks noChangeArrowheads="1"/>
          </p:cNvSpPr>
          <p:nvPr/>
        </p:nvSpPr>
        <p:spPr bwMode="auto">
          <a:xfrm>
            <a:off x="3448358" y="2123885"/>
            <a:ext cx="719137" cy="719137"/>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2" name="Oval 38"/>
          <p:cNvSpPr>
            <a:spLocks noChangeArrowheads="1"/>
          </p:cNvSpPr>
          <p:nvPr/>
        </p:nvSpPr>
        <p:spPr bwMode="auto">
          <a:xfrm>
            <a:off x="6819087" y="4473674"/>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3" name="Oval 28"/>
          <p:cNvSpPr>
            <a:spLocks noChangeArrowheads="1"/>
          </p:cNvSpPr>
          <p:nvPr/>
        </p:nvSpPr>
        <p:spPr bwMode="auto">
          <a:xfrm>
            <a:off x="6599329" y="4328690"/>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pic>
        <p:nvPicPr>
          <p:cNvPr id="9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83410"/>
            <a:ext cx="6048000" cy="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6092279"/>
            <a:ext cx="9144000" cy="7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标题 2"/>
          <p:cNvSpPr txBox="1">
            <a:spLocks/>
          </p:cNvSpPr>
          <p:nvPr/>
        </p:nvSpPr>
        <p:spPr>
          <a:xfrm>
            <a:off x="467544" y="3133357"/>
            <a:ext cx="8986050" cy="833363"/>
          </a:xfrm>
          <a:prstGeom prst="rect">
            <a:avLst/>
          </a:prstGeom>
        </p:spPr>
        <p:txBody>
          <a:bodyPr anchor="t">
            <a:normAutofit/>
          </a:bodyPr>
          <a:lstStyle/>
          <a:p>
            <a:pPr algn="ctr" defTabSz="957263" eaLnBrk="0" hangingPunct="0"/>
            <a:r>
              <a:rPr lang="zh-CN" altLang="en-US" sz="4000" b="1" dirty="0">
                <a:solidFill>
                  <a:schemeClr val="bg1"/>
                </a:solidFill>
                <a:cs typeface="+mn-ea"/>
                <a:sym typeface="+mn-lt"/>
              </a:rPr>
              <a:t>谢    谢！</a:t>
            </a:r>
            <a:endParaRPr kumimoji="0" lang="zh-CN" altLang="en-US" sz="4000" b="1" i="0" u="none" strike="noStrike" kern="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5623386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88504" y="1556792"/>
            <a:ext cx="4673724" cy="3744416"/>
          </a:xfrm>
        </p:spPr>
        <p:txBody>
          <a:bodyPr/>
          <a:lstStyle/>
          <a:p>
            <a:pPr algn="just"/>
            <a:r>
              <a:rPr lang="zh-CN" altLang="en-US" dirty="0">
                <a:cs typeface="+mn-ea"/>
                <a:sym typeface="+mn-lt"/>
              </a:rPr>
              <a:t>浮点数</a:t>
            </a:r>
            <a:endParaRPr lang="en-US" altLang="zh-CN" dirty="0">
              <a:cs typeface="+mn-ea"/>
              <a:sym typeface="+mn-lt"/>
            </a:endParaRPr>
          </a:p>
          <a:p>
            <a:pPr lvl="1" algn="just"/>
            <a:r>
              <a:rPr lang="en-US" altLang="zh-CN" dirty="0">
                <a:cs typeface="+mn-ea"/>
                <a:sym typeface="+mn-lt"/>
              </a:rPr>
              <a:t>X86 </a:t>
            </a:r>
            <a:r>
              <a:rPr lang="zh-CN" altLang="en-US" dirty="0">
                <a:cs typeface="+mn-ea"/>
                <a:sym typeface="+mn-lt"/>
              </a:rPr>
              <a:t>使用的是</a:t>
            </a:r>
            <a:r>
              <a:rPr lang="zh-CN" altLang="en-US" dirty="0">
                <a:highlight>
                  <a:srgbClr val="FFFF00"/>
                </a:highlight>
                <a:cs typeface="+mn-ea"/>
                <a:sym typeface="+mn-lt"/>
              </a:rPr>
              <a:t>浮点寄存器</a:t>
            </a:r>
            <a:r>
              <a:rPr lang="zh-CN" altLang="en-US" dirty="0">
                <a:cs typeface="+mn-ea"/>
                <a:sym typeface="+mn-lt"/>
              </a:rPr>
              <a:t>，</a:t>
            </a:r>
            <a:r>
              <a:rPr lang="en-US" altLang="zh-CN" dirty="0">
                <a:cs typeface="+mn-ea"/>
                <a:sym typeface="+mn-lt"/>
              </a:rPr>
              <a:t>Intel </a:t>
            </a:r>
            <a:r>
              <a:rPr lang="zh-CN" altLang="en-US" dirty="0">
                <a:cs typeface="+mn-ea"/>
                <a:sym typeface="+mn-lt"/>
              </a:rPr>
              <a:t>提供了 </a:t>
            </a:r>
            <a:r>
              <a:rPr lang="en-US" altLang="zh-CN" dirty="0">
                <a:solidFill>
                  <a:srgbClr val="0000FF"/>
                </a:solidFill>
                <a:cs typeface="+mn-ea"/>
                <a:sym typeface="+mn-lt"/>
              </a:rPr>
              <a:t>8</a:t>
            </a:r>
            <a:r>
              <a:rPr lang="zh-CN" altLang="en-US" dirty="0">
                <a:solidFill>
                  <a:srgbClr val="0000FF"/>
                </a:solidFill>
                <a:cs typeface="+mn-ea"/>
                <a:sym typeface="+mn-lt"/>
              </a:rPr>
              <a:t>个 </a:t>
            </a:r>
            <a:r>
              <a:rPr lang="en-US" altLang="zh-CN" dirty="0">
                <a:solidFill>
                  <a:srgbClr val="0000FF"/>
                </a:solidFill>
                <a:cs typeface="+mn-ea"/>
                <a:sym typeface="+mn-lt"/>
              </a:rPr>
              <a:t>128</a:t>
            </a:r>
            <a:r>
              <a:rPr lang="zh-CN" altLang="en-US" dirty="0">
                <a:solidFill>
                  <a:srgbClr val="0000FF"/>
                </a:solidFill>
                <a:cs typeface="+mn-ea"/>
                <a:sym typeface="+mn-lt"/>
              </a:rPr>
              <a:t>位的寄存器</a:t>
            </a:r>
            <a:r>
              <a:rPr lang="zh-CN" altLang="en-US" dirty="0">
                <a:cs typeface="+mn-ea"/>
                <a:sym typeface="+mn-lt"/>
              </a:rPr>
              <a:t>，</a:t>
            </a:r>
            <a:r>
              <a:rPr lang="en-US" altLang="zh-CN" dirty="0">
                <a:cs typeface="+mn-ea"/>
                <a:sym typeface="+mn-lt"/>
              </a:rPr>
              <a:t>xmm0~xmm7</a:t>
            </a:r>
            <a:r>
              <a:rPr lang="zh-CN" altLang="en-US" dirty="0">
                <a:cs typeface="+mn-ea"/>
                <a:sym typeface="+mn-lt"/>
              </a:rPr>
              <a:t>，每个寄存器可存放 </a:t>
            </a:r>
            <a:r>
              <a:rPr lang="en-US" altLang="zh-CN" dirty="0">
                <a:solidFill>
                  <a:srgbClr val="FF0000"/>
                </a:solidFill>
                <a:cs typeface="+mn-ea"/>
                <a:sym typeface="+mn-lt"/>
              </a:rPr>
              <a:t>4</a:t>
            </a:r>
            <a:r>
              <a:rPr lang="zh-CN" altLang="en-US" dirty="0">
                <a:solidFill>
                  <a:srgbClr val="FF0000"/>
                </a:solidFill>
                <a:cs typeface="+mn-ea"/>
                <a:sym typeface="+mn-lt"/>
              </a:rPr>
              <a:t>个</a:t>
            </a:r>
            <a:r>
              <a:rPr lang="en-US" altLang="zh-CN" dirty="0">
                <a:solidFill>
                  <a:srgbClr val="FF0000"/>
                </a:solidFill>
                <a:cs typeface="+mn-ea"/>
                <a:sym typeface="+mn-lt"/>
              </a:rPr>
              <a:t>(32</a:t>
            </a:r>
            <a:r>
              <a:rPr lang="zh-CN" altLang="en-US" dirty="0">
                <a:solidFill>
                  <a:srgbClr val="FF0000"/>
                </a:solidFill>
                <a:cs typeface="+mn-ea"/>
                <a:sym typeface="+mn-lt"/>
              </a:rPr>
              <a:t>位</a:t>
            </a:r>
            <a:r>
              <a:rPr lang="en-US" altLang="zh-CN" dirty="0">
                <a:solidFill>
                  <a:srgbClr val="FF0000"/>
                </a:solidFill>
                <a:cs typeface="+mn-ea"/>
                <a:sym typeface="+mn-lt"/>
              </a:rPr>
              <a:t>)</a:t>
            </a:r>
            <a:r>
              <a:rPr lang="zh-CN" altLang="en-US" dirty="0">
                <a:solidFill>
                  <a:srgbClr val="FF0000"/>
                </a:solidFill>
                <a:cs typeface="+mn-ea"/>
                <a:sym typeface="+mn-lt"/>
              </a:rPr>
              <a:t>单精度的浮点数</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pic>
        <p:nvPicPr>
          <p:cNvPr id="6" name="图片 5">
            <a:extLst>
              <a:ext uri="{FF2B5EF4-FFF2-40B4-BE49-F238E27FC236}">
                <a16:creationId xmlns:a16="http://schemas.microsoft.com/office/drawing/2014/main" id="{20AD03D4-73DE-4F0B-AB8A-3A6CAE6CE459}"/>
              </a:ext>
            </a:extLst>
          </p:cNvPr>
          <p:cNvPicPr>
            <a:picLocks noChangeAspect="1"/>
          </p:cNvPicPr>
          <p:nvPr/>
        </p:nvPicPr>
        <p:blipFill>
          <a:blip r:embed="rId2"/>
          <a:stretch>
            <a:fillRect/>
          </a:stretch>
        </p:blipFill>
        <p:spPr>
          <a:xfrm>
            <a:off x="1276299" y="4938287"/>
            <a:ext cx="8103732" cy="1803081"/>
          </a:xfrm>
          <a:prstGeom prst="rect">
            <a:avLst/>
          </a:prstGeom>
        </p:spPr>
      </p:pic>
      <p:pic>
        <p:nvPicPr>
          <p:cNvPr id="1030" name="Picture 6" descr="0.1+0.2=0.30000000000000004❓ | Deng's Blog">
            <a:extLst>
              <a:ext uri="{FF2B5EF4-FFF2-40B4-BE49-F238E27FC236}">
                <a16:creationId xmlns:a16="http://schemas.microsoft.com/office/drawing/2014/main" id="{04DDBD03-8BCA-41D0-9DCE-B7FB05E856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0244" y="1394127"/>
            <a:ext cx="4001278"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601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428187"/>
            <a:ext cx="9210228" cy="3003046"/>
          </a:xfrm>
        </p:spPr>
        <p:txBody>
          <a:bodyPr>
            <a:normAutofit fontScale="77500" lnSpcReduction="20000"/>
          </a:bodyPr>
          <a:lstStyle/>
          <a:p>
            <a:pPr algn="just"/>
            <a:r>
              <a:rPr lang="zh-CN" altLang="en-US" dirty="0">
                <a:cs typeface="+mn-ea"/>
                <a:sym typeface="+mn-lt"/>
              </a:rPr>
              <a:t>单精度</a:t>
            </a:r>
            <a:r>
              <a:rPr lang="en-US" altLang="zh-CN" dirty="0">
                <a:cs typeface="+mn-ea"/>
                <a:sym typeface="+mn-lt"/>
              </a:rPr>
              <a:t>float</a:t>
            </a:r>
            <a:r>
              <a:rPr lang="zh-CN" altLang="en-US" dirty="0">
                <a:cs typeface="+mn-ea"/>
                <a:sym typeface="+mn-lt"/>
              </a:rPr>
              <a:t>类型在内存中占</a:t>
            </a:r>
            <a:r>
              <a:rPr lang="en-US" altLang="zh-CN" dirty="0">
                <a:cs typeface="+mn-ea"/>
                <a:sym typeface="+mn-lt"/>
              </a:rPr>
              <a:t>4</a:t>
            </a:r>
            <a:r>
              <a:rPr lang="zh-CN" altLang="en-US" dirty="0">
                <a:cs typeface="+mn-ea"/>
                <a:sym typeface="+mn-lt"/>
              </a:rPr>
              <a:t>字节</a:t>
            </a:r>
            <a:r>
              <a:rPr lang="zh-CN" altLang="en-US" dirty="0">
                <a:solidFill>
                  <a:schemeClr val="bg1">
                    <a:lumMod val="65000"/>
                  </a:schemeClr>
                </a:solidFill>
                <a:cs typeface="+mn-ea"/>
                <a:sym typeface="+mn-lt"/>
              </a:rPr>
              <a:t>（参考* </a:t>
            </a:r>
            <a:r>
              <a:rPr lang="en-US" altLang="zh-CN" dirty="0">
                <a:solidFill>
                  <a:schemeClr val="bg1">
                    <a:lumMod val="65000"/>
                  </a:schemeClr>
                </a:solidFill>
                <a:cs typeface="+mn-ea"/>
                <a:sym typeface="+mn-lt"/>
              </a:rPr>
              <a:t>IEEE754</a:t>
            </a:r>
            <a:r>
              <a:rPr lang="zh-CN" altLang="en-US" dirty="0">
                <a:solidFill>
                  <a:schemeClr val="bg1">
                    <a:lumMod val="65000"/>
                  </a:schemeClr>
                </a:solidFill>
                <a:cs typeface="+mn-ea"/>
                <a:sym typeface="+mn-lt"/>
              </a:rPr>
              <a:t>标准）</a:t>
            </a:r>
            <a:endParaRPr lang="en-US" altLang="zh-CN" dirty="0">
              <a:solidFill>
                <a:schemeClr val="bg1">
                  <a:lumMod val="65000"/>
                </a:schemeClr>
              </a:solidFill>
              <a:cs typeface="+mn-ea"/>
              <a:sym typeface="+mn-lt"/>
            </a:endParaRPr>
          </a:p>
          <a:p>
            <a:pPr algn="just"/>
            <a:r>
              <a:rPr lang="zh-CN" altLang="en-US" dirty="0">
                <a:cs typeface="+mn-ea"/>
                <a:sym typeface="+mn-lt"/>
              </a:rPr>
              <a:t>编码方式如下：</a:t>
            </a:r>
            <a:r>
              <a:rPr lang="zh-CN" altLang="en-US" dirty="0">
                <a:solidFill>
                  <a:schemeClr val="bg1">
                    <a:lumMod val="65000"/>
                  </a:schemeClr>
                </a:solidFill>
                <a:highlight>
                  <a:srgbClr val="FF00FF"/>
                </a:highlight>
                <a:cs typeface="+mn-ea"/>
                <a:sym typeface="+mn-lt"/>
              </a:rPr>
              <a:t>最高位</a:t>
            </a:r>
            <a:r>
              <a:rPr lang="zh-CN" altLang="en-US" dirty="0">
                <a:cs typeface="+mn-ea"/>
                <a:sym typeface="+mn-lt"/>
              </a:rPr>
              <a:t>用于表示符号，剩余</a:t>
            </a:r>
            <a:r>
              <a:rPr lang="en-US" altLang="zh-CN" dirty="0">
                <a:cs typeface="+mn-ea"/>
                <a:sym typeface="+mn-lt"/>
              </a:rPr>
              <a:t>31</a:t>
            </a:r>
            <a:r>
              <a:rPr lang="zh-CN" altLang="en-US" dirty="0">
                <a:cs typeface="+mn-ea"/>
                <a:sym typeface="+mn-lt"/>
              </a:rPr>
              <a:t>位中，</a:t>
            </a:r>
            <a:r>
              <a:rPr lang="en-US" altLang="zh-CN" dirty="0">
                <a:cs typeface="+mn-ea"/>
                <a:sym typeface="+mn-lt"/>
              </a:rPr>
              <a:t>8</a:t>
            </a:r>
            <a:r>
              <a:rPr lang="zh-CN" altLang="en-US" dirty="0">
                <a:cs typeface="+mn-ea"/>
                <a:sym typeface="+mn-lt"/>
              </a:rPr>
              <a:t>位用于表示</a:t>
            </a:r>
            <a:r>
              <a:rPr lang="zh-CN" altLang="en-US" dirty="0">
                <a:highlight>
                  <a:srgbClr val="FFFF00"/>
                </a:highlight>
                <a:cs typeface="+mn-ea"/>
                <a:sym typeface="+mn-lt"/>
              </a:rPr>
              <a:t>二进制科学计数法</a:t>
            </a:r>
            <a:r>
              <a:rPr lang="zh-CN" altLang="en-US" dirty="0">
                <a:solidFill>
                  <a:srgbClr val="0000FF"/>
                </a:solidFill>
                <a:highlight>
                  <a:srgbClr val="FFFF00"/>
                </a:highlight>
                <a:cs typeface="+mn-ea"/>
                <a:sym typeface="+mn-lt"/>
              </a:rPr>
              <a:t>指数部分</a:t>
            </a:r>
            <a:r>
              <a:rPr lang="zh-CN" altLang="en-US" dirty="0">
                <a:cs typeface="+mn-ea"/>
                <a:sym typeface="+mn-lt"/>
              </a:rPr>
              <a:t>，其余用于表示尾数</a:t>
            </a:r>
            <a:endParaRPr lang="en-US" altLang="zh-CN" dirty="0">
              <a:cs typeface="+mn-ea"/>
              <a:sym typeface="+mn-lt"/>
            </a:endParaRPr>
          </a:p>
          <a:p>
            <a:pPr algn="just"/>
            <a:r>
              <a:rPr lang="zh-CN" altLang="en-US" dirty="0">
                <a:cs typeface="+mn-ea"/>
                <a:sym typeface="+mn-lt"/>
              </a:rPr>
              <a:t>例</a:t>
            </a:r>
            <a:r>
              <a:rPr lang="en-US" altLang="zh-CN" dirty="0">
                <a:cs typeface="+mn-ea"/>
                <a:sym typeface="+mn-lt"/>
              </a:rPr>
              <a:t>: </a:t>
            </a:r>
            <a:r>
              <a:rPr lang="zh-CN" altLang="en-US" dirty="0">
                <a:cs typeface="+mn-ea"/>
                <a:sym typeface="+mn-lt"/>
              </a:rPr>
              <a:t>浮点数 </a:t>
            </a:r>
            <a:r>
              <a:rPr lang="en-US" altLang="zh-CN" dirty="0">
                <a:cs typeface="+mn-ea"/>
                <a:sym typeface="+mn-lt"/>
              </a:rPr>
              <a:t>400.1</a:t>
            </a:r>
            <a:r>
              <a:rPr lang="zh-CN" altLang="en-US" dirty="0">
                <a:cs typeface="+mn-ea"/>
                <a:sym typeface="+mn-lt"/>
              </a:rPr>
              <a:t>在内存中的十六进制表示为 </a:t>
            </a:r>
            <a:r>
              <a:rPr lang="en-US" altLang="zh-CN" dirty="0">
                <a:solidFill>
                  <a:srgbClr val="0000FF"/>
                </a:solidFill>
                <a:cs typeface="+mn-ea"/>
                <a:sym typeface="+mn-lt"/>
              </a:rPr>
              <a:t>0x43C80CCD </a:t>
            </a:r>
            <a:endParaRPr lang="en-US" altLang="zh-CN" dirty="0">
              <a:cs typeface="+mn-ea"/>
              <a:sym typeface="+mn-lt"/>
            </a:endParaRPr>
          </a:p>
          <a:p>
            <a:pPr lvl="1"/>
            <a:r>
              <a:rPr lang="en-US" altLang="zh-CN" dirty="0">
                <a:cs typeface="+mn-ea"/>
                <a:sym typeface="+mn-lt"/>
              </a:rPr>
              <a:t>400.1  (400, </a:t>
            </a:r>
            <a:r>
              <a:rPr lang="en-US" altLang="zh-CN" dirty="0">
                <a:solidFill>
                  <a:srgbClr val="FF0000"/>
                </a:solidFill>
                <a:cs typeface="+mn-ea"/>
                <a:sym typeface="+mn-lt"/>
              </a:rPr>
              <a:t>0.1</a:t>
            </a:r>
            <a:r>
              <a:rPr lang="en-US" altLang="zh-CN" dirty="0">
                <a:cs typeface="+mn-ea"/>
                <a:sym typeface="+mn-lt"/>
              </a:rPr>
              <a:t>)  (“1.</a:t>
            </a:r>
            <a:r>
              <a:rPr lang="en-US" altLang="zh-CN" dirty="0">
                <a:highlight>
                  <a:srgbClr val="00FFFF"/>
                </a:highlight>
                <a:cs typeface="+mn-ea"/>
                <a:sym typeface="+mn-lt"/>
              </a:rPr>
              <a:t>10010000</a:t>
            </a:r>
            <a:r>
              <a:rPr lang="en-US" altLang="zh-CN" dirty="0">
                <a:cs typeface="+mn-ea"/>
                <a:sym typeface="+mn-lt"/>
              </a:rPr>
              <a:t>*2^</a:t>
            </a:r>
            <a:r>
              <a:rPr lang="en-US" altLang="zh-CN" dirty="0">
                <a:solidFill>
                  <a:srgbClr val="0000FF"/>
                </a:solidFill>
                <a:cs typeface="+mn-ea"/>
                <a:sym typeface="+mn-lt"/>
              </a:rPr>
              <a:t>8</a:t>
            </a:r>
            <a:r>
              <a:rPr lang="en-US" altLang="zh-CN" dirty="0">
                <a:cs typeface="+mn-ea"/>
                <a:sym typeface="+mn-lt"/>
              </a:rPr>
              <a:t>”, “</a:t>
            </a:r>
            <a:r>
              <a:rPr lang="en-US" altLang="zh-CN" dirty="0">
                <a:highlight>
                  <a:srgbClr val="C0C0C0"/>
                </a:highlight>
                <a:cs typeface="+mn-ea"/>
                <a:sym typeface="+mn-lt"/>
              </a:rPr>
              <a:t>000110011001101</a:t>
            </a:r>
            <a:r>
              <a:rPr lang="en-US" altLang="zh-CN" dirty="0">
                <a:cs typeface="+mn-ea"/>
                <a:sym typeface="+mn-lt"/>
              </a:rPr>
              <a:t>”)</a:t>
            </a:r>
          </a:p>
          <a:p>
            <a:pPr lvl="1"/>
            <a:r>
              <a:rPr lang="zh-CN" altLang="en-US" dirty="0">
                <a:cs typeface="+mn-ea"/>
                <a:sym typeface="+mn-lt"/>
              </a:rPr>
              <a:t>正数最高位为 </a:t>
            </a:r>
            <a:r>
              <a:rPr lang="en-US" altLang="zh-CN" dirty="0">
                <a:solidFill>
                  <a:schemeClr val="bg1">
                    <a:lumMod val="65000"/>
                  </a:schemeClr>
                </a:solidFill>
                <a:highlight>
                  <a:srgbClr val="FF00FF"/>
                </a:highlight>
                <a:cs typeface="+mn-ea"/>
                <a:sym typeface="+mn-lt"/>
              </a:rPr>
              <a:t>0</a:t>
            </a:r>
            <a:r>
              <a:rPr lang="zh-CN" altLang="en-US" dirty="0">
                <a:cs typeface="+mn-ea"/>
                <a:sym typeface="+mn-lt"/>
              </a:rPr>
              <a:t>，指数为 </a:t>
            </a:r>
            <a:r>
              <a:rPr lang="en-US" altLang="zh-CN" dirty="0">
                <a:solidFill>
                  <a:srgbClr val="0000FF"/>
                </a:solidFill>
                <a:cs typeface="+mn-ea"/>
                <a:sym typeface="+mn-lt"/>
              </a:rPr>
              <a:t>8</a:t>
            </a:r>
            <a:r>
              <a:rPr lang="en-US" altLang="zh-CN" dirty="0">
                <a:cs typeface="+mn-ea"/>
                <a:sym typeface="+mn-lt"/>
              </a:rPr>
              <a:t>+127=135 --&gt; </a:t>
            </a:r>
            <a:r>
              <a:rPr lang="en-US" altLang="zh-CN" dirty="0">
                <a:highlight>
                  <a:srgbClr val="FFFF00"/>
                </a:highlight>
                <a:cs typeface="+mn-ea"/>
                <a:sym typeface="+mn-lt"/>
              </a:rPr>
              <a:t>1000 0111</a:t>
            </a:r>
          </a:p>
          <a:p>
            <a:pPr lvl="1"/>
            <a:r>
              <a:rPr lang="zh-CN" altLang="en-US" dirty="0">
                <a:cs typeface="+mn-ea"/>
                <a:sym typeface="+mn-lt"/>
              </a:rPr>
              <a:t>尾数为 </a:t>
            </a:r>
            <a:r>
              <a:rPr lang="en-US" altLang="zh-CN" dirty="0">
                <a:highlight>
                  <a:srgbClr val="00FFFF"/>
                </a:highlight>
                <a:cs typeface="+mn-ea"/>
                <a:sym typeface="+mn-lt"/>
              </a:rPr>
              <a:t>10010000</a:t>
            </a:r>
            <a:r>
              <a:rPr lang="en-US" altLang="zh-CN" dirty="0">
                <a:highlight>
                  <a:srgbClr val="C0C0C0"/>
                </a:highlight>
                <a:cs typeface="+mn-ea"/>
                <a:sym typeface="+mn-lt"/>
              </a:rPr>
              <a:t> 000110011001101</a:t>
            </a:r>
            <a:endParaRPr lang="en-US" altLang="zh-CN" dirty="0">
              <a:cs typeface="+mn-ea"/>
              <a:sym typeface="+mn-lt"/>
            </a:endParaRPr>
          </a:p>
          <a:p>
            <a:pPr lvl="2"/>
            <a:endParaRPr lang="en-US" altLang="zh-CN" dirty="0">
              <a:highlight>
                <a:srgbClr val="C0C0C0"/>
              </a:highlight>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graphicFrame>
        <p:nvGraphicFramePr>
          <p:cNvPr id="7" name="表格 7">
            <a:extLst>
              <a:ext uri="{FF2B5EF4-FFF2-40B4-BE49-F238E27FC236}">
                <a16:creationId xmlns:a16="http://schemas.microsoft.com/office/drawing/2014/main" id="{BE0D75F8-87FA-4820-A799-98F75C12D490}"/>
              </a:ext>
            </a:extLst>
          </p:cNvPr>
          <p:cNvGraphicFramePr>
            <a:graphicFrameLocks noGrp="1"/>
          </p:cNvGraphicFramePr>
          <p:nvPr>
            <p:extLst>
              <p:ext uri="{D42A27DB-BD31-4B8C-83A1-F6EECF244321}">
                <p14:modId xmlns:p14="http://schemas.microsoft.com/office/powerpoint/2010/main" val="53419539"/>
              </p:ext>
            </p:extLst>
          </p:nvPr>
        </p:nvGraphicFramePr>
        <p:xfrm>
          <a:off x="196179" y="5583520"/>
          <a:ext cx="9443322" cy="365760"/>
        </p:xfrm>
        <a:graphic>
          <a:graphicData uri="http://schemas.openxmlformats.org/drawingml/2006/table">
            <a:tbl>
              <a:tblPr firstRow="1" bandRow="1">
                <a:tableStyleId>{5940675A-B579-460E-94D1-54222C63F5DA}</a:tableStyleId>
              </a:tblPr>
              <a:tblGrid>
                <a:gridCol w="235268">
                  <a:extLst>
                    <a:ext uri="{9D8B030D-6E8A-4147-A177-3AD203B41FA5}">
                      <a16:colId xmlns:a16="http://schemas.microsoft.com/office/drawing/2014/main" val="287464470"/>
                    </a:ext>
                  </a:extLst>
                </a:gridCol>
                <a:gridCol w="297034">
                  <a:extLst>
                    <a:ext uri="{9D8B030D-6E8A-4147-A177-3AD203B41FA5}">
                      <a16:colId xmlns:a16="http://schemas.microsoft.com/office/drawing/2014/main" val="859317303"/>
                    </a:ext>
                  </a:extLst>
                </a:gridCol>
                <a:gridCol w="297034">
                  <a:extLst>
                    <a:ext uri="{9D8B030D-6E8A-4147-A177-3AD203B41FA5}">
                      <a16:colId xmlns:a16="http://schemas.microsoft.com/office/drawing/2014/main" val="3841249486"/>
                    </a:ext>
                  </a:extLst>
                </a:gridCol>
                <a:gridCol w="297034">
                  <a:extLst>
                    <a:ext uri="{9D8B030D-6E8A-4147-A177-3AD203B41FA5}">
                      <a16:colId xmlns:a16="http://schemas.microsoft.com/office/drawing/2014/main" val="2982055720"/>
                    </a:ext>
                  </a:extLst>
                </a:gridCol>
                <a:gridCol w="297034">
                  <a:extLst>
                    <a:ext uri="{9D8B030D-6E8A-4147-A177-3AD203B41FA5}">
                      <a16:colId xmlns:a16="http://schemas.microsoft.com/office/drawing/2014/main" val="2615184080"/>
                    </a:ext>
                  </a:extLst>
                </a:gridCol>
                <a:gridCol w="297034">
                  <a:extLst>
                    <a:ext uri="{9D8B030D-6E8A-4147-A177-3AD203B41FA5}">
                      <a16:colId xmlns:a16="http://schemas.microsoft.com/office/drawing/2014/main" val="3157138043"/>
                    </a:ext>
                  </a:extLst>
                </a:gridCol>
                <a:gridCol w="297034">
                  <a:extLst>
                    <a:ext uri="{9D8B030D-6E8A-4147-A177-3AD203B41FA5}">
                      <a16:colId xmlns:a16="http://schemas.microsoft.com/office/drawing/2014/main" val="2407314836"/>
                    </a:ext>
                  </a:extLst>
                </a:gridCol>
                <a:gridCol w="297034">
                  <a:extLst>
                    <a:ext uri="{9D8B030D-6E8A-4147-A177-3AD203B41FA5}">
                      <a16:colId xmlns:a16="http://schemas.microsoft.com/office/drawing/2014/main" val="3231005055"/>
                    </a:ext>
                  </a:extLst>
                </a:gridCol>
                <a:gridCol w="297034">
                  <a:extLst>
                    <a:ext uri="{9D8B030D-6E8A-4147-A177-3AD203B41FA5}">
                      <a16:colId xmlns:a16="http://schemas.microsoft.com/office/drawing/2014/main" val="3684360269"/>
                    </a:ext>
                  </a:extLst>
                </a:gridCol>
                <a:gridCol w="297034">
                  <a:extLst>
                    <a:ext uri="{9D8B030D-6E8A-4147-A177-3AD203B41FA5}">
                      <a16:colId xmlns:a16="http://schemas.microsoft.com/office/drawing/2014/main" val="4076173961"/>
                    </a:ext>
                  </a:extLst>
                </a:gridCol>
                <a:gridCol w="297034">
                  <a:extLst>
                    <a:ext uri="{9D8B030D-6E8A-4147-A177-3AD203B41FA5}">
                      <a16:colId xmlns:a16="http://schemas.microsoft.com/office/drawing/2014/main" val="3859658714"/>
                    </a:ext>
                  </a:extLst>
                </a:gridCol>
                <a:gridCol w="297034">
                  <a:extLst>
                    <a:ext uri="{9D8B030D-6E8A-4147-A177-3AD203B41FA5}">
                      <a16:colId xmlns:a16="http://schemas.microsoft.com/office/drawing/2014/main" val="3159664846"/>
                    </a:ext>
                  </a:extLst>
                </a:gridCol>
                <a:gridCol w="297034">
                  <a:extLst>
                    <a:ext uri="{9D8B030D-6E8A-4147-A177-3AD203B41FA5}">
                      <a16:colId xmlns:a16="http://schemas.microsoft.com/office/drawing/2014/main" val="3431842047"/>
                    </a:ext>
                  </a:extLst>
                </a:gridCol>
                <a:gridCol w="297034">
                  <a:extLst>
                    <a:ext uri="{9D8B030D-6E8A-4147-A177-3AD203B41FA5}">
                      <a16:colId xmlns:a16="http://schemas.microsoft.com/office/drawing/2014/main" val="1992561879"/>
                    </a:ext>
                  </a:extLst>
                </a:gridCol>
                <a:gridCol w="297034">
                  <a:extLst>
                    <a:ext uri="{9D8B030D-6E8A-4147-A177-3AD203B41FA5}">
                      <a16:colId xmlns:a16="http://schemas.microsoft.com/office/drawing/2014/main" val="865881135"/>
                    </a:ext>
                  </a:extLst>
                </a:gridCol>
                <a:gridCol w="297034">
                  <a:extLst>
                    <a:ext uri="{9D8B030D-6E8A-4147-A177-3AD203B41FA5}">
                      <a16:colId xmlns:a16="http://schemas.microsoft.com/office/drawing/2014/main" val="3305741894"/>
                    </a:ext>
                  </a:extLst>
                </a:gridCol>
                <a:gridCol w="297034">
                  <a:extLst>
                    <a:ext uri="{9D8B030D-6E8A-4147-A177-3AD203B41FA5}">
                      <a16:colId xmlns:a16="http://schemas.microsoft.com/office/drawing/2014/main" val="958461714"/>
                    </a:ext>
                  </a:extLst>
                </a:gridCol>
                <a:gridCol w="297034">
                  <a:extLst>
                    <a:ext uri="{9D8B030D-6E8A-4147-A177-3AD203B41FA5}">
                      <a16:colId xmlns:a16="http://schemas.microsoft.com/office/drawing/2014/main" val="2807593702"/>
                    </a:ext>
                  </a:extLst>
                </a:gridCol>
                <a:gridCol w="297034">
                  <a:extLst>
                    <a:ext uri="{9D8B030D-6E8A-4147-A177-3AD203B41FA5}">
                      <a16:colId xmlns:a16="http://schemas.microsoft.com/office/drawing/2014/main" val="2973202302"/>
                    </a:ext>
                  </a:extLst>
                </a:gridCol>
                <a:gridCol w="297034">
                  <a:extLst>
                    <a:ext uri="{9D8B030D-6E8A-4147-A177-3AD203B41FA5}">
                      <a16:colId xmlns:a16="http://schemas.microsoft.com/office/drawing/2014/main" val="2469833513"/>
                    </a:ext>
                  </a:extLst>
                </a:gridCol>
                <a:gridCol w="297034">
                  <a:extLst>
                    <a:ext uri="{9D8B030D-6E8A-4147-A177-3AD203B41FA5}">
                      <a16:colId xmlns:a16="http://schemas.microsoft.com/office/drawing/2014/main" val="1233149318"/>
                    </a:ext>
                  </a:extLst>
                </a:gridCol>
                <a:gridCol w="297034">
                  <a:extLst>
                    <a:ext uri="{9D8B030D-6E8A-4147-A177-3AD203B41FA5}">
                      <a16:colId xmlns:a16="http://schemas.microsoft.com/office/drawing/2014/main" val="590339976"/>
                    </a:ext>
                  </a:extLst>
                </a:gridCol>
                <a:gridCol w="297034">
                  <a:extLst>
                    <a:ext uri="{9D8B030D-6E8A-4147-A177-3AD203B41FA5}">
                      <a16:colId xmlns:a16="http://schemas.microsoft.com/office/drawing/2014/main" val="3365644782"/>
                    </a:ext>
                  </a:extLst>
                </a:gridCol>
                <a:gridCol w="297034">
                  <a:extLst>
                    <a:ext uri="{9D8B030D-6E8A-4147-A177-3AD203B41FA5}">
                      <a16:colId xmlns:a16="http://schemas.microsoft.com/office/drawing/2014/main" val="1627650821"/>
                    </a:ext>
                  </a:extLst>
                </a:gridCol>
                <a:gridCol w="297034">
                  <a:extLst>
                    <a:ext uri="{9D8B030D-6E8A-4147-A177-3AD203B41FA5}">
                      <a16:colId xmlns:a16="http://schemas.microsoft.com/office/drawing/2014/main" val="1820553568"/>
                    </a:ext>
                  </a:extLst>
                </a:gridCol>
                <a:gridCol w="297034">
                  <a:extLst>
                    <a:ext uri="{9D8B030D-6E8A-4147-A177-3AD203B41FA5}">
                      <a16:colId xmlns:a16="http://schemas.microsoft.com/office/drawing/2014/main" val="3041673168"/>
                    </a:ext>
                  </a:extLst>
                </a:gridCol>
                <a:gridCol w="297034">
                  <a:extLst>
                    <a:ext uri="{9D8B030D-6E8A-4147-A177-3AD203B41FA5}">
                      <a16:colId xmlns:a16="http://schemas.microsoft.com/office/drawing/2014/main" val="1193808213"/>
                    </a:ext>
                  </a:extLst>
                </a:gridCol>
                <a:gridCol w="297034">
                  <a:extLst>
                    <a:ext uri="{9D8B030D-6E8A-4147-A177-3AD203B41FA5}">
                      <a16:colId xmlns:a16="http://schemas.microsoft.com/office/drawing/2014/main" val="590226086"/>
                    </a:ext>
                  </a:extLst>
                </a:gridCol>
                <a:gridCol w="297034">
                  <a:extLst>
                    <a:ext uri="{9D8B030D-6E8A-4147-A177-3AD203B41FA5}">
                      <a16:colId xmlns:a16="http://schemas.microsoft.com/office/drawing/2014/main" val="164357574"/>
                    </a:ext>
                  </a:extLst>
                </a:gridCol>
                <a:gridCol w="297034">
                  <a:extLst>
                    <a:ext uri="{9D8B030D-6E8A-4147-A177-3AD203B41FA5}">
                      <a16:colId xmlns:a16="http://schemas.microsoft.com/office/drawing/2014/main" val="934874372"/>
                    </a:ext>
                  </a:extLst>
                </a:gridCol>
                <a:gridCol w="297034">
                  <a:extLst>
                    <a:ext uri="{9D8B030D-6E8A-4147-A177-3AD203B41FA5}">
                      <a16:colId xmlns:a16="http://schemas.microsoft.com/office/drawing/2014/main" val="570872910"/>
                    </a:ext>
                  </a:extLst>
                </a:gridCol>
                <a:gridCol w="297034">
                  <a:extLst>
                    <a:ext uri="{9D8B030D-6E8A-4147-A177-3AD203B41FA5}">
                      <a16:colId xmlns:a16="http://schemas.microsoft.com/office/drawing/2014/main" val="2366101135"/>
                    </a:ext>
                  </a:extLst>
                </a:gridCol>
              </a:tblGrid>
              <a:tr h="333970">
                <a:tc>
                  <a:txBody>
                    <a:bodyPr/>
                    <a:lstStyle/>
                    <a:p>
                      <a:pPr algn="ctr"/>
                      <a:r>
                        <a:rPr lang="en-US" altLang="zh-CN" b="1" dirty="0">
                          <a:solidFill>
                            <a:schemeClr val="bg1"/>
                          </a:solidFill>
                          <a:latin typeface="+mn-lt"/>
                          <a:ea typeface="+mn-ea"/>
                          <a:cs typeface="+mn-ea"/>
                          <a:sym typeface="+mn-lt"/>
                        </a:rPr>
                        <a:t>0</a:t>
                      </a:r>
                      <a:endParaRPr lang="zh-CN" altLang="en-US" b="1" dirty="0">
                        <a:solidFill>
                          <a:schemeClr val="bg1"/>
                        </a:solidFill>
                        <a:latin typeface="+mn-lt"/>
                        <a:ea typeface="+mn-ea"/>
                        <a:cs typeface="+mn-ea"/>
                        <a:sym typeface="+mn-lt"/>
                      </a:endParaRPr>
                    </a:p>
                  </a:txBody>
                  <a:tcPr>
                    <a:solidFill>
                      <a:srgbClr val="FF00FF"/>
                    </a:solidFill>
                  </a:tcPr>
                </a:tc>
                <a:tc>
                  <a:txBody>
                    <a:bodyPr/>
                    <a:lstStyle/>
                    <a:p>
                      <a:pPr algn="ctr"/>
                      <a:r>
                        <a:rPr lang="en-US" altLang="zh-CN" dirty="0">
                          <a:highlight>
                            <a:srgbClr val="FFFF00"/>
                          </a:highlight>
                          <a:latin typeface="+mn-lt"/>
                          <a:ea typeface="+mn-ea"/>
                          <a:cs typeface="+mn-ea"/>
                          <a:sym typeface="+mn-lt"/>
                        </a:rPr>
                        <a:t>1</a:t>
                      </a:r>
                      <a:endParaRPr lang="zh-CN" altLang="en-US" dirty="0">
                        <a:highlight>
                          <a:srgbClr val="FFFF00"/>
                        </a:highlight>
                        <a:latin typeface="+mn-lt"/>
                        <a:ea typeface="+mn-ea"/>
                        <a:cs typeface="+mn-ea"/>
                        <a:sym typeface="+mn-lt"/>
                      </a:endParaRPr>
                    </a:p>
                  </a:txBody>
                  <a:tcPr>
                    <a:solidFill>
                      <a:srgbClr val="FFFF00"/>
                    </a:solidFill>
                  </a:tcPr>
                </a:tc>
                <a:tc>
                  <a:txBody>
                    <a:bodyPr/>
                    <a:lstStyle/>
                    <a:p>
                      <a:pPr algn="ctr"/>
                      <a:r>
                        <a:rPr lang="en-US" altLang="zh-CN" dirty="0">
                          <a:highlight>
                            <a:srgbClr val="FFFF00"/>
                          </a:highlight>
                          <a:latin typeface="+mn-lt"/>
                          <a:ea typeface="+mn-ea"/>
                          <a:cs typeface="+mn-ea"/>
                          <a:sym typeface="+mn-lt"/>
                        </a:rPr>
                        <a:t>0</a:t>
                      </a:r>
                      <a:endParaRPr lang="zh-CN" altLang="en-US" dirty="0">
                        <a:highlight>
                          <a:srgbClr val="FFFF00"/>
                        </a:highlight>
                        <a:latin typeface="+mn-lt"/>
                        <a:ea typeface="+mn-ea"/>
                        <a:cs typeface="+mn-ea"/>
                        <a:sym typeface="+mn-lt"/>
                      </a:endParaRPr>
                    </a:p>
                  </a:txBody>
                  <a:tcPr>
                    <a:solidFill>
                      <a:srgbClr val="FFFF00"/>
                    </a:solidFill>
                  </a:tcPr>
                </a:tc>
                <a:tc>
                  <a:txBody>
                    <a:bodyPr/>
                    <a:lstStyle/>
                    <a:p>
                      <a:pPr algn="ctr"/>
                      <a:r>
                        <a:rPr lang="en-US" altLang="zh-CN" dirty="0">
                          <a:highlight>
                            <a:srgbClr val="FFFF00"/>
                          </a:highlight>
                          <a:latin typeface="+mn-lt"/>
                          <a:ea typeface="+mn-ea"/>
                          <a:cs typeface="+mn-ea"/>
                          <a:sym typeface="+mn-lt"/>
                        </a:rPr>
                        <a:t>0</a:t>
                      </a:r>
                      <a:endParaRPr lang="zh-CN" altLang="en-US" dirty="0">
                        <a:highlight>
                          <a:srgbClr val="FFFF00"/>
                        </a:highlight>
                        <a:latin typeface="+mn-lt"/>
                        <a:ea typeface="+mn-ea"/>
                        <a:cs typeface="+mn-ea"/>
                        <a:sym typeface="+mn-lt"/>
                      </a:endParaRPr>
                    </a:p>
                  </a:txBody>
                  <a:tcPr>
                    <a:solidFill>
                      <a:srgbClr val="FFFF00"/>
                    </a:solidFill>
                  </a:tcPr>
                </a:tc>
                <a:tc>
                  <a:txBody>
                    <a:bodyPr/>
                    <a:lstStyle/>
                    <a:p>
                      <a:pPr algn="ctr"/>
                      <a:r>
                        <a:rPr lang="en-US" altLang="zh-CN" dirty="0">
                          <a:highlight>
                            <a:srgbClr val="FFFF00"/>
                          </a:highlight>
                          <a:latin typeface="+mn-lt"/>
                          <a:ea typeface="+mn-ea"/>
                          <a:cs typeface="+mn-ea"/>
                          <a:sym typeface="+mn-lt"/>
                        </a:rPr>
                        <a:t>0</a:t>
                      </a:r>
                      <a:endParaRPr lang="zh-CN" altLang="en-US" dirty="0">
                        <a:highlight>
                          <a:srgbClr val="FFFF00"/>
                        </a:highlight>
                        <a:latin typeface="+mn-lt"/>
                        <a:ea typeface="+mn-ea"/>
                        <a:cs typeface="+mn-ea"/>
                        <a:sym typeface="+mn-lt"/>
                      </a:endParaRPr>
                    </a:p>
                  </a:txBody>
                  <a:tcPr>
                    <a:solidFill>
                      <a:srgbClr val="FFFF00"/>
                    </a:solidFill>
                  </a:tcPr>
                </a:tc>
                <a:tc>
                  <a:txBody>
                    <a:bodyPr/>
                    <a:lstStyle/>
                    <a:p>
                      <a:pPr algn="ctr"/>
                      <a:r>
                        <a:rPr lang="en-US" altLang="zh-CN" dirty="0">
                          <a:highlight>
                            <a:srgbClr val="FFFF00"/>
                          </a:highlight>
                          <a:latin typeface="+mn-lt"/>
                          <a:ea typeface="+mn-ea"/>
                          <a:cs typeface="+mn-ea"/>
                          <a:sym typeface="+mn-lt"/>
                        </a:rPr>
                        <a:t>0</a:t>
                      </a:r>
                      <a:endParaRPr lang="zh-CN" altLang="en-US" dirty="0">
                        <a:highlight>
                          <a:srgbClr val="FFFF00"/>
                        </a:highlight>
                        <a:latin typeface="+mn-lt"/>
                        <a:ea typeface="+mn-ea"/>
                        <a:cs typeface="+mn-ea"/>
                        <a:sym typeface="+mn-lt"/>
                      </a:endParaRPr>
                    </a:p>
                  </a:txBody>
                  <a:tcPr>
                    <a:solidFill>
                      <a:srgbClr val="FFFF00"/>
                    </a:solidFill>
                  </a:tcPr>
                </a:tc>
                <a:tc>
                  <a:txBody>
                    <a:bodyPr/>
                    <a:lstStyle/>
                    <a:p>
                      <a:pPr algn="ctr"/>
                      <a:r>
                        <a:rPr lang="en-US" altLang="zh-CN" dirty="0">
                          <a:highlight>
                            <a:srgbClr val="FFFF00"/>
                          </a:highlight>
                          <a:latin typeface="+mn-lt"/>
                          <a:ea typeface="+mn-ea"/>
                          <a:cs typeface="+mn-ea"/>
                          <a:sym typeface="+mn-lt"/>
                        </a:rPr>
                        <a:t>1</a:t>
                      </a:r>
                      <a:endParaRPr lang="zh-CN" altLang="en-US" dirty="0">
                        <a:highlight>
                          <a:srgbClr val="FFFF00"/>
                        </a:highlight>
                        <a:latin typeface="+mn-lt"/>
                        <a:ea typeface="+mn-ea"/>
                        <a:cs typeface="+mn-ea"/>
                        <a:sym typeface="+mn-lt"/>
                      </a:endParaRPr>
                    </a:p>
                  </a:txBody>
                  <a:tcPr>
                    <a:solidFill>
                      <a:srgbClr val="FFFF00"/>
                    </a:solidFill>
                  </a:tcPr>
                </a:tc>
                <a:tc>
                  <a:txBody>
                    <a:bodyPr/>
                    <a:lstStyle/>
                    <a:p>
                      <a:pPr algn="ctr"/>
                      <a:r>
                        <a:rPr lang="en-US" altLang="zh-CN" dirty="0">
                          <a:highlight>
                            <a:srgbClr val="FFFF00"/>
                          </a:highlight>
                          <a:latin typeface="+mn-lt"/>
                          <a:ea typeface="+mn-ea"/>
                          <a:cs typeface="+mn-ea"/>
                          <a:sym typeface="+mn-lt"/>
                        </a:rPr>
                        <a:t>1</a:t>
                      </a:r>
                      <a:endParaRPr lang="zh-CN" altLang="en-US" dirty="0">
                        <a:highlight>
                          <a:srgbClr val="FFFF00"/>
                        </a:highlight>
                        <a:latin typeface="+mn-lt"/>
                        <a:ea typeface="+mn-ea"/>
                        <a:cs typeface="+mn-ea"/>
                        <a:sym typeface="+mn-lt"/>
                      </a:endParaRPr>
                    </a:p>
                  </a:txBody>
                  <a:tcPr>
                    <a:solidFill>
                      <a:srgbClr val="FFFF00"/>
                    </a:solidFill>
                  </a:tcPr>
                </a:tc>
                <a:tc>
                  <a:txBody>
                    <a:bodyPr/>
                    <a:lstStyle/>
                    <a:p>
                      <a:pPr algn="ctr"/>
                      <a:r>
                        <a:rPr lang="en-US" altLang="zh-CN" dirty="0">
                          <a:highlight>
                            <a:srgbClr val="FFFF00"/>
                          </a:highlight>
                          <a:latin typeface="+mn-lt"/>
                          <a:ea typeface="+mn-ea"/>
                          <a:cs typeface="+mn-ea"/>
                          <a:sym typeface="+mn-lt"/>
                        </a:rPr>
                        <a:t>1</a:t>
                      </a:r>
                      <a:endParaRPr lang="zh-CN" altLang="en-US" dirty="0">
                        <a:highlight>
                          <a:srgbClr val="FFFF00"/>
                        </a:highlight>
                        <a:latin typeface="+mn-lt"/>
                        <a:ea typeface="+mn-ea"/>
                        <a:cs typeface="+mn-ea"/>
                        <a:sym typeface="+mn-lt"/>
                      </a:endParaRPr>
                    </a:p>
                  </a:txBody>
                  <a:tcPr>
                    <a:solidFill>
                      <a:srgbClr val="FFFF00"/>
                    </a:solidFill>
                  </a:tcPr>
                </a:tc>
                <a:tc>
                  <a:txBody>
                    <a:body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a:txBody>
                  <a:tcPr>
                    <a:solidFill>
                      <a:srgbClr val="00FFFF"/>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rgbClr val="00FFFF"/>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rgbClr val="00FFFF"/>
                    </a:solidFill>
                  </a:tcPr>
                </a:tc>
                <a:tc>
                  <a:txBody>
                    <a:body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a:txBody>
                  <a:tcPr>
                    <a:solidFill>
                      <a:srgbClr val="00FFFF"/>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rgbClr val="00FFFF"/>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rgbClr val="00FFFF"/>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rgbClr val="00FFFF"/>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rgbClr val="00FFFF"/>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0</a:t>
                      </a:r>
                      <a:endParaRPr lang="zh-CN" altLang="en-US" b="1" dirty="0">
                        <a:latin typeface="+mn-lt"/>
                        <a:ea typeface="+mn-ea"/>
                        <a:cs typeface="+mn-ea"/>
                        <a:sym typeface="+mn-lt"/>
                      </a:endParaRPr>
                    </a:p>
                  </a:txBody>
                  <a:tcPr>
                    <a:solidFill>
                      <a:schemeClr val="bg1">
                        <a:lumMod val="85000"/>
                      </a:schemeClr>
                    </a:solidFill>
                  </a:tcPr>
                </a:tc>
                <a:tc>
                  <a:txBody>
                    <a:bodyPr/>
                    <a:lstStyle/>
                    <a:p>
                      <a:pPr algn="ctr"/>
                      <a:r>
                        <a:rPr lang="en-US" altLang="zh-CN" b="1" dirty="0">
                          <a:latin typeface="+mn-lt"/>
                          <a:ea typeface="+mn-ea"/>
                          <a:cs typeface="+mn-ea"/>
                          <a:sym typeface="+mn-lt"/>
                        </a:rPr>
                        <a:t>1</a:t>
                      </a:r>
                      <a:endParaRPr lang="zh-CN" altLang="en-US" b="1" dirty="0">
                        <a:latin typeface="+mn-lt"/>
                        <a:ea typeface="+mn-ea"/>
                        <a:cs typeface="+mn-ea"/>
                        <a:sym typeface="+mn-lt"/>
                      </a:endParaRPr>
                    </a:p>
                  </a:txBody>
                  <a:tcPr>
                    <a:solidFill>
                      <a:schemeClr val="bg1">
                        <a:lumMod val="85000"/>
                      </a:schemeClr>
                    </a:solidFill>
                  </a:tcPr>
                </a:tc>
                <a:extLst>
                  <a:ext uri="{0D108BD9-81ED-4DB2-BD59-A6C34878D82A}">
                    <a16:rowId xmlns:a16="http://schemas.microsoft.com/office/drawing/2014/main" val="2252014991"/>
                  </a:ext>
                </a:extLst>
              </a:tr>
            </a:tbl>
          </a:graphicData>
        </a:graphic>
      </p:graphicFrame>
      <p:grpSp>
        <p:nvGrpSpPr>
          <p:cNvPr id="14" name="组合 13">
            <a:extLst>
              <a:ext uri="{FF2B5EF4-FFF2-40B4-BE49-F238E27FC236}">
                <a16:creationId xmlns:a16="http://schemas.microsoft.com/office/drawing/2014/main" id="{275C2F6D-5040-448E-A7A8-4865D2D1E436}"/>
              </a:ext>
            </a:extLst>
          </p:cNvPr>
          <p:cNvGrpSpPr/>
          <p:nvPr/>
        </p:nvGrpSpPr>
        <p:grpSpPr>
          <a:xfrm>
            <a:off x="220964" y="5983085"/>
            <a:ext cx="1080120" cy="605681"/>
            <a:chOff x="148956" y="6372036"/>
            <a:chExt cx="1080120" cy="605681"/>
          </a:xfrm>
        </p:grpSpPr>
        <p:sp>
          <p:nvSpPr>
            <p:cNvPr id="10" name="文本框 9">
              <a:extLst>
                <a:ext uri="{FF2B5EF4-FFF2-40B4-BE49-F238E27FC236}">
                  <a16:creationId xmlns:a16="http://schemas.microsoft.com/office/drawing/2014/main" id="{D007A509-6598-402F-BCF3-13DC56489537}"/>
                </a:ext>
              </a:extLst>
            </p:cNvPr>
            <p:cNvSpPr txBox="1"/>
            <p:nvPr/>
          </p:nvSpPr>
          <p:spPr>
            <a:xfrm>
              <a:off x="441346" y="6516052"/>
              <a:ext cx="432048" cy="461665"/>
            </a:xfrm>
            <a:prstGeom prst="rect">
              <a:avLst/>
            </a:prstGeom>
            <a:noFill/>
          </p:spPr>
          <p:txBody>
            <a:bodyPr wrap="square" rtlCol="0">
              <a:spAutoFit/>
            </a:bodyPr>
            <a:lstStyle/>
            <a:p>
              <a:pPr algn="ctr"/>
              <a:r>
                <a:rPr lang="en-US" altLang="zh-CN" sz="2400" b="1" dirty="0">
                  <a:cs typeface="+mn-ea"/>
                  <a:sym typeface="+mn-lt"/>
                </a:rPr>
                <a:t>4</a:t>
              </a:r>
              <a:endParaRPr lang="zh-CN" altLang="en-US" sz="2400" b="1" dirty="0">
                <a:cs typeface="+mn-ea"/>
                <a:sym typeface="+mn-lt"/>
              </a:endParaRPr>
            </a:p>
          </p:txBody>
        </p:sp>
        <p:sp>
          <p:nvSpPr>
            <p:cNvPr id="11" name="左中括号 10">
              <a:extLst>
                <a:ext uri="{FF2B5EF4-FFF2-40B4-BE49-F238E27FC236}">
                  <a16:creationId xmlns:a16="http://schemas.microsoft.com/office/drawing/2014/main" id="{1058AF41-102A-4AEB-9869-2B712177C06D}"/>
                </a:ext>
              </a:extLst>
            </p:cNvPr>
            <p:cNvSpPr/>
            <p:nvPr/>
          </p:nvSpPr>
          <p:spPr>
            <a:xfrm rot="16200000">
              <a:off x="612362" y="5908630"/>
              <a:ext cx="153308" cy="10801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cs typeface="+mn-ea"/>
                <a:sym typeface="+mn-lt"/>
              </a:endParaRPr>
            </a:p>
          </p:txBody>
        </p:sp>
      </p:grpSp>
      <p:grpSp>
        <p:nvGrpSpPr>
          <p:cNvPr id="15" name="组合 14">
            <a:extLst>
              <a:ext uri="{FF2B5EF4-FFF2-40B4-BE49-F238E27FC236}">
                <a16:creationId xmlns:a16="http://schemas.microsoft.com/office/drawing/2014/main" id="{53CDC0EF-60A4-4CD8-93A6-5627FD7D8CB3}"/>
              </a:ext>
            </a:extLst>
          </p:cNvPr>
          <p:cNvGrpSpPr/>
          <p:nvPr/>
        </p:nvGrpSpPr>
        <p:grpSpPr>
          <a:xfrm>
            <a:off x="1369772" y="5991671"/>
            <a:ext cx="1080120" cy="605681"/>
            <a:chOff x="148956" y="6372036"/>
            <a:chExt cx="1080120" cy="605681"/>
          </a:xfrm>
        </p:grpSpPr>
        <p:sp>
          <p:nvSpPr>
            <p:cNvPr id="16" name="文本框 15">
              <a:extLst>
                <a:ext uri="{FF2B5EF4-FFF2-40B4-BE49-F238E27FC236}">
                  <a16:creationId xmlns:a16="http://schemas.microsoft.com/office/drawing/2014/main" id="{B04FE098-5DBA-4AB3-8469-6BF9B7B2088F}"/>
                </a:ext>
              </a:extLst>
            </p:cNvPr>
            <p:cNvSpPr txBox="1"/>
            <p:nvPr/>
          </p:nvSpPr>
          <p:spPr>
            <a:xfrm>
              <a:off x="441346" y="6516052"/>
              <a:ext cx="432048" cy="461665"/>
            </a:xfrm>
            <a:prstGeom prst="rect">
              <a:avLst/>
            </a:prstGeom>
            <a:noFill/>
          </p:spPr>
          <p:txBody>
            <a:bodyPr wrap="square" rtlCol="0">
              <a:spAutoFit/>
            </a:bodyPr>
            <a:lstStyle/>
            <a:p>
              <a:pPr algn="ctr"/>
              <a:r>
                <a:rPr lang="en-US" altLang="zh-CN" sz="2400" b="1" dirty="0">
                  <a:cs typeface="+mn-ea"/>
                  <a:sym typeface="+mn-lt"/>
                </a:rPr>
                <a:t>3</a:t>
              </a:r>
              <a:endParaRPr lang="zh-CN" altLang="en-US" sz="2400" b="1" dirty="0">
                <a:cs typeface="+mn-ea"/>
                <a:sym typeface="+mn-lt"/>
              </a:endParaRPr>
            </a:p>
          </p:txBody>
        </p:sp>
        <p:sp>
          <p:nvSpPr>
            <p:cNvPr id="17" name="左中括号 16">
              <a:extLst>
                <a:ext uri="{FF2B5EF4-FFF2-40B4-BE49-F238E27FC236}">
                  <a16:creationId xmlns:a16="http://schemas.microsoft.com/office/drawing/2014/main" id="{6D91E5D6-18E8-4E3A-B441-1F1DA321DB91}"/>
                </a:ext>
              </a:extLst>
            </p:cNvPr>
            <p:cNvSpPr/>
            <p:nvPr/>
          </p:nvSpPr>
          <p:spPr>
            <a:xfrm rot="16200000">
              <a:off x="612362" y="5908630"/>
              <a:ext cx="153308" cy="10801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cs typeface="+mn-ea"/>
                <a:sym typeface="+mn-lt"/>
              </a:endParaRPr>
            </a:p>
          </p:txBody>
        </p:sp>
      </p:grpSp>
      <p:grpSp>
        <p:nvGrpSpPr>
          <p:cNvPr id="18" name="组合 17">
            <a:extLst>
              <a:ext uri="{FF2B5EF4-FFF2-40B4-BE49-F238E27FC236}">
                <a16:creationId xmlns:a16="http://schemas.microsoft.com/office/drawing/2014/main" id="{63929F58-BA03-4231-AB33-5F24F0EAAAD6}"/>
              </a:ext>
            </a:extLst>
          </p:cNvPr>
          <p:cNvGrpSpPr/>
          <p:nvPr/>
        </p:nvGrpSpPr>
        <p:grpSpPr>
          <a:xfrm>
            <a:off x="2576736" y="5983085"/>
            <a:ext cx="1080120" cy="605681"/>
            <a:chOff x="148956" y="6372036"/>
            <a:chExt cx="1080120" cy="605681"/>
          </a:xfrm>
        </p:grpSpPr>
        <p:sp>
          <p:nvSpPr>
            <p:cNvPr id="19" name="文本框 18">
              <a:extLst>
                <a:ext uri="{FF2B5EF4-FFF2-40B4-BE49-F238E27FC236}">
                  <a16:creationId xmlns:a16="http://schemas.microsoft.com/office/drawing/2014/main" id="{68327CDF-20B7-457A-B8F4-9E28EFE7F51C}"/>
                </a:ext>
              </a:extLst>
            </p:cNvPr>
            <p:cNvSpPr txBox="1"/>
            <p:nvPr/>
          </p:nvSpPr>
          <p:spPr>
            <a:xfrm>
              <a:off x="441346" y="6516052"/>
              <a:ext cx="432048" cy="461665"/>
            </a:xfrm>
            <a:prstGeom prst="rect">
              <a:avLst/>
            </a:prstGeom>
            <a:noFill/>
          </p:spPr>
          <p:txBody>
            <a:bodyPr wrap="square" rtlCol="0">
              <a:spAutoFit/>
            </a:bodyPr>
            <a:lstStyle/>
            <a:p>
              <a:pPr algn="ctr"/>
              <a:r>
                <a:rPr lang="en-US" altLang="zh-CN" sz="2400" b="1" dirty="0">
                  <a:cs typeface="+mn-ea"/>
                  <a:sym typeface="+mn-lt"/>
                </a:rPr>
                <a:t>C</a:t>
              </a:r>
              <a:endParaRPr lang="zh-CN" altLang="en-US" sz="2400" b="1" dirty="0">
                <a:cs typeface="+mn-ea"/>
                <a:sym typeface="+mn-lt"/>
              </a:endParaRPr>
            </a:p>
          </p:txBody>
        </p:sp>
        <p:sp>
          <p:nvSpPr>
            <p:cNvPr id="20" name="左中括号 19">
              <a:extLst>
                <a:ext uri="{FF2B5EF4-FFF2-40B4-BE49-F238E27FC236}">
                  <a16:creationId xmlns:a16="http://schemas.microsoft.com/office/drawing/2014/main" id="{D5492B5A-CDAD-4998-B51B-6DCE0BA9ECC5}"/>
                </a:ext>
              </a:extLst>
            </p:cNvPr>
            <p:cNvSpPr/>
            <p:nvPr/>
          </p:nvSpPr>
          <p:spPr>
            <a:xfrm rot="16200000">
              <a:off x="612362" y="5908630"/>
              <a:ext cx="153308" cy="10801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cs typeface="+mn-ea"/>
                <a:sym typeface="+mn-lt"/>
              </a:endParaRPr>
            </a:p>
          </p:txBody>
        </p:sp>
      </p:grpSp>
      <p:grpSp>
        <p:nvGrpSpPr>
          <p:cNvPr id="21" name="组合 20">
            <a:extLst>
              <a:ext uri="{FF2B5EF4-FFF2-40B4-BE49-F238E27FC236}">
                <a16:creationId xmlns:a16="http://schemas.microsoft.com/office/drawing/2014/main" id="{D5451505-C217-4F67-B4B2-4FB2E9AAAC28}"/>
              </a:ext>
            </a:extLst>
          </p:cNvPr>
          <p:cNvGrpSpPr/>
          <p:nvPr/>
        </p:nvGrpSpPr>
        <p:grpSpPr>
          <a:xfrm>
            <a:off x="3783700" y="5973910"/>
            <a:ext cx="1080120" cy="605681"/>
            <a:chOff x="148956" y="6372036"/>
            <a:chExt cx="1080120" cy="605681"/>
          </a:xfrm>
        </p:grpSpPr>
        <p:sp>
          <p:nvSpPr>
            <p:cNvPr id="22" name="文本框 21">
              <a:extLst>
                <a:ext uri="{FF2B5EF4-FFF2-40B4-BE49-F238E27FC236}">
                  <a16:creationId xmlns:a16="http://schemas.microsoft.com/office/drawing/2014/main" id="{9C564040-70B2-460C-8F1D-289169472A0A}"/>
                </a:ext>
              </a:extLst>
            </p:cNvPr>
            <p:cNvSpPr txBox="1"/>
            <p:nvPr/>
          </p:nvSpPr>
          <p:spPr>
            <a:xfrm>
              <a:off x="441346" y="6516052"/>
              <a:ext cx="432048" cy="461665"/>
            </a:xfrm>
            <a:prstGeom prst="rect">
              <a:avLst/>
            </a:prstGeom>
            <a:noFill/>
          </p:spPr>
          <p:txBody>
            <a:bodyPr wrap="square" rtlCol="0">
              <a:spAutoFit/>
            </a:bodyPr>
            <a:lstStyle/>
            <a:p>
              <a:pPr algn="ctr"/>
              <a:r>
                <a:rPr lang="en-US" altLang="zh-CN" sz="2400" b="1" dirty="0">
                  <a:cs typeface="+mn-ea"/>
                  <a:sym typeface="+mn-lt"/>
                </a:rPr>
                <a:t>8</a:t>
              </a:r>
              <a:endParaRPr lang="zh-CN" altLang="en-US" sz="2400" b="1" dirty="0">
                <a:cs typeface="+mn-ea"/>
                <a:sym typeface="+mn-lt"/>
              </a:endParaRPr>
            </a:p>
          </p:txBody>
        </p:sp>
        <p:sp>
          <p:nvSpPr>
            <p:cNvPr id="23" name="左中括号 22">
              <a:extLst>
                <a:ext uri="{FF2B5EF4-FFF2-40B4-BE49-F238E27FC236}">
                  <a16:creationId xmlns:a16="http://schemas.microsoft.com/office/drawing/2014/main" id="{2EB365FA-A076-4B5A-B8FD-0718A83E90A5}"/>
                </a:ext>
              </a:extLst>
            </p:cNvPr>
            <p:cNvSpPr/>
            <p:nvPr/>
          </p:nvSpPr>
          <p:spPr>
            <a:xfrm rot="16200000">
              <a:off x="612362" y="5908630"/>
              <a:ext cx="153308" cy="10801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cs typeface="+mn-ea"/>
                <a:sym typeface="+mn-lt"/>
              </a:endParaRPr>
            </a:p>
          </p:txBody>
        </p:sp>
      </p:grpSp>
      <p:grpSp>
        <p:nvGrpSpPr>
          <p:cNvPr id="24" name="组合 23">
            <a:extLst>
              <a:ext uri="{FF2B5EF4-FFF2-40B4-BE49-F238E27FC236}">
                <a16:creationId xmlns:a16="http://schemas.microsoft.com/office/drawing/2014/main" id="{08F0621C-DB4B-4B76-BFC8-9D88F44E6A71}"/>
              </a:ext>
            </a:extLst>
          </p:cNvPr>
          <p:cNvGrpSpPr/>
          <p:nvPr/>
        </p:nvGrpSpPr>
        <p:grpSpPr>
          <a:xfrm>
            <a:off x="4932508" y="5978792"/>
            <a:ext cx="1080120" cy="605681"/>
            <a:chOff x="148956" y="6372036"/>
            <a:chExt cx="1080120" cy="605681"/>
          </a:xfrm>
        </p:grpSpPr>
        <p:sp>
          <p:nvSpPr>
            <p:cNvPr id="25" name="文本框 24">
              <a:extLst>
                <a:ext uri="{FF2B5EF4-FFF2-40B4-BE49-F238E27FC236}">
                  <a16:creationId xmlns:a16="http://schemas.microsoft.com/office/drawing/2014/main" id="{B0005A68-7BEE-45CD-8435-0E1642165060}"/>
                </a:ext>
              </a:extLst>
            </p:cNvPr>
            <p:cNvSpPr txBox="1"/>
            <p:nvPr/>
          </p:nvSpPr>
          <p:spPr>
            <a:xfrm>
              <a:off x="441346" y="6516052"/>
              <a:ext cx="432048" cy="461665"/>
            </a:xfrm>
            <a:prstGeom prst="rect">
              <a:avLst/>
            </a:prstGeom>
            <a:noFill/>
          </p:spPr>
          <p:txBody>
            <a:bodyPr wrap="square" rtlCol="0">
              <a:spAutoFit/>
            </a:bodyPr>
            <a:lstStyle/>
            <a:p>
              <a:pPr algn="ctr"/>
              <a:r>
                <a:rPr lang="en-US" altLang="zh-CN" sz="2400" b="1" dirty="0">
                  <a:cs typeface="+mn-ea"/>
                  <a:sym typeface="+mn-lt"/>
                </a:rPr>
                <a:t>0</a:t>
              </a:r>
              <a:endParaRPr lang="zh-CN" altLang="en-US" sz="2400" b="1" dirty="0">
                <a:cs typeface="+mn-ea"/>
                <a:sym typeface="+mn-lt"/>
              </a:endParaRPr>
            </a:p>
          </p:txBody>
        </p:sp>
        <p:sp>
          <p:nvSpPr>
            <p:cNvPr id="26" name="左中括号 25">
              <a:extLst>
                <a:ext uri="{FF2B5EF4-FFF2-40B4-BE49-F238E27FC236}">
                  <a16:creationId xmlns:a16="http://schemas.microsoft.com/office/drawing/2014/main" id="{5DAFC733-00AA-4C57-A33A-2FFA9E74C6BF}"/>
                </a:ext>
              </a:extLst>
            </p:cNvPr>
            <p:cNvSpPr/>
            <p:nvPr/>
          </p:nvSpPr>
          <p:spPr>
            <a:xfrm rot="16200000">
              <a:off x="612362" y="5908630"/>
              <a:ext cx="153308" cy="10801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cs typeface="+mn-ea"/>
                <a:sym typeface="+mn-lt"/>
              </a:endParaRPr>
            </a:p>
          </p:txBody>
        </p:sp>
      </p:grpSp>
      <p:grpSp>
        <p:nvGrpSpPr>
          <p:cNvPr id="27" name="组合 26">
            <a:extLst>
              <a:ext uri="{FF2B5EF4-FFF2-40B4-BE49-F238E27FC236}">
                <a16:creationId xmlns:a16="http://schemas.microsoft.com/office/drawing/2014/main" id="{A98B9C09-3EA0-46AC-BB24-4612510B2366}"/>
              </a:ext>
            </a:extLst>
          </p:cNvPr>
          <p:cNvGrpSpPr/>
          <p:nvPr/>
        </p:nvGrpSpPr>
        <p:grpSpPr>
          <a:xfrm>
            <a:off x="6139472" y="5969616"/>
            <a:ext cx="1080120" cy="605681"/>
            <a:chOff x="148956" y="6372036"/>
            <a:chExt cx="1080120" cy="605681"/>
          </a:xfrm>
        </p:grpSpPr>
        <p:sp>
          <p:nvSpPr>
            <p:cNvPr id="28" name="文本框 27">
              <a:extLst>
                <a:ext uri="{FF2B5EF4-FFF2-40B4-BE49-F238E27FC236}">
                  <a16:creationId xmlns:a16="http://schemas.microsoft.com/office/drawing/2014/main" id="{EEB20C28-F84B-41B6-B441-545405E88BE2}"/>
                </a:ext>
              </a:extLst>
            </p:cNvPr>
            <p:cNvSpPr txBox="1"/>
            <p:nvPr/>
          </p:nvSpPr>
          <p:spPr>
            <a:xfrm>
              <a:off x="441346" y="6516052"/>
              <a:ext cx="432048" cy="461665"/>
            </a:xfrm>
            <a:prstGeom prst="rect">
              <a:avLst/>
            </a:prstGeom>
            <a:noFill/>
          </p:spPr>
          <p:txBody>
            <a:bodyPr wrap="square" rtlCol="0">
              <a:spAutoFit/>
            </a:bodyPr>
            <a:lstStyle/>
            <a:p>
              <a:pPr algn="ctr"/>
              <a:r>
                <a:rPr lang="en-US" altLang="zh-CN" sz="2400" b="1" dirty="0">
                  <a:cs typeface="+mn-ea"/>
                  <a:sym typeface="+mn-lt"/>
                </a:rPr>
                <a:t>C</a:t>
              </a:r>
              <a:endParaRPr lang="zh-CN" altLang="en-US" sz="2400" b="1" dirty="0">
                <a:cs typeface="+mn-ea"/>
                <a:sym typeface="+mn-lt"/>
              </a:endParaRPr>
            </a:p>
          </p:txBody>
        </p:sp>
        <p:sp>
          <p:nvSpPr>
            <p:cNvPr id="29" name="左中括号 28">
              <a:extLst>
                <a:ext uri="{FF2B5EF4-FFF2-40B4-BE49-F238E27FC236}">
                  <a16:creationId xmlns:a16="http://schemas.microsoft.com/office/drawing/2014/main" id="{B92FED9B-9CC5-47F5-9A03-02422F358B83}"/>
                </a:ext>
              </a:extLst>
            </p:cNvPr>
            <p:cNvSpPr/>
            <p:nvPr/>
          </p:nvSpPr>
          <p:spPr>
            <a:xfrm rot="16200000">
              <a:off x="612362" y="5908630"/>
              <a:ext cx="153308" cy="10801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cs typeface="+mn-ea"/>
                <a:sym typeface="+mn-lt"/>
              </a:endParaRPr>
            </a:p>
          </p:txBody>
        </p:sp>
      </p:grpSp>
      <p:grpSp>
        <p:nvGrpSpPr>
          <p:cNvPr id="30" name="组合 29">
            <a:extLst>
              <a:ext uri="{FF2B5EF4-FFF2-40B4-BE49-F238E27FC236}">
                <a16:creationId xmlns:a16="http://schemas.microsoft.com/office/drawing/2014/main" id="{1592FC16-7B56-4559-A6FE-7138AA7BA551}"/>
              </a:ext>
            </a:extLst>
          </p:cNvPr>
          <p:cNvGrpSpPr/>
          <p:nvPr/>
        </p:nvGrpSpPr>
        <p:grpSpPr>
          <a:xfrm>
            <a:off x="7307734" y="5969617"/>
            <a:ext cx="1080120" cy="605681"/>
            <a:chOff x="148956" y="6372036"/>
            <a:chExt cx="1080120" cy="605681"/>
          </a:xfrm>
        </p:grpSpPr>
        <p:sp>
          <p:nvSpPr>
            <p:cNvPr id="31" name="文本框 30">
              <a:extLst>
                <a:ext uri="{FF2B5EF4-FFF2-40B4-BE49-F238E27FC236}">
                  <a16:creationId xmlns:a16="http://schemas.microsoft.com/office/drawing/2014/main" id="{ED0A7450-7C6C-4CEA-A344-E3D5580966AE}"/>
                </a:ext>
              </a:extLst>
            </p:cNvPr>
            <p:cNvSpPr txBox="1"/>
            <p:nvPr/>
          </p:nvSpPr>
          <p:spPr>
            <a:xfrm>
              <a:off x="441346" y="6516052"/>
              <a:ext cx="432048" cy="461665"/>
            </a:xfrm>
            <a:prstGeom prst="rect">
              <a:avLst/>
            </a:prstGeom>
            <a:noFill/>
          </p:spPr>
          <p:txBody>
            <a:bodyPr wrap="square" rtlCol="0">
              <a:spAutoFit/>
            </a:bodyPr>
            <a:lstStyle/>
            <a:p>
              <a:pPr algn="ctr"/>
              <a:r>
                <a:rPr lang="en-US" altLang="zh-CN" sz="2400" b="1" dirty="0">
                  <a:cs typeface="+mn-ea"/>
                  <a:sym typeface="+mn-lt"/>
                </a:rPr>
                <a:t>C</a:t>
              </a:r>
              <a:endParaRPr lang="zh-CN" altLang="en-US" sz="2400" b="1" dirty="0">
                <a:cs typeface="+mn-ea"/>
                <a:sym typeface="+mn-lt"/>
              </a:endParaRPr>
            </a:p>
          </p:txBody>
        </p:sp>
        <p:sp>
          <p:nvSpPr>
            <p:cNvPr id="32" name="左中括号 31">
              <a:extLst>
                <a:ext uri="{FF2B5EF4-FFF2-40B4-BE49-F238E27FC236}">
                  <a16:creationId xmlns:a16="http://schemas.microsoft.com/office/drawing/2014/main" id="{BE85802A-AC2A-4B1B-B4A9-7D28C4503BFD}"/>
                </a:ext>
              </a:extLst>
            </p:cNvPr>
            <p:cNvSpPr/>
            <p:nvPr/>
          </p:nvSpPr>
          <p:spPr>
            <a:xfrm rot="16200000">
              <a:off x="612362" y="5908630"/>
              <a:ext cx="153308" cy="10801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cs typeface="+mn-ea"/>
                <a:sym typeface="+mn-lt"/>
              </a:endParaRPr>
            </a:p>
          </p:txBody>
        </p:sp>
      </p:grpSp>
      <p:grpSp>
        <p:nvGrpSpPr>
          <p:cNvPr id="33" name="组合 32">
            <a:extLst>
              <a:ext uri="{FF2B5EF4-FFF2-40B4-BE49-F238E27FC236}">
                <a16:creationId xmlns:a16="http://schemas.microsoft.com/office/drawing/2014/main" id="{A1C06208-7FFF-4920-8F32-4A7DAAF0C656}"/>
              </a:ext>
            </a:extLst>
          </p:cNvPr>
          <p:cNvGrpSpPr/>
          <p:nvPr/>
        </p:nvGrpSpPr>
        <p:grpSpPr>
          <a:xfrm>
            <a:off x="8542209" y="5972279"/>
            <a:ext cx="1080120" cy="605681"/>
            <a:chOff x="148956" y="6372036"/>
            <a:chExt cx="1080120" cy="605681"/>
          </a:xfrm>
        </p:grpSpPr>
        <p:sp>
          <p:nvSpPr>
            <p:cNvPr id="34" name="文本框 33">
              <a:extLst>
                <a:ext uri="{FF2B5EF4-FFF2-40B4-BE49-F238E27FC236}">
                  <a16:creationId xmlns:a16="http://schemas.microsoft.com/office/drawing/2014/main" id="{8A2DC8C5-5DB0-4C01-9666-424D8F4C3323}"/>
                </a:ext>
              </a:extLst>
            </p:cNvPr>
            <p:cNvSpPr txBox="1"/>
            <p:nvPr/>
          </p:nvSpPr>
          <p:spPr>
            <a:xfrm>
              <a:off x="441346" y="6516052"/>
              <a:ext cx="432048" cy="461665"/>
            </a:xfrm>
            <a:prstGeom prst="rect">
              <a:avLst/>
            </a:prstGeom>
            <a:noFill/>
          </p:spPr>
          <p:txBody>
            <a:bodyPr wrap="square" rtlCol="0">
              <a:spAutoFit/>
            </a:bodyPr>
            <a:lstStyle/>
            <a:p>
              <a:pPr algn="ctr"/>
              <a:r>
                <a:rPr lang="en-US" altLang="zh-CN" sz="2400" b="1" dirty="0">
                  <a:cs typeface="+mn-ea"/>
                  <a:sym typeface="+mn-lt"/>
                </a:rPr>
                <a:t>D</a:t>
              </a:r>
              <a:endParaRPr lang="zh-CN" altLang="en-US" sz="2400" b="1" dirty="0">
                <a:cs typeface="+mn-ea"/>
                <a:sym typeface="+mn-lt"/>
              </a:endParaRPr>
            </a:p>
          </p:txBody>
        </p:sp>
        <p:sp>
          <p:nvSpPr>
            <p:cNvPr id="35" name="左中括号 34">
              <a:extLst>
                <a:ext uri="{FF2B5EF4-FFF2-40B4-BE49-F238E27FC236}">
                  <a16:creationId xmlns:a16="http://schemas.microsoft.com/office/drawing/2014/main" id="{FEDBA5DC-EC6A-4720-9B2F-BE4A9735234D}"/>
                </a:ext>
              </a:extLst>
            </p:cNvPr>
            <p:cNvSpPr/>
            <p:nvPr/>
          </p:nvSpPr>
          <p:spPr>
            <a:xfrm rot="16200000">
              <a:off x="612362" y="5908630"/>
              <a:ext cx="153308" cy="10801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cs typeface="+mn-ea"/>
                <a:sym typeface="+mn-lt"/>
              </a:endParaRPr>
            </a:p>
          </p:txBody>
        </p:sp>
      </p:grpSp>
      <p:sp>
        <p:nvSpPr>
          <p:cNvPr id="37" name="文本框 36">
            <a:extLst>
              <a:ext uri="{FF2B5EF4-FFF2-40B4-BE49-F238E27FC236}">
                <a16:creationId xmlns:a16="http://schemas.microsoft.com/office/drawing/2014/main" id="{9470812A-A979-4938-AFA3-816B9761920C}"/>
              </a:ext>
            </a:extLst>
          </p:cNvPr>
          <p:cNvSpPr txBox="1"/>
          <p:nvPr/>
        </p:nvSpPr>
        <p:spPr>
          <a:xfrm>
            <a:off x="80908" y="6444044"/>
            <a:ext cx="9768636" cy="369332"/>
          </a:xfrm>
          <a:prstGeom prst="rect">
            <a:avLst/>
          </a:prstGeom>
          <a:noFill/>
        </p:spPr>
        <p:txBody>
          <a:bodyPr wrap="square">
            <a:spAutoFit/>
          </a:bodyPr>
          <a:lstStyle/>
          <a:p>
            <a:r>
              <a:rPr lang="zh-CN" altLang="en-US" dirty="0">
                <a:solidFill>
                  <a:schemeClr val="bg1">
                    <a:lumMod val="65000"/>
                  </a:schemeClr>
                </a:solidFill>
                <a:cs typeface="+mn-ea"/>
                <a:sym typeface="+mn-lt"/>
              </a:rPr>
              <a:t>*在线浮点数内存换算 https://www.h-schmidt.net/FloatConverter/IEEE754.html</a:t>
            </a:r>
          </a:p>
        </p:txBody>
      </p:sp>
      <p:grpSp>
        <p:nvGrpSpPr>
          <p:cNvPr id="69" name="组合 68">
            <a:extLst>
              <a:ext uri="{FF2B5EF4-FFF2-40B4-BE49-F238E27FC236}">
                <a16:creationId xmlns:a16="http://schemas.microsoft.com/office/drawing/2014/main" id="{B99FF002-A3B9-44E7-B1A2-05A3E154384C}"/>
              </a:ext>
            </a:extLst>
          </p:cNvPr>
          <p:cNvGrpSpPr/>
          <p:nvPr/>
        </p:nvGrpSpPr>
        <p:grpSpPr>
          <a:xfrm>
            <a:off x="12226" y="3794007"/>
            <a:ext cx="9905999" cy="1635688"/>
            <a:chOff x="-1" y="3809536"/>
            <a:chExt cx="9905999" cy="1635688"/>
          </a:xfrm>
        </p:grpSpPr>
        <p:grpSp>
          <p:nvGrpSpPr>
            <p:cNvPr id="65" name="组合 64">
              <a:extLst>
                <a:ext uri="{FF2B5EF4-FFF2-40B4-BE49-F238E27FC236}">
                  <a16:creationId xmlns:a16="http://schemas.microsoft.com/office/drawing/2014/main" id="{2DA88850-5602-421E-ACF2-23A43363EF1F}"/>
                </a:ext>
              </a:extLst>
            </p:cNvPr>
            <p:cNvGrpSpPr/>
            <p:nvPr/>
          </p:nvGrpSpPr>
          <p:grpSpPr>
            <a:xfrm>
              <a:off x="-1" y="4437112"/>
              <a:ext cx="9905999" cy="1008112"/>
              <a:chOff x="-1" y="4437112"/>
              <a:chExt cx="9905999" cy="1008112"/>
            </a:xfrm>
          </p:grpSpPr>
          <p:sp>
            <p:nvSpPr>
              <p:cNvPr id="64" name="矩形 63">
                <a:extLst>
                  <a:ext uri="{FF2B5EF4-FFF2-40B4-BE49-F238E27FC236}">
                    <a16:creationId xmlns:a16="http://schemas.microsoft.com/office/drawing/2014/main" id="{3A853CB8-12FC-4A7C-A5F6-D2B59F1A898B}"/>
                  </a:ext>
                </a:extLst>
              </p:cNvPr>
              <p:cNvSpPr/>
              <p:nvPr/>
            </p:nvSpPr>
            <p:spPr>
              <a:xfrm>
                <a:off x="-1" y="4437112"/>
                <a:ext cx="9905999" cy="994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2CBBA085-DEF6-4B1F-B622-E88390325B2B}"/>
                  </a:ext>
                </a:extLst>
              </p:cNvPr>
              <p:cNvSpPr/>
              <p:nvPr/>
            </p:nvSpPr>
            <p:spPr>
              <a:xfrm>
                <a:off x="1064568" y="4604297"/>
                <a:ext cx="807600"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cs typeface="+mn-ea"/>
                    <a:sym typeface="+mn-lt"/>
                  </a:rPr>
                  <a:t>0.1</a:t>
                </a:r>
                <a:r>
                  <a:rPr lang="zh-CN" altLang="en-US" dirty="0">
                    <a:solidFill>
                      <a:schemeClr val="tx1"/>
                    </a:solidFill>
                    <a:cs typeface="+mn-ea"/>
                    <a:sym typeface="+mn-lt"/>
                  </a:rPr>
                  <a:t>*</a:t>
                </a:r>
                <a:r>
                  <a:rPr lang="en-US" altLang="zh-CN" dirty="0">
                    <a:solidFill>
                      <a:schemeClr val="tx1"/>
                    </a:solidFill>
                    <a:cs typeface="+mn-ea"/>
                    <a:sym typeface="+mn-lt"/>
                  </a:rPr>
                  <a:t>2</a:t>
                </a:r>
                <a:endParaRPr lang="zh-CN" altLang="en-US" dirty="0">
                  <a:solidFill>
                    <a:schemeClr val="tx1"/>
                  </a:solidFill>
                  <a:cs typeface="+mn-ea"/>
                  <a:sym typeface="+mn-lt"/>
                </a:endParaRPr>
              </a:p>
            </p:txBody>
          </p:sp>
          <p:sp>
            <p:nvSpPr>
              <p:cNvPr id="41" name="矩形 40">
                <a:extLst>
                  <a:ext uri="{FF2B5EF4-FFF2-40B4-BE49-F238E27FC236}">
                    <a16:creationId xmlns:a16="http://schemas.microsoft.com/office/drawing/2014/main" id="{0EB80EA4-87FE-4582-B8FF-0AAE1C619108}"/>
                  </a:ext>
                </a:extLst>
              </p:cNvPr>
              <p:cNvSpPr/>
              <p:nvPr/>
            </p:nvSpPr>
            <p:spPr>
              <a:xfrm>
                <a:off x="2167426" y="4600083"/>
                <a:ext cx="807600"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0.2</a:t>
                </a:r>
                <a:r>
                  <a:rPr lang="zh-CN" altLang="en-US" dirty="0">
                    <a:solidFill>
                      <a:schemeClr val="tx1"/>
                    </a:solidFill>
                    <a:cs typeface="+mn-ea"/>
                    <a:sym typeface="+mn-lt"/>
                  </a:rPr>
                  <a:t>*</a:t>
                </a:r>
                <a:r>
                  <a:rPr lang="en-US" altLang="zh-CN" dirty="0">
                    <a:solidFill>
                      <a:schemeClr val="tx1"/>
                    </a:solidFill>
                    <a:cs typeface="+mn-ea"/>
                    <a:sym typeface="+mn-lt"/>
                  </a:rPr>
                  <a:t>2</a:t>
                </a:r>
                <a:endParaRPr lang="zh-CN" altLang="en-US" dirty="0">
                  <a:solidFill>
                    <a:schemeClr val="tx1"/>
                  </a:solidFill>
                  <a:cs typeface="+mn-ea"/>
                  <a:sym typeface="+mn-lt"/>
                </a:endParaRPr>
              </a:p>
            </p:txBody>
          </p:sp>
          <p:sp>
            <p:nvSpPr>
              <p:cNvPr id="42" name="矩形 41">
                <a:extLst>
                  <a:ext uri="{FF2B5EF4-FFF2-40B4-BE49-F238E27FC236}">
                    <a16:creationId xmlns:a16="http://schemas.microsoft.com/office/drawing/2014/main" id="{A0F4B051-0AF0-4B17-A7A0-801EE84F70E8}"/>
                  </a:ext>
                </a:extLst>
              </p:cNvPr>
              <p:cNvSpPr/>
              <p:nvPr/>
            </p:nvSpPr>
            <p:spPr>
              <a:xfrm>
                <a:off x="3293750" y="4603002"/>
                <a:ext cx="807600"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0.4</a:t>
                </a:r>
                <a:r>
                  <a:rPr lang="zh-CN" altLang="en-US" dirty="0">
                    <a:solidFill>
                      <a:schemeClr val="tx1"/>
                    </a:solidFill>
                    <a:cs typeface="+mn-ea"/>
                    <a:sym typeface="+mn-lt"/>
                  </a:rPr>
                  <a:t>*</a:t>
                </a:r>
                <a:r>
                  <a:rPr lang="en-US" altLang="zh-CN" dirty="0">
                    <a:solidFill>
                      <a:schemeClr val="tx1"/>
                    </a:solidFill>
                    <a:cs typeface="+mn-ea"/>
                    <a:sym typeface="+mn-lt"/>
                  </a:rPr>
                  <a:t>2</a:t>
                </a:r>
                <a:endParaRPr lang="zh-CN" altLang="en-US" dirty="0">
                  <a:solidFill>
                    <a:schemeClr val="tx1"/>
                  </a:solidFill>
                  <a:cs typeface="+mn-ea"/>
                  <a:sym typeface="+mn-lt"/>
                </a:endParaRPr>
              </a:p>
            </p:txBody>
          </p:sp>
          <p:sp>
            <p:nvSpPr>
              <p:cNvPr id="43" name="矩形 42">
                <a:extLst>
                  <a:ext uri="{FF2B5EF4-FFF2-40B4-BE49-F238E27FC236}">
                    <a16:creationId xmlns:a16="http://schemas.microsoft.com/office/drawing/2014/main" id="{1232413B-56E0-4D3B-9784-C73B65F3C783}"/>
                  </a:ext>
                </a:extLst>
              </p:cNvPr>
              <p:cNvSpPr/>
              <p:nvPr/>
            </p:nvSpPr>
            <p:spPr>
              <a:xfrm>
                <a:off x="4463050" y="4606818"/>
                <a:ext cx="80760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0.8</a:t>
                </a:r>
                <a:r>
                  <a:rPr lang="zh-CN" altLang="en-US" dirty="0">
                    <a:cs typeface="+mn-ea"/>
                    <a:sym typeface="+mn-lt"/>
                  </a:rPr>
                  <a:t>*</a:t>
                </a:r>
                <a:r>
                  <a:rPr lang="en-US" altLang="zh-CN" dirty="0">
                    <a:cs typeface="+mn-ea"/>
                    <a:sym typeface="+mn-lt"/>
                  </a:rPr>
                  <a:t>2</a:t>
                </a:r>
                <a:endParaRPr lang="zh-CN" altLang="en-US" dirty="0">
                  <a:cs typeface="+mn-ea"/>
                  <a:sym typeface="+mn-lt"/>
                </a:endParaRPr>
              </a:p>
            </p:txBody>
          </p:sp>
          <p:sp>
            <p:nvSpPr>
              <p:cNvPr id="44" name="矩形 43">
                <a:extLst>
                  <a:ext uri="{FF2B5EF4-FFF2-40B4-BE49-F238E27FC236}">
                    <a16:creationId xmlns:a16="http://schemas.microsoft.com/office/drawing/2014/main" id="{96BA3B63-CEC2-4913-8B66-084F3021F399}"/>
                  </a:ext>
                </a:extLst>
              </p:cNvPr>
              <p:cNvSpPr/>
              <p:nvPr/>
            </p:nvSpPr>
            <p:spPr>
              <a:xfrm>
                <a:off x="5790218" y="4606818"/>
                <a:ext cx="80760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0.6</a:t>
                </a:r>
                <a:r>
                  <a:rPr lang="zh-CN" altLang="en-US" dirty="0">
                    <a:cs typeface="+mn-ea"/>
                    <a:sym typeface="+mn-lt"/>
                  </a:rPr>
                  <a:t>*</a:t>
                </a:r>
                <a:r>
                  <a:rPr lang="en-US" altLang="zh-CN" dirty="0">
                    <a:cs typeface="+mn-ea"/>
                    <a:sym typeface="+mn-lt"/>
                  </a:rPr>
                  <a:t>2</a:t>
                </a:r>
                <a:endParaRPr lang="zh-CN" altLang="en-US" dirty="0">
                  <a:cs typeface="+mn-ea"/>
                  <a:sym typeface="+mn-lt"/>
                </a:endParaRPr>
              </a:p>
            </p:txBody>
          </p:sp>
          <p:sp>
            <p:nvSpPr>
              <p:cNvPr id="45" name="矩形 44">
                <a:extLst>
                  <a:ext uri="{FF2B5EF4-FFF2-40B4-BE49-F238E27FC236}">
                    <a16:creationId xmlns:a16="http://schemas.microsoft.com/office/drawing/2014/main" id="{A0411F49-22F0-449C-B8D7-959B66B4954F}"/>
                  </a:ext>
                </a:extLst>
              </p:cNvPr>
              <p:cNvSpPr/>
              <p:nvPr/>
            </p:nvSpPr>
            <p:spPr>
              <a:xfrm>
                <a:off x="7045873" y="4606818"/>
                <a:ext cx="807600"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0.2</a:t>
                </a:r>
                <a:r>
                  <a:rPr lang="zh-CN" altLang="en-US" dirty="0">
                    <a:solidFill>
                      <a:schemeClr val="tx1"/>
                    </a:solidFill>
                    <a:cs typeface="+mn-ea"/>
                    <a:sym typeface="+mn-lt"/>
                  </a:rPr>
                  <a:t>*</a:t>
                </a:r>
                <a:r>
                  <a:rPr lang="en-US" altLang="zh-CN" dirty="0">
                    <a:solidFill>
                      <a:schemeClr val="tx1"/>
                    </a:solidFill>
                    <a:cs typeface="+mn-ea"/>
                    <a:sym typeface="+mn-lt"/>
                  </a:rPr>
                  <a:t>2</a:t>
                </a:r>
                <a:endParaRPr lang="zh-CN" altLang="en-US" dirty="0">
                  <a:solidFill>
                    <a:schemeClr val="tx1"/>
                  </a:solidFill>
                  <a:cs typeface="+mn-ea"/>
                  <a:sym typeface="+mn-lt"/>
                </a:endParaRPr>
              </a:p>
            </p:txBody>
          </p:sp>
          <p:sp>
            <p:nvSpPr>
              <p:cNvPr id="46" name="矩形 45">
                <a:extLst>
                  <a:ext uri="{FF2B5EF4-FFF2-40B4-BE49-F238E27FC236}">
                    <a16:creationId xmlns:a16="http://schemas.microsoft.com/office/drawing/2014/main" id="{53EBD472-0746-4A41-9A09-1A48E3837D67}"/>
                  </a:ext>
                </a:extLst>
              </p:cNvPr>
              <p:cNvSpPr/>
              <p:nvPr/>
            </p:nvSpPr>
            <p:spPr>
              <a:xfrm>
                <a:off x="8300604" y="4600542"/>
                <a:ext cx="807600"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0.4</a:t>
                </a:r>
                <a:r>
                  <a:rPr lang="zh-CN" altLang="en-US" dirty="0">
                    <a:solidFill>
                      <a:schemeClr val="tx1"/>
                    </a:solidFill>
                    <a:cs typeface="+mn-ea"/>
                    <a:sym typeface="+mn-lt"/>
                  </a:rPr>
                  <a:t>*</a:t>
                </a:r>
                <a:r>
                  <a:rPr lang="en-US" altLang="zh-CN" dirty="0">
                    <a:solidFill>
                      <a:schemeClr val="tx1"/>
                    </a:solidFill>
                    <a:cs typeface="+mn-ea"/>
                    <a:sym typeface="+mn-lt"/>
                  </a:rPr>
                  <a:t>2</a:t>
                </a:r>
                <a:endParaRPr lang="zh-CN" altLang="en-US" dirty="0">
                  <a:solidFill>
                    <a:schemeClr val="tx1"/>
                  </a:solidFill>
                  <a:cs typeface="+mn-ea"/>
                  <a:sym typeface="+mn-lt"/>
                </a:endParaRPr>
              </a:p>
            </p:txBody>
          </p:sp>
          <p:sp>
            <p:nvSpPr>
              <p:cNvPr id="48" name="箭头: V 形 47">
                <a:extLst>
                  <a:ext uri="{FF2B5EF4-FFF2-40B4-BE49-F238E27FC236}">
                    <a16:creationId xmlns:a16="http://schemas.microsoft.com/office/drawing/2014/main" id="{A97697DB-B1F1-4F74-9869-0A59D6298FB4}"/>
                  </a:ext>
                </a:extLst>
              </p:cNvPr>
              <p:cNvSpPr/>
              <p:nvPr/>
            </p:nvSpPr>
            <p:spPr>
              <a:xfrm>
                <a:off x="1971226" y="4622413"/>
                <a:ext cx="128001" cy="360040"/>
              </a:xfrm>
              <a:prstGeom prst="chevron">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9" name="箭头: V 形 48">
                <a:extLst>
                  <a:ext uri="{FF2B5EF4-FFF2-40B4-BE49-F238E27FC236}">
                    <a16:creationId xmlns:a16="http://schemas.microsoft.com/office/drawing/2014/main" id="{3129ABFA-BE21-48E8-8935-C22F7AC581C5}"/>
                  </a:ext>
                </a:extLst>
              </p:cNvPr>
              <p:cNvSpPr/>
              <p:nvPr/>
            </p:nvSpPr>
            <p:spPr>
              <a:xfrm>
                <a:off x="3103608" y="4638586"/>
                <a:ext cx="128001" cy="360040"/>
              </a:xfrm>
              <a:prstGeom prst="chevron">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0" name="箭头: V 形 49">
                <a:extLst>
                  <a:ext uri="{FF2B5EF4-FFF2-40B4-BE49-F238E27FC236}">
                    <a16:creationId xmlns:a16="http://schemas.microsoft.com/office/drawing/2014/main" id="{1ACC9616-8A61-4E02-8C39-790ADF297B6E}"/>
                  </a:ext>
                </a:extLst>
              </p:cNvPr>
              <p:cNvSpPr/>
              <p:nvPr/>
            </p:nvSpPr>
            <p:spPr>
              <a:xfrm>
                <a:off x="4196914" y="4629725"/>
                <a:ext cx="128001" cy="360040"/>
              </a:xfrm>
              <a:prstGeom prst="chevron">
                <a:avLst/>
              </a:prstGeom>
              <a:solidFill>
                <a:schemeClr val="bg2">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1" name="箭头: V 形 50">
                <a:extLst>
                  <a:ext uri="{FF2B5EF4-FFF2-40B4-BE49-F238E27FC236}">
                    <a16:creationId xmlns:a16="http://schemas.microsoft.com/office/drawing/2014/main" id="{00D51703-F84F-4D8A-8091-D14B9AFDB7E2}"/>
                  </a:ext>
                </a:extLst>
              </p:cNvPr>
              <p:cNvSpPr/>
              <p:nvPr/>
            </p:nvSpPr>
            <p:spPr>
              <a:xfrm>
                <a:off x="5507843" y="4658637"/>
                <a:ext cx="128001" cy="360040"/>
              </a:xfrm>
              <a:prstGeom prst="chevron">
                <a:avLst/>
              </a:prstGeom>
              <a:solidFill>
                <a:schemeClr val="bg2">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2" name="箭头: V 形 51">
                <a:extLst>
                  <a:ext uri="{FF2B5EF4-FFF2-40B4-BE49-F238E27FC236}">
                    <a16:creationId xmlns:a16="http://schemas.microsoft.com/office/drawing/2014/main" id="{02A44CE6-A5AD-4FE8-8173-7A9B799D5D07}"/>
                  </a:ext>
                </a:extLst>
              </p:cNvPr>
              <p:cNvSpPr/>
              <p:nvPr/>
            </p:nvSpPr>
            <p:spPr>
              <a:xfrm>
                <a:off x="6782818" y="4674810"/>
                <a:ext cx="128001" cy="360040"/>
              </a:xfrm>
              <a:prstGeom prst="chevron">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3" name="箭头: V 形 52">
                <a:extLst>
                  <a:ext uri="{FF2B5EF4-FFF2-40B4-BE49-F238E27FC236}">
                    <a16:creationId xmlns:a16="http://schemas.microsoft.com/office/drawing/2014/main" id="{A2FD4A00-E57C-4666-BBF2-472B22284CA1}"/>
                  </a:ext>
                </a:extLst>
              </p:cNvPr>
              <p:cNvSpPr/>
              <p:nvPr/>
            </p:nvSpPr>
            <p:spPr>
              <a:xfrm>
                <a:off x="8022969" y="4661656"/>
                <a:ext cx="128001" cy="360040"/>
              </a:xfrm>
              <a:prstGeom prst="chevron">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4" name="文本框 53">
                <a:extLst>
                  <a:ext uri="{FF2B5EF4-FFF2-40B4-BE49-F238E27FC236}">
                    <a16:creationId xmlns:a16="http://schemas.microsoft.com/office/drawing/2014/main" id="{389136B6-7B18-4951-82E2-C2A9F6FC1F7B}"/>
                  </a:ext>
                </a:extLst>
              </p:cNvPr>
              <p:cNvSpPr txBox="1"/>
              <p:nvPr/>
            </p:nvSpPr>
            <p:spPr>
              <a:xfrm>
                <a:off x="9231090" y="4609534"/>
                <a:ext cx="216024" cy="369332"/>
              </a:xfrm>
              <a:prstGeom prst="rect">
                <a:avLst/>
              </a:prstGeom>
              <a:noFill/>
            </p:spPr>
            <p:txBody>
              <a:bodyPr wrap="square" rtlCol="0">
                <a:spAutoFit/>
              </a:bodyPr>
              <a:lstStyle/>
              <a:p>
                <a:r>
                  <a:rPr lang="en-US" altLang="zh-CN" dirty="0">
                    <a:cs typeface="+mn-ea"/>
                    <a:sym typeface="+mn-lt"/>
                  </a:rPr>
                  <a:t>…</a:t>
                </a:r>
                <a:endParaRPr lang="zh-CN" altLang="en-US" dirty="0">
                  <a:cs typeface="+mn-ea"/>
                  <a:sym typeface="+mn-lt"/>
                </a:endParaRPr>
              </a:p>
            </p:txBody>
          </p:sp>
          <p:sp>
            <p:nvSpPr>
              <p:cNvPr id="55" name="文本框 54">
                <a:extLst>
                  <a:ext uri="{FF2B5EF4-FFF2-40B4-BE49-F238E27FC236}">
                    <a16:creationId xmlns:a16="http://schemas.microsoft.com/office/drawing/2014/main" id="{6E743D5D-8871-4F66-AB16-60023AC30767}"/>
                  </a:ext>
                </a:extLst>
              </p:cNvPr>
              <p:cNvSpPr txBox="1"/>
              <p:nvPr/>
            </p:nvSpPr>
            <p:spPr>
              <a:xfrm>
                <a:off x="1238202" y="4969574"/>
                <a:ext cx="432048" cy="461665"/>
              </a:xfrm>
              <a:prstGeom prst="rect">
                <a:avLst/>
              </a:prstGeom>
              <a:noFill/>
            </p:spPr>
            <p:txBody>
              <a:bodyPr wrap="square" rtlCol="0">
                <a:spAutoFit/>
              </a:bodyPr>
              <a:lstStyle/>
              <a:p>
                <a:pPr algn="ctr"/>
                <a:r>
                  <a:rPr lang="en-US" altLang="zh-CN" sz="2400" b="1" dirty="0">
                    <a:cs typeface="+mn-ea"/>
                    <a:sym typeface="+mn-lt"/>
                  </a:rPr>
                  <a:t>0</a:t>
                </a:r>
                <a:endParaRPr lang="zh-CN" altLang="en-US" sz="2400" b="1" dirty="0">
                  <a:cs typeface="+mn-ea"/>
                  <a:sym typeface="+mn-lt"/>
                </a:endParaRPr>
              </a:p>
            </p:txBody>
          </p:sp>
          <p:sp>
            <p:nvSpPr>
              <p:cNvPr id="56" name="文本框 55">
                <a:extLst>
                  <a:ext uri="{FF2B5EF4-FFF2-40B4-BE49-F238E27FC236}">
                    <a16:creationId xmlns:a16="http://schemas.microsoft.com/office/drawing/2014/main" id="{F2A431C9-F1C1-40CF-B04C-661410AF8005}"/>
                  </a:ext>
                </a:extLst>
              </p:cNvPr>
              <p:cNvSpPr txBox="1"/>
              <p:nvPr/>
            </p:nvSpPr>
            <p:spPr>
              <a:xfrm>
                <a:off x="2319299" y="4969574"/>
                <a:ext cx="432048" cy="461665"/>
              </a:xfrm>
              <a:prstGeom prst="rect">
                <a:avLst/>
              </a:prstGeom>
              <a:noFill/>
            </p:spPr>
            <p:txBody>
              <a:bodyPr wrap="square" rtlCol="0">
                <a:spAutoFit/>
              </a:bodyPr>
              <a:lstStyle/>
              <a:p>
                <a:pPr algn="ctr"/>
                <a:r>
                  <a:rPr lang="en-US" altLang="zh-CN" sz="2400" b="1" dirty="0">
                    <a:cs typeface="+mn-ea"/>
                    <a:sym typeface="+mn-lt"/>
                  </a:rPr>
                  <a:t>0</a:t>
                </a:r>
                <a:endParaRPr lang="zh-CN" altLang="en-US" sz="2400" b="1" dirty="0">
                  <a:cs typeface="+mn-ea"/>
                  <a:sym typeface="+mn-lt"/>
                </a:endParaRPr>
              </a:p>
            </p:txBody>
          </p:sp>
          <p:sp>
            <p:nvSpPr>
              <p:cNvPr id="57" name="文本框 56">
                <a:extLst>
                  <a:ext uri="{FF2B5EF4-FFF2-40B4-BE49-F238E27FC236}">
                    <a16:creationId xmlns:a16="http://schemas.microsoft.com/office/drawing/2014/main" id="{D3BD756A-60C9-4DF2-8AD8-22E3C766220E}"/>
                  </a:ext>
                </a:extLst>
              </p:cNvPr>
              <p:cNvSpPr txBox="1"/>
              <p:nvPr/>
            </p:nvSpPr>
            <p:spPr>
              <a:xfrm>
                <a:off x="3501060" y="4957709"/>
                <a:ext cx="432048" cy="461665"/>
              </a:xfrm>
              <a:prstGeom prst="rect">
                <a:avLst/>
              </a:prstGeom>
              <a:noFill/>
            </p:spPr>
            <p:txBody>
              <a:bodyPr wrap="square" rtlCol="0">
                <a:spAutoFit/>
              </a:bodyPr>
              <a:lstStyle/>
              <a:p>
                <a:pPr algn="ctr"/>
                <a:r>
                  <a:rPr lang="en-US" altLang="zh-CN" sz="2400" b="1" dirty="0">
                    <a:cs typeface="+mn-ea"/>
                    <a:sym typeface="+mn-lt"/>
                  </a:rPr>
                  <a:t>0</a:t>
                </a:r>
                <a:endParaRPr lang="zh-CN" altLang="en-US" sz="2400" b="1" dirty="0">
                  <a:cs typeface="+mn-ea"/>
                  <a:sym typeface="+mn-lt"/>
                </a:endParaRPr>
              </a:p>
            </p:txBody>
          </p:sp>
          <p:sp>
            <p:nvSpPr>
              <p:cNvPr id="58" name="文本框 57">
                <a:extLst>
                  <a:ext uri="{FF2B5EF4-FFF2-40B4-BE49-F238E27FC236}">
                    <a16:creationId xmlns:a16="http://schemas.microsoft.com/office/drawing/2014/main" id="{2603111A-E85E-48C3-B690-0E8321542378}"/>
                  </a:ext>
                </a:extLst>
              </p:cNvPr>
              <p:cNvSpPr txBox="1"/>
              <p:nvPr/>
            </p:nvSpPr>
            <p:spPr>
              <a:xfrm>
                <a:off x="4672349" y="4971385"/>
                <a:ext cx="432048" cy="461665"/>
              </a:xfrm>
              <a:prstGeom prst="rect">
                <a:avLst/>
              </a:prstGeom>
              <a:noFill/>
            </p:spPr>
            <p:txBody>
              <a:bodyPr wrap="square" rtlCol="0">
                <a:spAutoFit/>
              </a:bodyPr>
              <a:lstStyle/>
              <a:p>
                <a:pPr algn="ctr"/>
                <a:r>
                  <a:rPr lang="en-US" altLang="zh-CN" sz="2400" b="1" dirty="0">
                    <a:cs typeface="+mn-ea"/>
                    <a:sym typeface="+mn-lt"/>
                  </a:rPr>
                  <a:t>1</a:t>
                </a:r>
                <a:endParaRPr lang="zh-CN" altLang="en-US" sz="2400" b="1" dirty="0">
                  <a:cs typeface="+mn-ea"/>
                  <a:sym typeface="+mn-lt"/>
                </a:endParaRPr>
              </a:p>
            </p:txBody>
          </p:sp>
          <p:sp>
            <p:nvSpPr>
              <p:cNvPr id="59" name="文本框 58">
                <a:extLst>
                  <a:ext uri="{FF2B5EF4-FFF2-40B4-BE49-F238E27FC236}">
                    <a16:creationId xmlns:a16="http://schemas.microsoft.com/office/drawing/2014/main" id="{695AA31C-72B3-4066-9DB0-9932872BD09E}"/>
                  </a:ext>
                </a:extLst>
              </p:cNvPr>
              <p:cNvSpPr txBox="1"/>
              <p:nvPr/>
            </p:nvSpPr>
            <p:spPr>
              <a:xfrm>
                <a:off x="5990560" y="4983559"/>
                <a:ext cx="432048" cy="461665"/>
              </a:xfrm>
              <a:prstGeom prst="rect">
                <a:avLst/>
              </a:prstGeom>
              <a:noFill/>
            </p:spPr>
            <p:txBody>
              <a:bodyPr wrap="square" rtlCol="0">
                <a:spAutoFit/>
              </a:bodyPr>
              <a:lstStyle/>
              <a:p>
                <a:pPr algn="ctr"/>
                <a:r>
                  <a:rPr lang="en-US" altLang="zh-CN" sz="2400" b="1" dirty="0">
                    <a:cs typeface="+mn-ea"/>
                    <a:sym typeface="+mn-lt"/>
                  </a:rPr>
                  <a:t>1</a:t>
                </a:r>
                <a:endParaRPr lang="zh-CN" altLang="en-US" sz="2400" b="1" dirty="0">
                  <a:cs typeface="+mn-ea"/>
                  <a:sym typeface="+mn-lt"/>
                </a:endParaRPr>
              </a:p>
            </p:txBody>
          </p:sp>
          <p:sp>
            <p:nvSpPr>
              <p:cNvPr id="60" name="文本框 59">
                <a:extLst>
                  <a:ext uri="{FF2B5EF4-FFF2-40B4-BE49-F238E27FC236}">
                    <a16:creationId xmlns:a16="http://schemas.microsoft.com/office/drawing/2014/main" id="{5D162F7B-A4AF-4843-AA65-2C9DCC25B2AC}"/>
                  </a:ext>
                </a:extLst>
              </p:cNvPr>
              <p:cNvSpPr txBox="1"/>
              <p:nvPr/>
            </p:nvSpPr>
            <p:spPr>
              <a:xfrm>
                <a:off x="7230881" y="4978959"/>
                <a:ext cx="432048" cy="461665"/>
              </a:xfrm>
              <a:prstGeom prst="rect">
                <a:avLst/>
              </a:prstGeom>
              <a:noFill/>
            </p:spPr>
            <p:txBody>
              <a:bodyPr wrap="square" rtlCol="0">
                <a:spAutoFit/>
              </a:bodyPr>
              <a:lstStyle/>
              <a:p>
                <a:pPr algn="ctr"/>
                <a:r>
                  <a:rPr lang="en-US" altLang="zh-CN" sz="2400" b="1" dirty="0">
                    <a:cs typeface="+mn-ea"/>
                    <a:sym typeface="+mn-lt"/>
                  </a:rPr>
                  <a:t>0</a:t>
                </a:r>
                <a:endParaRPr lang="zh-CN" altLang="en-US" sz="2400" b="1" dirty="0">
                  <a:cs typeface="+mn-ea"/>
                  <a:sym typeface="+mn-lt"/>
                </a:endParaRPr>
              </a:p>
            </p:txBody>
          </p:sp>
          <p:sp>
            <p:nvSpPr>
              <p:cNvPr id="61" name="文本框 60">
                <a:extLst>
                  <a:ext uri="{FF2B5EF4-FFF2-40B4-BE49-F238E27FC236}">
                    <a16:creationId xmlns:a16="http://schemas.microsoft.com/office/drawing/2014/main" id="{4088DC4C-23C8-48A2-807A-C4A734B345F2}"/>
                  </a:ext>
                </a:extLst>
              </p:cNvPr>
              <p:cNvSpPr txBox="1"/>
              <p:nvPr/>
            </p:nvSpPr>
            <p:spPr>
              <a:xfrm>
                <a:off x="8508951" y="4976314"/>
                <a:ext cx="432048" cy="461665"/>
              </a:xfrm>
              <a:prstGeom prst="rect">
                <a:avLst/>
              </a:prstGeom>
              <a:noFill/>
            </p:spPr>
            <p:txBody>
              <a:bodyPr wrap="square" rtlCol="0">
                <a:spAutoFit/>
              </a:bodyPr>
              <a:lstStyle/>
              <a:p>
                <a:pPr algn="ctr"/>
                <a:r>
                  <a:rPr lang="en-US" altLang="zh-CN" sz="2400" b="1" dirty="0">
                    <a:cs typeface="+mn-ea"/>
                    <a:sym typeface="+mn-lt"/>
                  </a:rPr>
                  <a:t>0</a:t>
                </a:r>
                <a:endParaRPr lang="zh-CN" altLang="en-US" sz="2400" b="1" dirty="0">
                  <a:cs typeface="+mn-ea"/>
                  <a:sym typeface="+mn-lt"/>
                </a:endParaRPr>
              </a:p>
            </p:txBody>
          </p:sp>
          <p:sp>
            <p:nvSpPr>
              <p:cNvPr id="62" name="文本框 61">
                <a:extLst>
                  <a:ext uri="{FF2B5EF4-FFF2-40B4-BE49-F238E27FC236}">
                    <a16:creationId xmlns:a16="http://schemas.microsoft.com/office/drawing/2014/main" id="{886708E3-2495-45E4-8788-C92F9DCF043E}"/>
                  </a:ext>
                </a:extLst>
              </p:cNvPr>
              <p:cNvSpPr txBox="1"/>
              <p:nvPr/>
            </p:nvSpPr>
            <p:spPr>
              <a:xfrm>
                <a:off x="42033" y="4941168"/>
                <a:ext cx="836685" cy="461665"/>
              </a:xfrm>
              <a:prstGeom prst="rect">
                <a:avLst/>
              </a:prstGeom>
              <a:noFill/>
            </p:spPr>
            <p:txBody>
              <a:bodyPr wrap="square" rtlCol="0">
                <a:spAutoFit/>
              </a:bodyPr>
              <a:lstStyle/>
              <a:p>
                <a:pPr algn="ctr"/>
                <a:r>
                  <a:rPr lang="zh-CN" altLang="en-US" sz="2400" b="1" dirty="0">
                    <a:cs typeface="+mn-ea"/>
                    <a:sym typeface="+mn-lt"/>
                  </a:rPr>
                  <a:t>取整</a:t>
                </a:r>
              </a:p>
            </p:txBody>
          </p:sp>
          <p:sp>
            <p:nvSpPr>
              <p:cNvPr id="63" name="箭头: 右 62">
                <a:extLst>
                  <a:ext uri="{FF2B5EF4-FFF2-40B4-BE49-F238E27FC236}">
                    <a16:creationId xmlns:a16="http://schemas.microsoft.com/office/drawing/2014/main" id="{69096650-73AA-4A2B-8A60-3BBCA1FA95BA}"/>
                  </a:ext>
                </a:extLst>
              </p:cNvPr>
              <p:cNvSpPr/>
              <p:nvPr/>
            </p:nvSpPr>
            <p:spPr>
              <a:xfrm>
                <a:off x="815421" y="5005970"/>
                <a:ext cx="208909"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8" name="箭头: 下 67">
              <a:extLst>
                <a:ext uri="{FF2B5EF4-FFF2-40B4-BE49-F238E27FC236}">
                  <a16:creationId xmlns:a16="http://schemas.microsoft.com/office/drawing/2014/main" id="{3047272F-6D81-45B2-916A-40B0186AA33E}"/>
                </a:ext>
              </a:extLst>
            </p:cNvPr>
            <p:cNvSpPr/>
            <p:nvPr/>
          </p:nvSpPr>
          <p:spPr>
            <a:xfrm>
              <a:off x="8220919" y="3809536"/>
              <a:ext cx="720080" cy="551435"/>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9" name="图片 38">
            <a:extLst>
              <a:ext uri="{FF2B5EF4-FFF2-40B4-BE49-F238E27FC236}">
                <a16:creationId xmlns:a16="http://schemas.microsoft.com/office/drawing/2014/main" id="{2FBA1F36-0128-4AF3-A1D9-2EE705E84B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41171" y="3134804"/>
            <a:ext cx="4835921" cy="1214765"/>
          </a:xfrm>
          <a:prstGeom prst="rect">
            <a:avLst/>
          </a:prstGeom>
        </p:spPr>
      </p:pic>
    </p:spTree>
    <p:extLst>
      <p:ext uri="{BB962C8B-B14F-4D97-AF65-F5344CB8AC3E}">
        <p14:creationId xmlns:p14="http://schemas.microsoft.com/office/powerpoint/2010/main" val="2804115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arn(inVertic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arn(inVertical)">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barn(inVertical)">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heel(1)">
                                      <p:cBhvr>
                                        <p:cTn id="22" dur="20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par>
                                <p:cTn id="31" presetID="16" presetClass="entr" presetSubtype="21"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par>
                                <p:cTn id="34" presetID="16" presetClass="entr" presetSubtype="21"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arn(inVertical)">
                                      <p:cBhvr>
                                        <p:cTn id="36" dur="500"/>
                                        <p:tgtEl>
                                          <p:spTgt spid="18"/>
                                        </p:tgtEl>
                                      </p:cBhvr>
                                    </p:animEffect>
                                  </p:childTnLst>
                                </p:cTn>
                              </p:par>
                              <p:par>
                                <p:cTn id="37" presetID="16" presetClass="entr" presetSubtype="21"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par>
                                <p:cTn id="40" presetID="16" presetClass="entr" presetSubtype="21"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arn(inVertical)">
                                      <p:cBhvr>
                                        <p:cTn id="42" dur="500"/>
                                        <p:tgtEl>
                                          <p:spTgt spid="24"/>
                                        </p:tgtEl>
                                      </p:cBhvr>
                                    </p:animEffect>
                                  </p:childTnLst>
                                </p:cTn>
                              </p:par>
                              <p:par>
                                <p:cTn id="43" presetID="16" presetClass="entr" presetSubtype="21"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arn(inVertical)">
                                      <p:cBhvr>
                                        <p:cTn id="45" dur="500"/>
                                        <p:tgtEl>
                                          <p:spTgt spid="27"/>
                                        </p:tgtEl>
                                      </p:cBhvr>
                                    </p:animEffect>
                                  </p:childTnLst>
                                </p:cTn>
                              </p:par>
                              <p:par>
                                <p:cTn id="46" presetID="16" presetClass="entr" presetSubtype="21"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arn(inVertical)">
                                      <p:cBhvr>
                                        <p:cTn id="48" dur="500"/>
                                        <p:tgtEl>
                                          <p:spTgt spid="30"/>
                                        </p:tgtEl>
                                      </p:cBhvr>
                                    </p:animEffect>
                                  </p:childTnLst>
                                </p:cTn>
                              </p:par>
                              <p:par>
                                <p:cTn id="49" presetID="16" presetClass="entr" presetSubtype="21"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barn(inVertical)">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anim calcmode="lin" valueType="num">
                                      <p:cBhvr>
                                        <p:cTn id="57" dur="1000" fill="hold"/>
                                        <p:tgtEl>
                                          <p:spTgt spid="39"/>
                                        </p:tgtEl>
                                        <p:attrNameLst>
                                          <p:attrName>ppt_x</p:attrName>
                                        </p:attrNameLst>
                                      </p:cBhvr>
                                      <p:tavLst>
                                        <p:tav tm="0">
                                          <p:val>
                                            <p:strVal val="#ppt_x"/>
                                          </p:val>
                                        </p:tav>
                                        <p:tav tm="100000">
                                          <p:val>
                                            <p:strVal val="#ppt_x"/>
                                          </p:val>
                                        </p:tav>
                                      </p:tavLst>
                                    </p:anim>
                                    <p:anim calcmode="lin" valueType="num">
                                      <p:cBhvr>
                                        <p:cTn id="5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936104"/>
          </a:xfrm>
        </p:spPr>
        <p:txBody>
          <a:bodyPr>
            <a:normAutofit/>
          </a:bodyPr>
          <a:lstStyle/>
          <a:p>
            <a:r>
              <a:rPr lang="zh-CN" altLang="en-US" dirty="0">
                <a:cs typeface="+mn-ea"/>
                <a:sym typeface="+mn-lt"/>
              </a:rPr>
              <a:t>指针</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pic>
        <p:nvPicPr>
          <p:cNvPr id="7" name="图片 6">
            <a:extLst>
              <a:ext uri="{FF2B5EF4-FFF2-40B4-BE49-F238E27FC236}">
                <a16:creationId xmlns:a16="http://schemas.microsoft.com/office/drawing/2014/main" id="{425085DF-5123-403D-A6FF-286F839A6543}"/>
              </a:ext>
            </a:extLst>
          </p:cNvPr>
          <p:cNvPicPr>
            <a:picLocks noChangeAspect="1"/>
          </p:cNvPicPr>
          <p:nvPr/>
        </p:nvPicPr>
        <p:blipFill rotWithShape="1">
          <a:blip r:embed="rId2"/>
          <a:srcRect b="14194"/>
          <a:stretch/>
        </p:blipFill>
        <p:spPr>
          <a:xfrm>
            <a:off x="1280592" y="2781961"/>
            <a:ext cx="5736600" cy="2447239"/>
          </a:xfrm>
          <a:prstGeom prst="rect">
            <a:avLst/>
          </a:prstGeom>
        </p:spPr>
      </p:pic>
      <p:sp>
        <p:nvSpPr>
          <p:cNvPr id="8" name="矩形 7">
            <a:extLst>
              <a:ext uri="{FF2B5EF4-FFF2-40B4-BE49-F238E27FC236}">
                <a16:creationId xmlns:a16="http://schemas.microsoft.com/office/drawing/2014/main" id="{8DF00CD2-7A19-4E5A-8A63-5CE8B4D0CD53}"/>
              </a:ext>
            </a:extLst>
          </p:cNvPr>
          <p:cNvSpPr/>
          <p:nvPr/>
        </p:nvSpPr>
        <p:spPr>
          <a:xfrm>
            <a:off x="3656856" y="2734676"/>
            <a:ext cx="252028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EE81B581-0D8E-4D18-BE89-8C46D69B243D}"/>
              </a:ext>
            </a:extLst>
          </p:cNvPr>
          <p:cNvSpPr txBox="1"/>
          <p:nvPr/>
        </p:nvSpPr>
        <p:spPr>
          <a:xfrm>
            <a:off x="7113240" y="2708920"/>
            <a:ext cx="2875531" cy="369332"/>
          </a:xfrm>
          <a:prstGeom prst="rect">
            <a:avLst/>
          </a:prstGeom>
          <a:noFill/>
        </p:spPr>
        <p:txBody>
          <a:bodyPr wrap="none" rtlCol="0">
            <a:spAutoFit/>
          </a:bodyPr>
          <a:lstStyle/>
          <a:p>
            <a:r>
              <a:rPr lang="en-US" altLang="zh-CN" dirty="0">
                <a:solidFill>
                  <a:srgbClr val="0000FF"/>
                </a:solidFill>
                <a:cs typeface="+mn-ea"/>
                <a:sym typeface="+mn-lt"/>
              </a:rPr>
              <a:t>*</a:t>
            </a:r>
            <a:r>
              <a:rPr lang="en-US" altLang="zh-CN" dirty="0" err="1">
                <a:solidFill>
                  <a:srgbClr val="0000FF"/>
                </a:solidFill>
                <a:cs typeface="+mn-ea"/>
                <a:sym typeface="+mn-lt"/>
              </a:rPr>
              <a:t>pShortValue</a:t>
            </a:r>
            <a:r>
              <a:rPr lang="en-US" altLang="zh-CN" dirty="0">
                <a:solidFill>
                  <a:srgbClr val="0000FF"/>
                </a:solidFill>
                <a:cs typeface="+mn-ea"/>
                <a:sym typeface="+mn-lt"/>
              </a:rPr>
              <a:t> = </a:t>
            </a:r>
            <a:r>
              <a:rPr lang="en-US" altLang="zh-CN" dirty="0" err="1">
                <a:solidFill>
                  <a:srgbClr val="0000FF"/>
                </a:solidFill>
                <a:cs typeface="+mn-ea"/>
                <a:sym typeface="+mn-lt"/>
              </a:rPr>
              <a:t>shortValue</a:t>
            </a:r>
            <a:endParaRPr lang="zh-CN" altLang="en-US" dirty="0">
              <a:solidFill>
                <a:srgbClr val="0000FF"/>
              </a:solidFill>
              <a:cs typeface="+mn-ea"/>
              <a:sym typeface="+mn-lt"/>
            </a:endParaRPr>
          </a:p>
        </p:txBody>
      </p:sp>
      <p:cxnSp>
        <p:nvCxnSpPr>
          <p:cNvPr id="12" name="直接箭头连接符 11">
            <a:extLst>
              <a:ext uri="{FF2B5EF4-FFF2-40B4-BE49-F238E27FC236}">
                <a16:creationId xmlns:a16="http://schemas.microsoft.com/office/drawing/2014/main" id="{0C8953E3-350A-41E7-9DD5-D763D9A259D1}"/>
              </a:ext>
            </a:extLst>
          </p:cNvPr>
          <p:cNvCxnSpPr>
            <a:cxnSpLocks/>
          </p:cNvCxnSpPr>
          <p:nvPr/>
        </p:nvCxnSpPr>
        <p:spPr>
          <a:xfrm flipV="1">
            <a:off x="6249144" y="2924944"/>
            <a:ext cx="864096" cy="7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9C9C63D-1142-4A9A-9ABD-C3508B7B8B8F}"/>
              </a:ext>
            </a:extLst>
          </p:cNvPr>
          <p:cNvSpPr/>
          <p:nvPr/>
        </p:nvSpPr>
        <p:spPr>
          <a:xfrm>
            <a:off x="3656856" y="4777531"/>
            <a:ext cx="252028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232C5D4D-2512-4319-ABAF-EC09CE66652B}"/>
              </a:ext>
            </a:extLst>
          </p:cNvPr>
          <p:cNvSpPr txBox="1"/>
          <p:nvPr/>
        </p:nvSpPr>
        <p:spPr>
          <a:xfrm>
            <a:off x="7213931" y="4751775"/>
            <a:ext cx="2760115" cy="369332"/>
          </a:xfrm>
          <a:prstGeom prst="rect">
            <a:avLst/>
          </a:prstGeom>
          <a:noFill/>
        </p:spPr>
        <p:txBody>
          <a:bodyPr wrap="none" rtlCol="0">
            <a:spAutoFit/>
          </a:bodyPr>
          <a:lstStyle/>
          <a:p>
            <a:r>
              <a:rPr lang="en-US" altLang="zh-CN" dirty="0">
                <a:solidFill>
                  <a:srgbClr val="0000FF"/>
                </a:solidFill>
                <a:cs typeface="+mn-ea"/>
                <a:sym typeface="+mn-lt"/>
              </a:rPr>
              <a:t>*</a:t>
            </a:r>
            <a:r>
              <a:rPr lang="en-US" altLang="zh-CN" dirty="0" err="1">
                <a:solidFill>
                  <a:srgbClr val="0000FF"/>
                </a:solidFill>
                <a:cs typeface="+mn-ea"/>
                <a:sym typeface="+mn-lt"/>
              </a:rPr>
              <a:t>pCharValue</a:t>
            </a:r>
            <a:r>
              <a:rPr lang="en-US" altLang="zh-CN" dirty="0">
                <a:solidFill>
                  <a:srgbClr val="0000FF"/>
                </a:solidFill>
                <a:cs typeface="+mn-ea"/>
                <a:sym typeface="+mn-lt"/>
              </a:rPr>
              <a:t> = </a:t>
            </a:r>
            <a:r>
              <a:rPr lang="en-US" altLang="zh-CN" dirty="0" err="1">
                <a:solidFill>
                  <a:srgbClr val="0000FF"/>
                </a:solidFill>
                <a:cs typeface="+mn-ea"/>
                <a:sym typeface="+mn-lt"/>
              </a:rPr>
              <a:t>charValue</a:t>
            </a:r>
            <a:endParaRPr lang="zh-CN" altLang="en-US" dirty="0">
              <a:solidFill>
                <a:srgbClr val="0000FF"/>
              </a:solidFill>
              <a:cs typeface="+mn-ea"/>
              <a:sym typeface="+mn-lt"/>
            </a:endParaRPr>
          </a:p>
        </p:txBody>
      </p:sp>
      <p:cxnSp>
        <p:nvCxnSpPr>
          <p:cNvPr id="16" name="直接箭头连接符 15">
            <a:extLst>
              <a:ext uri="{FF2B5EF4-FFF2-40B4-BE49-F238E27FC236}">
                <a16:creationId xmlns:a16="http://schemas.microsoft.com/office/drawing/2014/main" id="{D5D0AB1A-3D78-4566-A958-8ACC7015E97C}"/>
              </a:ext>
            </a:extLst>
          </p:cNvPr>
          <p:cNvCxnSpPr>
            <a:cxnSpLocks/>
          </p:cNvCxnSpPr>
          <p:nvPr/>
        </p:nvCxnSpPr>
        <p:spPr>
          <a:xfrm flipV="1">
            <a:off x="6249144" y="4967799"/>
            <a:ext cx="864096" cy="7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9381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例</a:t>
            </a:r>
            <a:endParaRPr lang="en-US" altLang="zh-CN" dirty="0">
              <a:cs typeface="+mn-ea"/>
              <a:sym typeface="+mn-lt"/>
            </a:endParaRPr>
          </a:p>
          <a:p>
            <a:pPr lvl="1"/>
            <a:r>
              <a:rPr lang="en-US" altLang="zh-CN" dirty="0" err="1">
                <a:cs typeface="+mn-ea"/>
                <a:sym typeface="+mn-lt"/>
              </a:rPr>
              <a:t>pShortValue</a:t>
            </a:r>
            <a:r>
              <a:rPr lang="zh-CN" altLang="en-US" dirty="0">
                <a:cs typeface="+mn-ea"/>
                <a:sym typeface="+mn-lt"/>
              </a:rPr>
              <a:t>指针</a:t>
            </a:r>
            <a:endParaRPr lang="en-US" altLang="zh-CN" dirty="0">
              <a:cs typeface="+mn-ea"/>
              <a:sym typeface="+mn-lt"/>
            </a:endParaRPr>
          </a:p>
          <a:p>
            <a:pPr lvl="1"/>
            <a:r>
              <a:rPr lang="en-US" altLang="zh-CN" dirty="0" err="1">
                <a:cs typeface="+mn-ea"/>
                <a:sym typeface="+mn-lt"/>
              </a:rPr>
              <a:t>shortValue</a:t>
            </a:r>
            <a:r>
              <a:rPr lang="zh-CN" altLang="en-US" dirty="0">
                <a:cs typeface="+mn-ea"/>
                <a:sym typeface="+mn-lt"/>
              </a:rPr>
              <a:t>数组是</a:t>
            </a:r>
            <a:r>
              <a:rPr lang="zh-CN" altLang="en-US" dirty="0">
                <a:highlight>
                  <a:srgbClr val="FFFF00"/>
                </a:highlight>
                <a:cs typeface="+mn-ea"/>
                <a:sym typeface="+mn-lt"/>
              </a:rPr>
              <a:t>存储在内存的栈上</a:t>
            </a:r>
            <a:endParaRPr lang="en-US" altLang="zh-CN" dirty="0">
              <a:highlight>
                <a:srgbClr val="FFFF00"/>
              </a:highlight>
              <a:cs typeface="+mn-ea"/>
              <a:sym typeface="+mn-lt"/>
            </a:endParaRPr>
          </a:p>
          <a:p>
            <a:pPr lvl="1"/>
            <a:r>
              <a:rPr lang="zh-CN" altLang="en-US" dirty="0">
                <a:cs typeface="+mn-ea"/>
                <a:sym typeface="+mn-lt"/>
              </a:rPr>
              <a:t>图中 </a:t>
            </a:r>
            <a:r>
              <a:rPr lang="en-US" altLang="zh-CN" dirty="0">
                <a:solidFill>
                  <a:srgbClr val="FF0000"/>
                </a:solidFill>
                <a:cs typeface="+mn-ea"/>
                <a:sym typeface="+mn-lt"/>
              </a:rPr>
              <a:t>[ebp+9Ch] </a:t>
            </a:r>
            <a:r>
              <a:rPr lang="zh-CN" altLang="en-US" dirty="0">
                <a:cs typeface="+mn-ea"/>
                <a:sym typeface="+mn-lt"/>
              </a:rPr>
              <a:t>和 </a:t>
            </a:r>
            <a:r>
              <a:rPr lang="en-US" altLang="zh-CN" dirty="0">
                <a:solidFill>
                  <a:srgbClr val="0000FF"/>
                </a:solidFill>
                <a:cs typeface="+mn-ea"/>
                <a:sym typeface="+mn-lt"/>
              </a:rPr>
              <a:t>[ebp+0B8h]</a:t>
            </a:r>
            <a:r>
              <a:rPr lang="zh-CN" altLang="en-US" dirty="0">
                <a:solidFill>
                  <a:srgbClr val="0000FF"/>
                </a:solidFill>
                <a:cs typeface="+mn-ea"/>
                <a:sym typeface="+mn-lt"/>
              </a:rPr>
              <a:t> </a:t>
            </a:r>
            <a:r>
              <a:rPr lang="zh-CN" altLang="en-US" dirty="0">
                <a:cs typeface="+mn-ea"/>
                <a:sym typeface="+mn-lt"/>
              </a:rPr>
              <a:t>都是指针，均指向</a:t>
            </a:r>
            <a:r>
              <a:rPr lang="en-US" altLang="zh-CN" dirty="0" err="1">
                <a:cs typeface="+mn-ea"/>
                <a:sym typeface="+mn-lt"/>
              </a:rPr>
              <a:t>shortValue</a:t>
            </a:r>
            <a:r>
              <a:rPr lang="zh-CN" altLang="en-US" dirty="0">
                <a:cs typeface="+mn-ea"/>
                <a:sym typeface="+mn-lt"/>
              </a:rPr>
              <a:t>数组，</a:t>
            </a:r>
            <a:r>
              <a:rPr lang="zh-CN" altLang="en-US" dirty="0">
                <a:highlight>
                  <a:srgbClr val="FFFF00"/>
                </a:highlight>
                <a:cs typeface="+mn-ea"/>
                <a:sym typeface="+mn-lt"/>
              </a:rPr>
              <a:t>存储的均是该数组的内存地址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spTree>
    <p:extLst>
      <p:ext uri="{BB962C8B-B14F-4D97-AF65-F5344CB8AC3E}">
        <p14:creationId xmlns:p14="http://schemas.microsoft.com/office/powerpoint/2010/main" val="212955212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1080120"/>
          </a:xfrm>
        </p:spPr>
        <p:txBody>
          <a:bodyPr/>
          <a:lstStyle/>
          <a:p>
            <a:r>
              <a:rPr lang="zh-CN" altLang="en-US" dirty="0">
                <a:cs typeface="+mn-ea"/>
                <a:sym typeface="+mn-lt"/>
              </a:rPr>
              <a:t>打印的部分：</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pic>
        <p:nvPicPr>
          <p:cNvPr id="9" name="图片 8">
            <a:extLst>
              <a:ext uri="{FF2B5EF4-FFF2-40B4-BE49-F238E27FC236}">
                <a16:creationId xmlns:a16="http://schemas.microsoft.com/office/drawing/2014/main" id="{2F49E9BF-1B2D-4C13-86A0-6535D2A21FBA}"/>
              </a:ext>
            </a:extLst>
          </p:cNvPr>
          <p:cNvPicPr>
            <a:picLocks noChangeAspect="1"/>
          </p:cNvPicPr>
          <p:nvPr/>
        </p:nvPicPr>
        <p:blipFill>
          <a:blip r:embed="rId3"/>
          <a:stretch>
            <a:fillRect/>
          </a:stretch>
        </p:blipFill>
        <p:spPr>
          <a:xfrm>
            <a:off x="672400" y="2636912"/>
            <a:ext cx="9204086" cy="3495121"/>
          </a:xfrm>
          <a:prstGeom prst="rect">
            <a:avLst/>
          </a:prstGeom>
        </p:spPr>
      </p:pic>
      <p:sp>
        <p:nvSpPr>
          <p:cNvPr id="10" name="矩形 9">
            <a:extLst>
              <a:ext uri="{FF2B5EF4-FFF2-40B4-BE49-F238E27FC236}">
                <a16:creationId xmlns:a16="http://schemas.microsoft.com/office/drawing/2014/main" id="{E9783841-3E24-4BFB-BF88-8284EC45E3A3}"/>
              </a:ext>
            </a:extLst>
          </p:cNvPr>
          <p:cNvSpPr/>
          <p:nvPr/>
        </p:nvSpPr>
        <p:spPr>
          <a:xfrm>
            <a:off x="495300" y="4653136"/>
            <a:ext cx="48177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50F174DF-85D3-4C23-8EA7-82F8A47D1BE5}"/>
              </a:ext>
            </a:extLst>
          </p:cNvPr>
          <p:cNvSpPr/>
          <p:nvPr/>
        </p:nvSpPr>
        <p:spPr>
          <a:xfrm>
            <a:off x="495300" y="5661248"/>
            <a:ext cx="5321796" cy="4643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C44E81BF-7CF7-402E-BABF-9E41DBEA257F}"/>
              </a:ext>
            </a:extLst>
          </p:cNvPr>
          <p:cNvSpPr txBox="1"/>
          <p:nvPr/>
        </p:nvSpPr>
        <p:spPr>
          <a:xfrm>
            <a:off x="6465168" y="3212568"/>
            <a:ext cx="3340979" cy="1200329"/>
          </a:xfrm>
          <a:prstGeom prst="rect">
            <a:avLst/>
          </a:prstGeom>
          <a:noFill/>
        </p:spPr>
        <p:txBody>
          <a:bodyPr wrap="none" rtlCol="0">
            <a:spAutoFit/>
          </a:bodyPr>
          <a:lstStyle/>
          <a:p>
            <a:r>
              <a:rPr lang="en-US" altLang="zh-CN" b="1" dirty="0">
                <a:cs typeface="+mn-ea"/>
                <a:sym typeface="+mn-lt"/>
              </a:rPr>
              <a:t>4</a:t>
            </a:r>
            <a:r>
              <a:rPr lang="en-US" altLang="zh-CN" b="1" baseline="30000" dirty="0">
                <a:cs typeface="+mn-ea"/>
                <a:sym typeface="+mn-lt"/>
              </a:rPr>
              <a:t>th</a:t>
            </a:r>
            <a:r>
              <a:rPr lang="en-US" altLang="zh-CN" b="1" dirty="0">
                <a:cs typeface="+mn-ea"/>
                <a:sym typeface="+mn-lt"/>
              </a:rPr>
              <a:t>,  </a:t>
            </a:r>
            <a:r>
              <a:rPr lang="en-US" altLang="zh-CN" b="1" dirty="0" err="1">
                <a:cs typeface="+mn-ea"/>
                <a:sym typeface="+mn-lt"/>
              </a:rPr>
              <a:t>esp</a:t>
            </a:r>
            <a:r>
              <a:rPr lang="en-US" altLang="zh-CN" b="1" dirty="0">
                <a:solidFill>
                  <a:srgbClr val="0000FF"/>
                </a:solidFill>
                <a:cs typeface="+mn-ea"/>
                <a:sym typeface="+mn-lt"/>
              </a:rPr>
              <a:t>      </a:t>
            </a:r>
            <a:r>
              <a:rPr lang="zh-CN" altLang="en-US" b="1" dirty="0">
                <a:solidFill>
                  <a:srgbClr val="0000FF"/>
                </a:solidFill>
                <a:highlight>
                  <a:srgbClr val="FFFF00"/>
                </a:highlight>
                <a:cs typeface="+mn-ea"/>
                <a:sym typeface="+mn-lt"/>
              </a:rPr>
              <a:t>格式串地址</a:t>
            </a:r>
            <a:endParaRPr lang="en-US" altLang="zh-CN" b="1" dirty="0">
              <a:solidFill>
                <a:srgbClr val="0000FF"/>
              </a:solidFill>
              <a:highlight>
                <a:srgbClr val="FFFF00"/>
              </a:highlight>
              <a:cs typeface="+mn-ea"/>
              <a:sym typeface="+mn-lt"/>
            </a:endParaRPr>
          </a:p>
          <a:p>
            <a:r>
              <a:rPr lang="en-US" altLang="zh-CN" b="1" dirty="0">
                <a:cs typeface="+mn-ea"/>
                <a:sym typeface="+mn-lt"/>
              </a:rPr>
              <a:t>3</a:t>
            </a:r>
            <a:r>
              <a:rPr lang="en-US" altLang="zh-CN" b="1" baseline="30000" dirty="0">
                <a:cs typeface="+mn-ea"/>
                <a:sym typeface="+mn-lt"/>
              </a:rPr>
              <a:t>rd</a:t>
            </a:r>
            <a:r>
              <a:rPr lang="en-US" altLang="zh-CN" b="1" dirty="0">
                <a:cs typeface="+mn-ea"/>
                <a:sym typeface="+mn-lt"/>
              </a:rPr>
              <a:t>,  esp+</a:t>
            </a:r>
            <a:r>
              <a:rPr lang="en-US" altLang="zh-CN" b="1" dirty="0">
                <a:solidFill>
                  <a:srgbClr val="0000FF"/>
                </a:solidFill>
                <a:cs typeface="+mn-ea"/>
                <a:sym typeface="+mn-lt"/>
              </a:rPr>
              <a:t>4  </a:t>
            </a:r>
            <a:r>
              <a:rPr lang="zh-CN" altLang="en-US" b="1" dirty="0">
                <a:solidFill>
                  <a:srgbClr val="0000FF"/>
                </a:solidFill>
                <a:highlight>
                  <a:srgbClr val="FFFF00"/>
                </a:highlight>
                <a:cs typeface="+mn-ea"/>
                <a:sym typeface="+mn-lt"/>
              </a:rPr>
              <a:t>第一个参数的地址</a:t>
            </a:r>
            <a:endParaRPr lang="en-US" altLang="zh-CN" b="1" dirty="0">
              <a:solidFill>
                <a:srgbClr val="0000FF"/>
              </a:solidFill>
              <a:highlight>
                <a:srgbClr val="FFFF00"/>
              </a:highlight>
              <a:cs typeface="+mn-ea"/>
              <a:sym typeface="+mn-lt"/>
            </a:endParaRPr>
          </a:p>
          <a:p>
            <a:r>
              <a:rPr lang="en-US" altLang="zh-CN" b="1" dirty="0">
                <a:cs typeface="+mn-ea"/>
                <a:sym typeface="+mn-lt"/>
              </a:rPr>
              <a:t>2</a:t>
            </a:r>
            <a:r>
              <a:rPr lang="en-US" altLang="zh-CN" b="1" baseline="30000" dirty="0">
                <a:cs typeface="+mn-ea"/>
                <a:sym typeface="+mn-lt"/>
              </a:rPr>
              <a:t>nd</a:t>
            </a:r>
            <a:r>
              <a:rPr lang="en-US" altLang="zh-CN" b="1" dirty="0">
                <a:cs typeface="+mn-ea"/>
                <a:sym typeface="+mn-lt"/>
              </a:rPr>
              <a:t>, esp</a:t>
            </a:r>
            <a:r>
              <a:rPr lang="en-US" altLang="zh-CN" b="1" dirty="0">
                <a:solidFill>
                  <a:srgbClr val="0000FF"/>
                </a:solidFill>
                <a:cs typeface="+mn-ea"/>
                <a:sym typeface="+mn-lt"/>
              </a:rPr>
              <a:t>+8   </a:t>
            </a:r>
            <a:r>
              <a:rPr lang="zh-CN" altLang="en-US" b="1" dirty="0">
                <a:solidFill>
                  <a:srgbClr val="0000FF"/>
                </a:solidFill>
                <a:highlight>
                  <a:srgbClr val="FFFF00"/>
                </a:highlight>
                <a:cs typeface="+mn-ea"/>
                <a:sym typeface="+mn-lt"/>
              </a:rPr>
              <a:t>第二个参数的地址</a:t>
            </a:r>
            <a:endParaRPr lang="en-US" altLang="zh-CN" b="1" dirty="0">
              <a:solidFill>
                <a:srgbClr val="0000FF"/>
              </a:solidFill>
              <a:highlight>
                <a:srgbClr val="FFFF00"/>
              </a:highlight>
              <a:cs typeface="+mn-ea"/>
              <a:sym typeface="+mn-lt"/>
            </a:endParaRPr>
          </a:p>
          <a:p>
            <a:r>
              <a:rPr lang="en-US" altLang="zh-CN" b="1" dirty="0">
                <a:cs typeface="+mn-ea"/>
                <a:sym typeface="+mn-lt"/>
              </a:rPr>
              <a:t>1</a:t>
            </a:r>
            <a:r>
              <a:rPr lang="en-US" altLang="zh-CN" b="1" baseline="30000" dirty="0">
                <a:cs typeface="+mn-ea"/>
                <a:sym typeface="+mn-lt"/>
              </a:rPr>
              <a:t>st</a:t>
            </a:r>
            <a:r>
              <a:rPr lang="en-US" altLang="zh-CN" b="1" dirty="0">
                <a:cs typeface="+mn-ea"/>
                <a:sym typeface="+mn-lt"/>
              </a:rPr>
              <a:t>,  esp</a:t>
            </a:r>
            <a:r>
              <a:rPr lang="en-US" altLang="zh-CN" b="1" dirty="0">
                <a:solidFill>
                  <a:srgbClr val="0000FF"/>
                </a:solidFill>
                <a:cs typeface="+mn-ea"/>
                <a:sym typeface="+mn-lt"/>
              </a:rPr>
              <a:t>+12 </a:t>
            </a:r>
            <a:r>
              <a:rPr lang="zh-CN" altLang="en-US" b="1" dirty="0">
                <a:solidFill>
                  <a:srgbClr val="0000FF"/>
                </a:solidFill>
                <a:highlight>
                  <a:srgbClr val="FFFF00"/>
                </a:highlight>
                <a:cs typeface="+mn-ea"/>
                <a:sym typeface="+mn-lt"/>
              </a:rPr>
              <a:t>第三个参数的地址</a:t>
            </a:r>
          </a:p>
        </p:txBody>
      </p:sp>
      <p:cxnSp>
        <p:nvCxnSpPr>
          <p:cNvPr id="15" name="直接箭头连接符 14">
            <a:extLst>
              <a:ext uri="{FF2B5EF4-FFF2-40B4-BE49-F238E27FC236}">
                <a16:creationId xmlns:a16="http://schemas.microsoft.com/office/drawing/2014/main" id="{F09D1779-992D-4C3C-A2A4-985C94D9813D}"/>
              </a:ext>
            </a:extLst>
          </p:cNvPr>
          <p:cNvCxnSpPr>
            <a:cxnSpLocks/>
          </p:cNvCxnSpPr>
          <p:nvPr/>
        </p:nvCxnSpPr>
        <p:spPr>
          <a:xfrm flipV="1">
            <a:off x="5025008" y="3429000"/>
            <a:ext cx="1512168"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044AC0D-FF7D-443D-9254-9C98AA3C29ED}"/>
              </a:ext>
            </a:extLst>
          </p:cNvPr>
          <p:cNvCxnSpPr>
            <a:cxnSpLocks/>
          </p:cNvCxnSpPr>
          <p:nvPr/>
        </p:nvCxnSpPr>
        <p:spPr>
          <a:xfrm>
            <a:off x="5025008" y="3560238"/>
            <a:ext cx="1512168" cy="660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20650B9-447C-4145-A915-9E479157B747}"/>
              </a:ext>
            </a:extLst>
          </p:cNvPr>
          <p:cNvCxnSpPr>
            <a:cxnSpLocks/>
          </p:cNvCxnSpPr>
          <p:nvPr/>
        </p:nvCxnSpPr>
        <p:spPr>
          <a:xfrm flipV="1">
            <a:off x="4880993" y="3933056"/>
            <a:ext cx="1656183" cy="3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2D50DCA9-FBD9-4518-ADD9-3C49B7AA8CB0}"/>
              </a:ext>
            </a:extLst>
          </p:cNvPr>
          <p:cNvGrpSpPr/>
          <p:nvPr/>
        </p:nvGrpSpPr>
        <p:grpSpPr>
          <a:xfrm>
            <a:off x="6138212" y="5723964"/>
            <a:ext cx="2592867" cy="369332"/>
            <a:chOff x="6138212" y="5723964"/>
            <a:chExt cx="2592867" cy="369332"/>
          </a:xfrm>
        </p:grpSpPr>
        <p:sp>
          <p:nvSpPr>
            <p:cNvPr id="22" name="文本框 21">
              <a:extLst>
                <a:ext uri="{FF2B5EF4-FFF2-40B4-BE49-F238E27FC236}">
                  <a16:creationId xmlns:a16="http://schemas.microsoft.com/office/drawing/2014/main" id="{D8C2F099-8A43-4538-9DCF-16E58E9F5426}"/>
                </a:ext>
              </a:extLst>
            </p:cNvPr>
            <p:cNvSpPr txBox="1"/>
            <p:nvPr/>
          </p:nvSpPr>
          <p:spPr>
            <a:xfrm>
              <a:off x="7135770" y="5723964"/>
              <a:ext cx="1595309" cy="369332"/>
            </a:xfrm>
            <a:prstGeom prst="rect">
              <a:avLst/>
            </a:prstGeom>
            <a:noFill/>
          </p:spPr>
          <p:txBody>
            <a:bodyPr wrap="none" rtlCol="0">
              <a:spAutoFit/>
            </a:bodyPr>
            <a:lstStyle/>
            <a:p>
              <a:r>
                <a:rPr lang="zh-CN" altLang="en-US" b="1" dirty="0">
                  <a:highlight>
                    <a:srgbClr val="FFFF00"/>
                  </a:highlight>
                  <a:cs typeface="+mn-ea"/>
                  <a:sym typeface="+mn-lt"/>
                </a:rPr>
                <a:t>控制循环 </a:t>
              </a:r>
              <a:r>
                <a:rPr lang="en-US" altLang="zh-CN" b="1" dirty="0">
                  <a:highlight>
                    <a:srgbClr val="FFFF00"/>
                  </a:highlight>
                  <a:cs typeface="+mn-ea"/>
                  <a:sym typeface="+mn-lt"/>
                </a:rPr>
                <a:t>3 </a:t>
              </a:r>
              <a:r>
                <a:rPr lang="zh-CN" altLang="en-US" b="1" dirty="0">
                  <a:highlight>
                    <a:srgbClr val="FFFF00"/>
                  </a:highlight>
                  <a:cs typeface="+mn-ea"/>
                  <a:sym typeface="+mn-lt"/>
                </a:rPr>
                <a:t>次</a:t>
              </a:r>
            </a:p>
          </p:txBody>
        </p:sp>
        <p:sp>
          <p:nvSpPr>
            <p:cNvPr id="23" name="箭头: 左 22">
              <a:extLst>
                <a:ext uri="{FF2B5EF4-FFF2-40B4-BE49-F238E27FC236}">
                  <a16:creationId xmlns:a16="http://schemas.microsoft.com/office/drawing/2014/main" id="{13B804C4-1D41-44D6-BB29-857228884FA3}"/>
                </a:ext>
              </a:extLst>
            </p:cNvPr>
            <p:cNvSpPr/>
            <p:nvPr/>
          </p:nvSpPr>
          <p:spPr>
            <a:xfrm>
              <a:off x="6138212" y="5764826"/>
              <a:ext cx="831012" cy="267510"/>
            </a:xfrm>
            <a:prstGeom prst="lef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文本框 24">
            <a:extLst>
              <a:ext uri="{FF2B5EF4-FFF2-40B4-BE49-F238E27FC236}">
                <a16:creationId xmlns:a16="http://schemas.microsoft.com/office/drawing/2014/main" id="{A8614161-E134-47BA-99BE-77BDDB0D6DB4}"/>
              </a:ext>
            </a:extLst>
          </p:cNvPr>
          <p:cNvSpPr txBox="1"/>
          <p:nvPr/>
        </p:nvSpPr>
        <p:spPr>
          <a:xfrm>
            <a:off x="6465168" y="6300028"/>
            <a:ext cx="2852063" cy="369332"/>
          </a:xfrm>
          <a:prstGeom prst="rect">
            <a:avLst/>
          </a:prstGeom>
          <a:noFill/>
        </p:spPr>
        <p:txBody>
          <a:bodyPr wrap="none" rtlCol="0">
            <a:spAutoFit/>
          </a:bodyPr>
          <a:lstStyle/>
          <a:p>
            <a:r>
              <a:rPr lang="en-US" altLang="zh-CN" dirty="0">
                <a:solidFill>
                  <a:srgbClr val="0000FF"/>
                </a:solidFill>
                <a:cs typeface="+mn-ea"/>
                <a:sym typeface="+mn-lt"/>
              </a:rPr>
              <a:t>for </a:t>
            </a:r>
            <a:r>
              <a:rPr lang="zh-CN" altLang="en-US" dirty="0">
                <a:solidFill>
                  <a:srgbClr val="0000FF"/>
                </a:solidFill>
                <a:cs typeface="+mn-ea"/>
                <a:sym typeface="+mn-lt"/>
              </a:rPr>
              <a:t>循环</a:t>
            </a:r>
            <a:r>
              <a:rPr lang="en-US" altLang="zh-CN" dirty="0">
                <a:solidFill>
                  <a:srgbClr val="0000FF"/>
                </a:solidFill>
                <a:cs typeface="+mn-ea"/>
                <a:sym typeface="+mn-lt"/>
              </a:rPr>
              <a:t> ? </a:t>
            </a:r>
            <a:r>
              <a:rPr lang="zh-CN" altLang="en-US" dirty="0">
                <a:solidFill>
                  <a:srgbClr val="0000FF"/>
                </a:solidFill>
                <a:cs typeface="+mn-ea"/>
                <a:sym typeface="+mn-lt"/>
              </a:rPr>
              <a:t>还是 </a:t>
            </a:r>
            <a:r>
              <a:rPr lang="en-US" altLang="zh-CN" dirty="0">
                <a:solidFill>
                  <a:srgbClr val="FF0000"/>
                </a:solidFill>
                <a:cs typeface="+mn-ea"/>
                <a:sym typeface="+mn-lt"/>
              </a:rPr>
              <a:t>do-while</a:t>
            </a:r>
            <a:r>
              <a:rPr lang="zh-CN" altLang="en-US" dirty="0">
                <a:solidFill>
                  <a:srgbClr val="FF0000"/>
                </a:solidFill>
                <a:cs typeface="+mn-ea"/>
                <a:sym typeface="+mn-lt"/>
              </a:rPr>
              <a:t>？</a:t>
            </a:r>
          </a:p>
        </p:txBody>
      </p:sp>
      <p:cxnSp>
        <p:nvCxnSpPr>
          <p:cNvPr id="18" name="直接箭头连接符 17">
            <a:extLst>
              <a:ext uri="{FF2B5EF4-FFF2-40B4-BE49-F238E27FC236}">
                <a16:creationId xmlns:a16="http://schemas.microsoft.com/office/drawing/2014/main" id="{F836F5CC-6A3D-438B-8AD3-93BC6A9F01FB}"/>
              </a:ext>
            </a:extLst>
          </p:cNvPr>
          <p:cNvCxnSpPr>
            <a:cxnSpLocks/>
          </p:cNvCxnSpPr>
          <p:nvPr/>
        </p:nvCxnSpPr>
        <p:spPr>
          <a:xfrm flipV="1">
            <a:off x="4861564" y="3704254"/>
            <a:ext cx="1675612" cy="647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03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2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arn(inVertic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circle(in)">
                                      <p:cBhvr>
                                        <p:cTn id="45" dur="20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347886" y="1772816"/>
            <a:ext cx="9429650" cy="3744416"/>
          </a:xfrm>
        </p:spPr>
        <p:txBody>
          <a:bodyPr>
            <a:normAutofit/>
          </a:bodyPr>
          <a:lstStyle/>
          <a:p>
            <a:pPr lvl="1"/>
            <a:r>
              <a:rPr lang="zh-CN" altLang="en-US" dirty="0">
                <a:cs typeface="+mn-ea"/>
                <a:sym typeface="+mn-lt"/>
              </a:rPr>
              <a:t>取出了指针所指向的地址，然后依次打印出了数组的内容，其中指针的自加，</a:t>
            </a:r>
            <a:endParaRPr lang="en-US" altLang="zh-CN" dirty="0">
              <a:cs typeface="+mn-ea"/>
              <a:sym typeface="+mn-lt"/>
            </a:endParaRPr>
          </a:p>
          <a:p>
            <a:pPr lvl="2"/>
            <a:r>
              <a:rPr lang="zh-CN" altLang="en-US" dirty="0">
                <a:cs typeface="+mn-ea"/>
                <a:sym typeface="+mn-lt"/>
              </a:rPr>
              <a:t>即 </a:t>
            </a:r>
            <a:r>
              <a:rPr lang="en-US" altLang="zh-CN" dirty="0">
                <a:highlight>
                  <a:srgbClr val="FFFF00"/>
                </a:highlight>
                <a:cs typeface="+mn-ea"/>
                <a:sym typeface="+mn-lt"/>
              </a:rPr>
              <a:t>add  </a:t>
            </a:r>
            <a:r>
              <a:rPr lang="en-US" altLang="zh-CN" dirty="0" err="1">
                <a:highlight>
                  <a:srgbClr val="FFFF00"/>
                </a:highlight>
                <a:cs typeface="+mn-ea"/>
                <a:sym typeface="+mn-lt"/>
              </a:rPr>
              <a:t>dword</a:t>
            </a:r>
            <a:r>
              <a:rPr lang="en-US" altLang="zh-CN" dirty="0">
                <a:highlight>
                  <a:srgbClr val="FFFF00"/>
                </a:highlight>
                <a:cs typeface="+mn-ea"/>
                <a:sym typeface="+mn-lt"/>
              </a:rPr>
              <a:t> </a:t>
            </a:r>
            <a:r>
              <a:rPr lang="en-US" altLang="zh-CN" dirty="0" err="1">
                <a:highlight>
                  <a:srgbClr val="FFFF00"/>
                </a:highlight>
                <a:cs typeface="+mn-ea"/>
                <a:sym typeface="+mn-lt"/>
              </a:rPr>
              <a:t>ptr</a:t>
            </a:r>
            <a:r>
              <a:rPr lang="en-US" altLang="zh-CN" dirty="0">
                <a:highlight>
                  <a:srgbClr val="FFFF00"/>
                </a:highlight>
                <a:cs typeface="+mn-ea"/>
                <a:sym typeface="+mn-lt"/>
              </a:rPr>
              <a:t> [esp+0B8h], 2 </a:t>
            </a:r>
            <a:r>
              <a:rPr lang="zh-CN" altLang="en-US" dirty="0">
                <a:highlight>
                  <a:srgbClr val="FFFF00"/>
                </a:highlight>
                <a:cs typeface="+mn-ea"/>
                <a:sym typeface="+mn-lt"/>
              </a:rPr>
              <a:t> </a:t>
            </a:r>
            <a:r>
              <a:rPr lang="zh-CN" altLang="en-US" dirty="0">
                <a:cs typeface="+mn-ea"/>
                <a:sym typeface="+mn-lt"/>
              </a:rPr>
              <a:t> </a:t>
            </a:r>
            <a:r>
              <a:rPr lang="en-US" altLang="zh-CN" dirty="0">
                <a:cs typeface="+mn-ea"/>
                <a:sym typeface="+mn-lt"/>
              </a:rPr>
              <a:t>(</a:t>
            </a:r>
            <a:r>
              <a:rPr lang="zh-CN" altLang="en-US" dirty="0">
                <a:cs typeface="+mn-ea"/>
                <a:sym typeface="+mn-lt"/>
              </a:rPr>
              <a:t>增加</a:t>
            </a:r>
            <a:r>
              <a:rPr lang="en-US" altLang="zh-CN" dirty="0">
                <a:cs typeface="+mn-ea"/>
                <a:sym typeface="+mn-lt"/>
              </a:rPr>
              <a:t>2</a:t>
            </a:r>
            <a:r>
              <a:rPr lang="zh-CN" altLang="en-US" dirty="0">
                <a:cs typeface="+mn-ea"/>
                <a:sym typeface="+mn-lt"/>
              </a:rPr>
              <a:t>，是因为每个 </a:t>
            </a:r>
            <a:r>
              <a:rPr lang="en-US" altLang="zh-CN" dirty="0">
                <a:cs typeface="+mn-ea"/>
                <a:sym typeface="+mn-lt"/>
              </a:rPr>
              <a:t>short </a:t>
            </a:r>
            <a:r>
              <a:rPr lang="zh-CN" altLang="en-US" dirty="0">
                <a:cs typeface="+mn-ea"/>
                <a:sym typeface="+mn-lt"/>
              </a:rPr>
              <a:t>类型数据占用 </a:t>
            </a:r>
            <a:r>
              <a:rPr lang="en-US" altLang="zh-CN" dirty="0">
                <a:cs typeface="+mn-ea"/>
                <a:sym typeface="+mn-lt"/>
              </a:rPr>
              <a:t>2</a:t>
            </a:r>
            <a:r>
              <a:rPr lang="zh-CN" altLang="en-US" dirty="0">
                <a:cs typeface="+mn-ea"/>
                <a:sym typeface="+mn-lt"/>
              </a:rPr>
              <a:t> </a:t>
            </a:r>
            <a:r>
              <a:rPr lang="en-US" altLang="zh-CN" dirty="0">
                <a:cs typeface="+mn-ea"/>
                <a:sym typeface="+mn-lt"/>
              </a:rPr>
              <a:t>BYTE)</a:t>
            </a:r>
          </a:p>
          <a:p>
            <a:pPr lvl="2"/>
            <a:endParaRPr lang="en-US" altLang="zh-CN" dirty="0">
              <a:cs typeface="+mn-ea"/>
              <a:sym typeface="+mn-lt"/>
            </a:endParaRPr>
          </a:p>
          <a:p>
            <a:pPr lvl="2"/>
            <a:endParaRPr lang="en-US" altLang="zh-CN" dirty="0">
              <a:cs typeface="+mn-ea"/>
              <a:sym typeface="+mn-lt"/>
            </a:endParaRPr>
          </a:p>
          <a:p>
            <a:pPr lvl="2"/>
            <a:endParaRPr lang="en-US" altLang="zh-CN" dirty="0">
              <a:cs typeface="+mn-ea"/>
              <a:sym typeface="+mn-lt"/>
            </a:endParaRPr>
          </a:p>
          <a:p>
            <a:pPr lvl="1"/>
            <a:r>
              <a:rPr lang="zh-CN" altLang="en-US" dirty="0">
                <a:cs typeface="+mn-ea"/>
                <a:sym typeface="+mn-lt"/>
              </a:rPr>
              <a:t>类似地，请注意观察 </a:t>
            </a:r>
            <a:r>
              <a:rPr lang="en-US" altLang="zh-CN" dirty="0">
                <a:cs typeface="+mn-ea"/>
                <a:sym typeface="+mn-lt"/>
              </a:rPr>
              <a:t>int </a:t>
            </a:r>
            <a:r>
              <a:rPr lang="zh-CN" altLang="en-US" dirty="0">
                <a:cs typeface="+mn-ea"/>
                <a:sym typeface="+mn-lt"/>
              </a:rPr>
              <a:t>指针 和 </a:t>
            </a:r>
            <a:r>
              <a:rPr lang="en-US" altLang="zh-CN" dirty="0">
                <a:cs typeface="+mn-ea"/>
                <a:sym typeface="+mn-lt"/>
              </a:rPr>
              <a:t>double </a:t>
            </a:r>
            <a:r>
              <a:rPr lang="zh-CN" altLang="en-US" dirty="0">
                <a:cs typeface="+mn-ea"/>
                <a:sym typeface="+mn-lt"/>
              </a:rPr>
              <a:t>指针自加移动</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pic>
        <p:nvPicPr>
          <p:cNvPr id="6" name="图片 5">
            <a:extLst>
              <a:ext uri="{FF2B5EF4-FFF2-40B4-BE49-F238E27FC236}">
                <a16:creationId xmlns:a16="http://schemas.microsoft.com/office/drawing/2014/main" id="{CA145DA1-AA87-4689-AB75-F892FF2B245B}"/>
              </a:ext>
            </a:extLst>
          </p:cNvPr>
          <p:cNvPicPr>
            <a:picLocks noChangeAspect="1"/>
          </p:cNvPicPr>
          <p:nvPr/>
        </p:nvPicPr>
        <p:blipFill>
          <a:blip r:embed="rId2"/>
          <a:stretch>
            <a:fillRect/>
          </a:stretch>
        </p:blipFill>
        <p:spPr>
          <a:xfrm>
            <a:off x="70672" y="3861048"/>
            <a:ext cx="9794404" cy="426506"/>
          </a:xfrm>
          <a:prstGeom prst="rect">
            <a:avLst/>
          </a:prstGeom>
        </p:spPr>
      </p:pic>
    </p:spTree>
    <p:extLst>
      <p:ext uri="{BB962C8B-B14F-4D97-AF65-F5344CB8AC3E}">
        <p14:creationId xmlns:p14="http://schemas.microsoft.com/office/powerpoint/2010/main" val="418740440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pic>
        <p:nvPicPr>
          <p:cNvPr id="4" name="图片 3">
            <a:extLst>
              <a:ext uri="{FF2B5EF4-FFF2-40B4-BE49-F238E27FC236}">
                <a16:creationId xmlns:a16="http://schemas.microsoft.com/office/drawing/2014/main" id="{78606DB4-D931-43D9-A7AF-562FA70F1882}"/>
              </a:ext>
            </a:extLst>
          </p:cNvPr>
          <p:cNvPicPr>
            <a:picLocks noChangeAspect="1"/>
          </p:cNvPicPr>
          <p:nvPr/>
        </p:nvPicPr>
        <p:blipFill>
          <a:blip r:embed="rId2"/>
          <a:stretch>
            <a:fillRect/>
          </a:stretch>
        </p:blipFill>
        <p:spPr>
          <a:xfrm>
            <a:off x="2000673" y="1380455"/>
            <a:ext cx="7200800" cy="2567980"/>
          </a:xfrm>
          <a:prstGeom prst="rect">
            <a:avLst/>
          </a:prstGeom>
        </p:spPr>
      </p:pic>
      <p:pic>
        <p:nvPicPr>
          <p:cNvPr id="11" name="图片 10">
            <a:extLst>
              <a:ext uri="{FF2B5EF4-FFF2-40B4-BE49-F238E27FC236}">
                <a16:creationId xmlns:a16="http://schemas.microsoft.com/office/drawing/2014/main" id="{B1866815-7CD8-4E48-9BC8-F50A113BA714}"/>
              </a:ext>
            </a:extLst>
          </p:cNvPr>
          <p:cNvPicPr>
            <a:picLocks noChangeAspect="1"/>
          </p:cNvPicPr>
          <p:nvPr/>
        </p:nvPicPr>
        <p:blipFill>
          <a:blip r:embed="rId3"/>
          <a:stretch>
            <a:fillRect/>
          </a:stretch>
        </p:blipFill>
        <p:spPr>
          <a:xfrm>
            <a:off x="2000673" y="4202692"/>
            <a:ext cx="7665226" cy="2567980"/>
          </a:xfrm>
          <a:prstGeom prst="rect">
            <a:avLst/>
          </a:prstGeom>
        </p:spPr>
      </p:pic>
      <p:sp>
        <p:nvSpPr>
          <p:cNvPr id="7" name="矩形 6"/>
          <p:cNvSpPr/>
          <p:nvPr/>
        </p:nvSpPr>
        <p:spPr>
          <a:xfrm>
            <a:off x="1767840" y="2994660"/>
            <a:ext cx="5446096" cy="146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784648" y="5818212"/>
            <a:ext cx="5429288" cy="146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B756BD94-6BC3-4647-A387-4813C031CECD}"/>
              </a:ext>
            </a:extLst>
          </p:cNvPr>
          <p:cNvSpPr txBox="1"/>
          <p:nvPr/>
        </p:nvSpPr>
        <p:spPr>
          <a:xfrm>
            <a:off x="210008" y="2817802"/>
            <a:ext cx="1441415" cy="646331"/>
          </a:xfrm>
          <a:prstGeom prst="rect">
            <a:avLst/>
          </a:prstGeom>
          <a:noFill/>
        </p:spPr>
        <p:txBody>
          <a:bodyPr wrap="square">
            <a:spAutoFit/>
          </a:bodyPr>
          <a:lstStyle/>
          <a:p>
            <a:r>
              <a:rPr lang="en-US" altLang="zh-CN" dirty="0">
                <a:cs typeface="+mn-ea"/>
                <a:sym typeface="+mn-lt"/>
              </a:rPr>
              <a:t>int </a:t>
            </a:r>
            <a:r>
              <a:rPr lang="zh-CN" altLang="en-US" dirty="0">
                <a:cs typeface="+mn-ea"/>
                <a:sym typeface="+mn-lt"/>
              </a:rPr>
              <a:t>指针</a:t>
            </a:r>
            <a:endParaRPr lang="en-US" altLang="zh-CN" dirty="0">
              <a:cs typeface="+mn-ea"/>
              <a:sym typeface="+mn-lt"/>
            </a:endParaRPr>
          </a:p>
          <a:p>
            <a:r>
              <a:rPr lang="zh-CN" altLang="en-US" dirty="0">
                <a:cs typeface="+mn-ea"/>
                <a:sym typeface="+mn-lt"/>
              </a:rPr>
              <a:t>自加移动 </a:t>
            </a:r>
          </a:p>
        </p:txBody>
      </p:sp>
      <p:sp>
        <p:nvSpPr>
          <p:cNvPr id="14" name="文本框 13">
            <a:extLst>
              <a:ext uri="{FF2B5EF4-FFF2-40B4-BE49-F238E27FC236}">
                <a16:creationId xmlns:a16="http://schemas.microsoft.com/office/drawing/2014/main" id="{C199B556-133A-4641-A30E-0050A46F55F7}"/>
              </a:ext>
            </a:extLst>
          </p:cNvPr>
          <p:cNvSpPr txBox="1"/>
          <p:nvPr/>
        </p:nvSpPr>
        <p:spPr>
          <a:xfrm>
            <a:off x="210008" y="5568200"/>
            <a:ext cx="1527739" cy="646331"/>
          </a:xfrm>
          <a:prstGeom prst="rect">
            <a:avLst/>
          </a:prstGeom>
          <a:noFill/>
        </p:spPr>
        <p:txBody>
          <a:bodyPr wrap="square">
            <a:spAutoFit/>
          </a:bodyPr>
          <a:lstStyle/>
          <a:p>
            <a:r>
              <a:rPr lang="en-US" altLang="zh-CN" dirty="0">
                <a:cs typeface="+mn-ea"/>
                <a:sym typeface="+mn-lt"/>
              </a:rPr>
              <a:t>double  </a:t>
            </a:r>
            <a:r>
              <a:rPr lang="zh-CN" altLang="en-US" dirty="0">
                <a:cs typeface="+mn-ea"/>
                <a:sym typeface="+mn-lt"/>
              </a:rPr>
              <a:t>指针</a:t>
            </a:r>
            <a:endParaRPr lang="en-US" altLang="zh-CN" dirty="0">
              <a:cs typeface="+mn-ea"/>
              <a:sym typeface="+mn-lt"/>
            </a:endParaRPr>
          </a:p>
          <a:p>
            <a:r>
              <a:rPr lang="zh-CN" altLang="en-US" dirty="0">
                <a:cs typeface="+mn-ea"/>
                <a:sym typeface="+mn-lt"/>
              </a:rPr>
              <a:t>自加移动 </a:t>
            </a:r>
          </a:p>
        </p:txBody>
      </p:sp>
    </p:spTree>
    <p:extLst>
      <p:ext uri="{BB962C8B-B14F-4D97-AF65-F5344CB8AC3E}">
        <p14:creationId xmlns:p14="http://schemas.microsoft.com/office/powerpoint/2010/main" val="1855434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同样是指针的自加，不同的数据类型在汇编中的表现形式就十分不同，而且</a:t>
            </a:r>
            <a:r>
              <a:rPr lang="zh-CN" altLang="en-US" dirty="0">
                <a:highlight>
                  <a:srgbClr val="FFFF00"/>
                </a:highlight>
                <a:cs typeface="+mn-ea"/>
                <a:sym typeface="+mn-lt"/>
              </a:rPr>
              <a:t>在内存中，均是以字节为单位进行运算</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spTree>
    <p:extLst>
      <p:ext uri="{BB962C8B-B14F-4D97-AF65-F5344CB8AC3E}">
        <p14:creationId xmlns:p14="http://schemas.microsoft.com/office/powerpoint/2010/main" val="45019725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7" name="图片 6">
            <a:extLst>
              <a:ext uri="{FF2B5EF4-FFF2-40B4-BE49-F238E27FC236}">
                <a16:creationId xmlns:a16="http://schemas.microsoft.com/office/drawing/2014/main" id="{A1F04CBB-0FFA-48EA-93DB-4CDEB982EB14}"/>
              </a:ext>
            </a:extLst>
          </p:cNvPr>
          <p:cNvPicPr>
            <a:picLocks noChangeAspect="1"/>
          </p:cNvPicPr>
          <p:nvPr/>
        </p:nvPicPr>
        <p:blipFill>
          <a:blip r:embed="rId3"/>
          <a:stretch>
            <a:fillRect/>
          </a:stretch>
        </p:blipFill>
        <p:spPr>
          <a:xfrm>
            <a:off x="4945380" y="3424565"/>
            <a:ext cx="4893824" cy="2596723"/>
          </a:xfrm>
          <a:prstGeom prst="rect">
            <a:avLst/>
          </a:prstGeom>
          <a:ln>
            <a:noFill/>
          </a:ln>
          <a:effectLst>
            <a:outerShdw blurRad="190500" algn="tl" rotWithShape="0">
              <a:srgbClr val="000000">
                <a:alpha val="70000"/>
              </a:srgbClr>
            </a:outerShdw>
          </a:effectLst>
        </p:spPr>
      </p:pic>
      <p:sp>
        <p:nvSpPr>
          <p:cNvPr id="18" name="文本框 17">
            <a:extLst>
              <a:ext uri="{FF2B5EF4-FFF2-40B4-BE49-F238E27FC236}">
                <a16:creationId xmlns:a16="http://schemas.microsoft.com/office/drawing/2014/main" id="{DF916017-5D09-4905-9DEC-7028B1A7BEC0}"/>
              </a:ext>
            </a:extLst>
          </p:cNvPr>
          <p:cNvSpPr txBox="1"/>
          <p:nvPr/>
        </p:nvSpPr>
        <p:spPr>
          <a:xfrm>
            <a:off x="424485" y="6268669"/>
            <a:ext cx="3774305" cy="369332"/>
          </a:xfrm>
          <a:prstGeom prst="rect">
            <a:avLst/>
          </a:prstGeom>
          <a:noFill/>
        </p:spPr>
        <p:txBody>
          <a:bodyPr wrap="square">
            <a:spAutoFit/>
          </a:bodyPr>
          <a:lstStyle/>
          <a:p>
            <a:r>
              <a:rPr lang="en-US" altLang="zh-CN" sz="1800" b="1" dirty="0">
                <a:solidFill>
                  <a:srgbClr val="0000FF"/>
                </a:solidFill>
                <a:cs typeface="+mn-ea"/>
                <a:sym typeface="+mn-lt"/>
              </a:rPr>
              <a:t>C</a:t>
            </a:r>
            <a:r>
              <a:rPr lang="zh-CN" altLang="en-US" sz="1800" b="1" dirty="0">
                <a:solidFill>
                  <a:srgbClr val="0000FF"/>
                </a:solidFill>
                <a:cs typeface="+mn-ea"/>
                <a:sym typeface="+mn-lt"/>
              </a:rPr>
              <a:t>源码生成可执行文件的常规</a:t>
            </a:r>
            <a:r>
              <a:rPr lang="zh-CN" altLang="en-US" b="1" dirty="0">
                <a:solidFill>
                  <a:srgbClr val="0000FF"/>
                </a:solidFill>
                <a:cs typeface="+mn-ea"/>
                <a:sym typeface="+mn-lt"/>
              </a:rPr>
              <a:t>流程</a:t>
            </a:r>
            <a:endParaRPr lang="en-US" altLang="zh-CN" sz="1800" b="1" dirty="0">
              <a:solidFill>
                <a:srgbClr val="0000FF"/>
              </a:solidFill>
              <a:cs typeface="+mn-ea"/>
              <a:sym typeface="+mn-lt"/>
            </a:endParaRPr>
          </a:p>
        </p:txBody>
      </p:sp>
      <p:sp>
        <p:nvSpPr>
          <p:cNvPr id="20" name="文本框 19">
            <a:extLst>
              <a:ext uri="{FF2B5EF4-FFF2-40B4-BE49-F238E27FC236}">
                <a16:creationId xmlns:a16="http://schemas.microsoft.com/office/drawing/2014/main" id="{79032D25-051C-4C60-B63D-8F89F4F64CF0}"/>
              </a:ext>
            </a:extLst>
          </p:cNvPr>
          <p:cNvSpPr txBox="1"/>
          <p:nvPr/>
        </p:nvSpPr>
        <p:spPr>
          <a:xfrm>
            <a:off x="5385048" y="6268669"/>
            <a:ext cx="3227889" cy="369332"/>
          </a:xfrm>
          <a:prstGeom prst="rect">
            <a:avLst/>
          </a:prstGeom>
          <a:noFill/>
        </p:spPr>
        <p:txBody>
          <a:bodyPr wrap="square">
            <a:spAutoFit/>
          </a:bodyPr>
          <a:lstStyle/>
          <a:p>
            <a:r>
              <a:rPr lang="zh-CN" altLang="en-US" sz="1800" b="1" dirty="0">
                <a:solidFill>
                  <a:srgbClr val="FF0000"/>
                </a:solidFill>
                <a:cs typeface="+mn-ea"/>
                <a:sym typeface="+mn-lt"/>
              </a:rPr>
              <a:t>可执行文件加载进入内存运行</a:t>
            </a:r>
          </a:p>
        </p:txBody>
      </p:sp>
      <p:grpSp>
        <p:nvGrpSpPr>
          <p:cNvPr id="15" name="组合 14">
            <a:extLst>
              <a:ext uri="{FF2B5EF4-FFF2-40B4-BE49-F238E27FC236}">
                <a16:creationId xmlns:a16="http://schemas.microsoft.com/office/drawing/2014/main" id="{575BAACB-3452-4129-B6A9-88C39431F074}"/>
              </a:ext>
            </a:extLst>
          </p:cNvPr>
          <p:cNvGrpSpPr/>
          <p:nvPr/>
        </p:nvGrpSpPr>
        <p:grpSpPr>
          <a:xfrm>
            <a:off x="352477" y="1628800"/>
            <a:ext cx="9145016" cy="1512168"/>
            <a:chOff x="344488" y="1196752"/>
            <a:chExt cx="9145016" cy="1512168"/>
          </a:xfrm>
        </p:grpSpPr>
        <p:sp>
          <p:nvSpPr>
            <p:cNvPr id="8" name="矩形 7">
              <a:extLst>
                <a:ext uri="{FF2B5EF4-FFF2-40B4-BE49-F238E27FC236}">
                  <a16:creationId xmlns:a16="http://schemas.microsoft.com/office/drawing/2014/main" id="{E5336A28-9C02-44D4-AA43-99FEE7290260}"/>
                </a:ext>
              </a:extLst>
            </p:cNvPr>
            <p:cNvSpPr/>
            <p:nvPr/>
          </p:nvSpPr>
          <p:spPr>
            <a:xfrm>
              <a:off x="344488" y="1196752"/>
              <a:ext cx="9145016" cy="151216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600" b="1" dirty="0">
                <a:solidFill>
                  <a:schemeClr val="tx1"/>
                </a:solidFill>
                <a:cs typeface="+mn-ea"/>
                <a:sym typeface="+mn-lt"/>
              </a:endParaRPr>
            </a:p>
          </p:txBody>
        </p:sp>
        <p:pic>
          <p:nvPicPr>
            <p:cNvPr id="2060" name="Picture 12" descr="Dissecting Go Binaries">
              <a:extLst>
                <a:ext uri="{FF2B5EF4-FFF2-40B4-BE49-F238E27FC236}">
                  <a16:creationId xmlns:a16="http://schemas.microsoft.com/office/drawing/2014/main" id="{83756A99-8922-4A23-9821-A749AC7FE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96" y="1276602"/>
              <a:ext cx="4117470" cy="1334715"/>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Execution of a Decompiler | Download Scientific Diagram">
            <a:extLst>
              <a:ext uri="{FF2B5EF4-FFF2-40B4-BE49-F238E27FC236}">
                <a16:creationId xmlns:a16="http://schemas.microsoft.com/office/drawing/2014/main" id="{3C618F60-5D62-4E35-BF87-4C75056A7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6973" y="1641885"/>
            <a:ext cx="4593727" cy="148620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igh-Level Language Part 1 (PIC Microcontroller)">
            <a:extLst>
              <a:ext uri="{FF2B5EF4-FFF2-40B4-BE49-F238E27FC236}">
                <a16:creationId xmlns:a16="http://schemas.microsoft.com/office/drawing/2014/main" id="{744C3F5F-9CCD-4CEC-BBAC-60A430F0FAD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423" t="2699" r="5732" b="-1"/>
          <a:stretch/>
        </p:blipFill>
        <p:spPr bwMode="auto">
          <a:xfrm>
            <a:off x="184732" y="3402830"/>
            <a:ext cx="4464496" cy="259672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7C85C9E2-E41F-4FD8-AEC3-72A6EC069092}"/>
              </a:ext>
            </a:extLst>
          </p:cNvPr>
          <p:cNvSpPr txBox="1"/>
          <p:nvPr/>
        </p:nvSpPr>
        <p:spPr>
          <a:xfrm>
            <a:off x="0" y="836712"/>
            <a:ext cx="9906000" cy="584775"/>
          </a:xfrm>
          <a:prstGeom prst="rect">
            <a:avLst/>
          </a:prstGeom>
          <a:solidFill>
            <a:schemeClr val="bg1">
              <a:lumMod val="85000"/>
            </a:schemeClr>
          </a:solidFill>
        </p:spPr>
        <p:txBody>
          <a:bodyPr wrap="square" rtlCol="0" anchor="ctr">
            <a:spAutoFit/>
          </a:bodyPr>
          <a:lstStyle>
            <a:defPPr>
              <a:defRPr lang="zh-CN"/>
            </a:defPPr>
            <a:lvl1pPr>
              <a:defRPr sz="3200">
                <a:latin typeface="黑体" panose="02010609060101010101" pitchFamily="49" charset="-122"/>
                <a:ea typeface="黑体" panose="02010609060101010101" pitchFamily="49" charset="-122"/>
              </a:defRPr>
            </a:lvl1pPr>
          </a:lstStyle>
          <a:p>
            <a:r>
              <a:rPr lang="zh-CN" altLang="en-US" dirty="0">
                <a:latin typeface="+mn-lt"/>
                <a:ea typeface="+mn-ea"/>
                <a:cs typeface="+mn-ea"/>
                <a:sym typeface="+mn-lt"/>
              </a:rPr>
              <a:t>背景介绍：程序的（反）编译执行</a:t>
            </a:r>
          </a:p>
        </p:txBody>
      </p:sp>
    </p:spTree>
    <p:extLst>
      <p:ext uri="{BB962C8B-B14F-4D97-AF65-F5344CB8AC3E}">
        <p14:creationId xmlns:p14="http://schemas.microsoft.com/office/powerpoint/2010/main" val="3258515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62"/>
                                        </p:tgtEl>
                                        <p:attrNameLst>
                                          <p:attrName>style.visibility</p:attrName>
                                        </p:attrNameLst>
                                      </p:cBhvr>
                                      <p:to>
                                        <p:strVal val="visible"/>
                                      </p:to>
                                    </p:set>
                                    <p:animEffect transition="in" filter="fade">
                                      <p:cBhvr>
                                        <p:cTn id="12" dur="1000"/>
                                        <p:tgtEl>
                                          <p:spTgt spid="2062"/>
                                        </p:tgtEl>
                                      </p:cBhvr>
                                    </p:animEffect>
                                    <p:anim calcmode="lin" valueType="num">
                                      <p:cBhvr>
                                        <p:cTn id="13" dur="1000" fill="hold"/>
                                        <p:tgtEl>
                                          <p:spTgt spid="2062"/>
                                        </p:tgtEl>
                                        <p:attrNameLst>
                                          <p:attrName>ppt_x</p:attrName>
                                        </p:attrNameLst>
                                      </p:cBhvr>
                                      <p:tavLst>
                                        <p:tav tm="0">
                                          <p:val>
                                            <p:strVal val="#ppt_x"/>
                                          </p:val>
                                        </p:tav>
                                        <p:tav tm="100000">
                                          <p:val>
                                            <p:strVal val="#ppt_x"/>
                                          </p:val>
                                        </p:tav>
                                      </p:tavLst>
                                    </p:anim>
                                    <p:anim calcmode="lin" valueType="num">
                                      <p:cBhvr>
                                        <p:cTn id="14" dur="10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058"/>
                                        </p:tgtEl>
                                        <p:attrNameLst>
                                          <p:attrName>style.visibility</p:attrName>
                                        </p:attrNameLst>
                                      </p:cBhvr>
                                      <p:to>
                                        <p:strVal val="visible"/>
                                      </p:to>
                                    </p:set>
                                    <p:anim calcmode="lin" valueType="num">
                                      <p:cBhvr additive="base">
                                        <p:cTn id="36" dur="500" fill="hold"/>
                                        <p:tgtEl>
                                          <p:spTgt spid="2058"/>
                                        </p:tgtEl>
                                        <p:attrNameLst>
                                          <p:attrName>ppt_x</p:attrName>
                                        </p:attrNameLst>
                                      </p:cBhvr>
                                      <p:tavLst>
                                        <p:tav tm="0">
                                          <p:val>
                                            <p:strVal val="#ppt_x"/>
                                          </p:val>
                                        </p:tav>
                                        <p:tav tm="100000">
                                          <p:val>
                                            <p:strVal val="#ppt_x"/>
                                          </p:val>
                                        </p:tav>
                                      </p:tavLst>
                                    </p:anim>
                                    <p:anim calcmode="lin" valueType="num">
                                      <p:cBhvr additive="base">
                                        <p:cTn id="37"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9282236" cy="5112568"/>
          </a:xfrm>
        </p:spPr>
        <p:txBody>
          <a:bodyPr>
            <a:normAutofit lnSpcReduction="10000"/>
          </a:bodyPr>
          <a:lstStyle/>
          <a:p>
            <a:pPr algn="just"/>
            <a:r>
              <a:rPr lang="zh-CN" altLang="en-US" dirty="0">
                <a:cs typeface="+mn-ea"/>
                <a:sym typeface="+mn-lt"/>
              </a:rPr>
              <a:t>在计算机存储多字节数据时，存在两种不同顺序</a:t>
            </a:r>
            <a:endParaRPr lang="en-US" altLang="zh-CN" dirty="0">
              <a:cs typeface="+mn-ea"/>
              <a:sym typeface="+mn-lt"/>
            </a:endParaRPr>
          </a:p>
          <a:p>
            <a:pPr algn="just"/>
            <a:r>
              <a:rPr lang="zh-CN" altLang="en-US" dirty="0">
                <a:effectLst>
                  <a:outerShdw blurRad="38100" dist="38100" dir="2700000" algn="tl">
                    <a:srgbClr val="000000">
                      <a:alpha val="43137"/>
                    </a:srgbClr>
                  </a:outerShdw>
                </a:effectLst>
                <a:cs typeface="+mn-ea"/>
                <a:sym typeface="+mn-lt"/>
              </a:rPr>
              <a:t>大端</a:t>
            </a:r>
            <a:r>
              <a:rPr lang="zh-CN" altLang="en-US" dirty="0">
                <a:cs typeface="+mn-ea"/>
                <a:sym typeface="+mn-lt"/>
              </a:rPr>
              <a:t>：</a:t>
            </a:r>
            <a:r>
              <a:rPr lang="en-US" altLang="zh-CN" dirty="0">
                <a:cs typeface="+mn-ea"/>
                <a:sym typeface="+mn-lt"/>
              </a:rPr>
              <a:t>Motorola</a:t>
            </a:r>
            <a:r>
              <a:rPr lang="zh-CN" altLang="en-US" dirty="0">
                <a:cs typeface="+mn-ea"/>
                <a:sym typeface="+mn-lt"/>
              </a:rPr>
              <a:t>的 </a:t>
            </a:r>
            <a:r>
              <a:rPr lang="en-US" altLang="zh-CN" dirty="0">
                <a:cs typeface="+mn-ea"/>
                <a:sym typeface="+mn-lt"/>
              </a:rPr>
              <a:t>PowerPC</a:t>
            </a:r>
            <a:r>
              <a:rPr lang="zh-CN" altLang="en-US" dirty="0">
                <a:cs typeface="+mn-ea"/>
                <a:sym typeface="+mn-lt"/>
              </a:rPr>
              <a:t>系列</a:t>
            </a:r>
            <a:r>
              <a:rPr lang="en-US" altLang="zh-CN" dirty="0">
                <a:cs typeface="+mn-ea"/>
                <a:sym typeface="+mn-lt"/>
              </a:rPr>
              <a:t>CPU</a:t>
            </a:r>
            <a:r>
              <a:rPr lang="zh-CN" altLang="en-US" dirty="0">
                <a:cs typeface="+mn-ea"/>
                <a:sym typeface="+mn-lt"/>
              </a:rPr>
              <a:t>采用大端序（</a:t>
            </a:r>
            <a:r>
              <a:rPr lang="en-US" altLang="zh-CN" dirty="0">
                <a:cs typeface="+mn-ea"/>
                <a:sym typeface="+mn-lt"/>
              </a:rPr>
              <a:t>big-endian</a:t>
            </a:r>
            <a:r>
              <a:rPr lang="zh-CN" altLang="en-US" dirty="0">
                <a:cs typeface="+mn-ea"/>
                <a:sym typeface="+mn-lt"/>
              </a:rPr>
              <a:t>）</a:t>
            </a:r>
            <a:endParaRPr lang="en-US" altLang="zh-CN" dirty="0">
              <a:cs typeface="+mn-ea"/>
              <a:sym typeface="+mn-lt"/>
            </a:endParaRPr>
          </a:p>
          <a:p>
            <a:pPr lvl="1" algn="just"/>
            <a:r>
              <a:rPr lang="zh-CN" altLang="en-US" dirty="0">
                <a:cs typeface="+mn-ea"/>
                <a:sym typeface="+mn-lt"/>
              </a:rPr>
              <a:t>字节数据的</a:t>
            </a:r>
            <a:r>
              <a:rPr lang="zh-CN" altLang="en-US" dirty="0">
                <a:highlight>
                  <a:srgbClr val="FFFF00"/>
                </a:highlight>
                <a:cs typeface="+mn-ea"/>
                <a:sym typeface="+mn-lt"/>
              </a:rPr>
              <a:t>高位字节存放于内存的低地址端</a:t>
            </a:r>
            <a:r>
              <a:rPr lang="zh-CN" altLang="en-US" dirty="0">
                <a:cs typeface="+mn-ea"/>
                <a:sym typeface="+mn-lt"/>
              </a:rPr>
              <a:t>（内存的起始地址），低位字节存放于内存的高地址端</a:t>
            </a:r>
            <a:endParaRPr lang="en-US" altLang="zh-CN" dirty="0">
              <a:cs typeface="+mn-ea"/>
              <a:sym typeface="+mn-lt"/>
            </a:endParaRPr>
          </a:p>
          <a:p>
            <a:pPr lvl="1" algn="just"/>
            <a:endParaRPr lang="en-US" altLang="zh-CN" dirty="0">
              <a:cs typeface="+mn-ea"/>
              <a:sym typeface="+mn-lt"/>
            </a:endParaRPr>
          </a:p>
          <a:p>
            <a:pPr algn="just"/>
            <a:r>
              <a:rPr lang="zh-CN" altLang="en-US" dirty="0">
                <a:solidFill>
                  <a:srgbClr val="FF0000"/>
                </a:solidFill>
                <a:effectLst>
                  <a:outerShdw blurRad="38100" dist="38100" dir="2700000" algn="tl">
                    <a:srgbClr val="000000">
                      <a:alpha val="43137"/>
                    </a:srgbClr>
                  </a:outerShdw>
                </a:effectLst>
                <a:cs typeface="+mn-ea"/>
                <a:sym typeface="+mn-lt"/>
              </a:rPr>
              <a:t>小端</a:t>
            </a:r>
            <a:r>
              <a:rPr lang="zh-CN" altLang="en-US" dirty="0">
                <a:cs typeface="+mn-ea"/>
                <a:sym typeface="+mn-lt"/>
              </a:rPr>
              <a:t>：</a:t>
            </a:r>
            <a:r>
              <a:rPr lang="en-US" altLang="zh-CN" dirty="0">
                <a:highlight>
                  <a:srgbClr val="FFFF00"/>
                </a:highlight>
                <a:cs typeface="+mn-ea"/>
                <a:sym typeface="+mn-lt"/>
              </a:rPr>
              <a:t>Intel</a:t>
            </a:r>
            <a:r>
              <a:rPr lang="zh-CN" altLang="en-US" dirty="0">
                <a:highlight>
                  <a:srgbClr val="FFFF00"/>
                </a:highlight>
                <a:cs typeface="+mn-ea"/>
                <a:sym typeface="+mn-lt"/>
              </a:rPr>
              <a:t>的</a:t>
            </a:r>
            <a:r>
              <a:rPr lang="en-US" altLang="zh-CN" dirty="0">
                <a:highlight>
                  <a:srgbClr val="FFFF00"/>
                </a:highlight>
                <a:cs typeface="+mn-ea"/>
                <a:sym typeface="+mn-lt"/>
              </a:rPr>
              <a:t>x86</a:t>
            </a:r>
            <a:r>
              <a:rPr lang="zh-CN" altLang="en-US" dirty="0">
                <a:highlight>
                  <a:srgbClr val="FFFF00"/>
                </a:highlight>
                <a:cs typeface="+mn-ea"/>
                <a:sym typeface="+mn-lt"/>
              </a:rPr>
              <a:t>系列</a:t>
            </a:r>
            <a:r>
              <a:rPr lang="en-US" altLang="zh-CN" dirty="0">
                <a:highlight>
                  <a:srgbClr val="FFFF00"/>
                </a:highlight>
                <a:cs typeface="+mn-ea"/>
                <a:sym typeface="+mn-lt"/>
              </a:rPr>
              <a:t>CPU</a:t>
            </a:r>
            <a:r>
              <a:rPr lang="zh-CN" altLang="en-US" dirty="0">
                <a:highlight>
                  <a:srgbClr val="FFFF00"/>
                </a:highlight>
                <a:cs typeface="+mn-ea"/>
                <a:sym typeface="+mn-lt"/>
              </a:rPr>
              <a:t>使用小端序（</a:t>
            </a:r>
            <a:r>
              <a:rPr lang="en-US" altLang="zh-CN" dirty="0">
                <a:highlight>
                  <a:srgbClr val="FFFF00"/>
                </a:highlight>
                <a:cs typeface="+mn-ea"/>
                <a:sym typeface="+mn-lt"/>
              </a:rPr>
              <a:t>little-endian</a:t>
            </a:r>
            <a:r>
              <a:rPr lang="zh-CN" altLang="en-US" dirty="0">
                <a:highlight>
                  <a:srgbClr val="FFFF00"/>
                </a:highlight>
                <a:cs typeface="+mn-ea"/>
                <a:sym typeface="+mn-lt"/>
              </a:rPr>
              <a:t>）</a:t>
            </a:r>
            <a:endParaRPr lang="en-US" altLang="zh-CN" dirty="0">
              <a:highlight>
                <a:srgbClr val="FFFF00"/>
              </a:highlight>
              <a:cs typeface="+mn-ea"/>
              <a:sym typeface="+mn-lt"/>
            </a:endParaRPr>
          </a:p>
          <a:p>
            <a:pPr lvl="1" algn="just"/>
            <a:r>
              <a:rPr lang="zh-CN" altLang="en-US" dirty="0">
                <a:cs typeface="+mn-ea"/>
                <a:sym typeface="+mn-lt"/>
              </a:rPr>
              <a:t>字节数据的</a:t>
            </a:r>
            <a:r>
              <a:rPr lang="zh-CN" altLang="en-US" dirty="0">
                <a:highlight>
                  <a:srgbClr val="FFFF00"/>
                </a:highlight>
                <a:cs typeface="+mn-ea"/>
                <a:sym typeface="+mn-lt"/>
              </a:rPr>
              <a:t>低位字节</a:t>
            </a:r>
            <a:r>
              <a:rPr lang="zh-CN" altLang="en-US" dirty="0">
                <a:cs typeface="+mn-ea"/>
                <a:sym typeface="+mn-lt"/>
              </a:rPr>
              <a:t>存放于</a:t>
            </a:r>
            <a:r>
              <a:rPr lang="zh-CN" altLang="en-US" dirty="0">
                <a:solidFill>
                  <a:srgbClr val="0000FF"/>
                </a:solidFill>
                <a:cs typeface="+mn-ea"/>
                <a:sym typeface="+mn-lt"/>
              </a:rPr>
              <a:t>内存的低地址端</a:t>
            </a:r>
            <a:r>
              <a:rPr lang="zh-CN" altLang="en-US" dirty="0">
                <a:cs typeface="+mn-ea"/>
                <a:sym typeface="+mn-lt"/>
              </a:rPr>
              <a:t>（内存的起始地址），</a:t>
            </a:r>
            <a:r>
              <a:rPr lang="zh-CN" altLang="en-US" dirty="0">
                <a:highlight>
                  <a:srgbClr val="FFFF00"/>
                </a:highlight>
                <a:cs typeface="+mn-ea"/>
                <a:sym typeface="+mn-lt"/>
              </a:rPr>
              <a:t>高位字节</a:t>
            </a:r>
            <a:r>
              <a:rPr lang="zh-CN" altLang="en-US" dirty="0">
                <a:cs typeface="+mn-ea"/>
                <a:sym typeface="+mn-lt"/>
              </a:rPr>
              <a:t>存放于</a:t>
            </a:r>
            <a:r>
              <a:rPr lang="zh-CN" altLang="en-US" dirty="0">
                <a:solidFill>
                  <a:srgbClr val="0000FF"/>
                </a:solidFill>
                <a:cs typeface="+mn-ea"/>
                <a:sym typeface="+mn-lt"/>
              </a:rPr>
              <a:t>内存的高地址端</a:t>
            </a:r>
            <a:endParaRPr lang="en-US" altLang="zh-CN" dirty="0">
              <a:solidFill>
                <a:srgbClr val="0000FF"/>
              </a:solidFill>
              <a:cs typeface="+mn-ea"/>
              <a:sym typeface="+mn-lt"/>
            </a:endParaRPr>
          </a:p>
        </p:txBody>
      </p:sp>
      <p:sp>
        <p:nvSpPr>
          <p:cNvPr id="6" name="矩形 5">
            <a:extLst>
              <a:ext uri="{FF2B5EF4-FFF2-40B4-BE49-F238E27FC236}">
                <a16:creationId xmlns:a16="http://schemas.microsoft.com/office/drawing/2014/main" id="{B9BAC765-CD79-4A7D-AA5E-3F161F021127}"/>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sp>
        <p:nvSpPr>
          <p:cNvPr id="9" name="标题 2">
            <a:extLst>
              <a:ext uri="{FF2B5EF4-FFF2-40B4-BE49-F238E27FC236}">
                <a16:creationId xmlns:a16="http://schemas.microsoft.com/office/drawing/2014/main" id="{4C336D45-8F5F-46A5-B2A6-7923F129AB13}"/>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98240804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9282236" cy="4896544"/>
          </a:xfrm>
        </p:spPr>
        <p:txBody>
          <a:bodyPr>
            <a:normAutofit/>
          </a:bodyPr>
          <a:lstStyle/>
          <a:p>
            <a:r>
              <a:rPr lang="zh-CN" altLang="en-US" dirty="0">
                <a:cs typeface="+mn-ea"/>
                <a:sym typeface="+mn-lt"/>
              </a:rPr>
              <a:t>注意：“小端”、 “大端”表示的</a:t>
            </a:r>
            <a:r>
              <a:rPr lang="zh-CN" altLang="en-US" dirty="0">
                <a:highlight>
                  <a:srgbClr val="FFFF00"/>
                </a:highlight>
                <a:cs typeface="+mn-ea"/>
                <a:sym typeface="+mn-lt"/>
              </a:rPr>
              <a:t>是多字节数据的哪一端存储在该数据的起始地址</a:t>
            </a:r>
          </a:p>
        </p:txBody>
      </p:sp>
      <p:sp>
        <p:nvSpPr>
          <p:cNvPr id="6" name="矩形 5">
            <a:extLst>
              <a:ext uri="{FF2B5EF4-FFF2-40B4-BE49-F238E27FC236}">
                <a16:creationId xmlns:a16="http://schemas.microsoft.com/office/drawing/2014/main" id="{B9BAC765-CD79-4A7D-AA5E-3F161F021127}"/>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sp>
        <p:nvSpPr>
          <p:cNvPr id="9" name="标题 2">
            <a:extLst>
              <a:ext uri="{FF2B5EF4-FFF2-40B4-BE49-F238E27FC236}">
                <a16:creationId xmlns:a16="http://schemas.microsoft.com/office/drawing/2014/main" id="{4C336D45-8F5F-46A5-B2A6-7923F129AB13}"/>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1026" name="Picture 2" descr="SEG-Y Rev 2 again: little-endian is legal! — Agile">
            <a:extLst>
              <a:ext uri="{FF2B5EF4-FFF2-40B4-BE49-F238E27FC236}">
                <a16:creationId xmlns:a16="http://schemas.microsoft.com/office/drawing/2014/main" id="{94093297-BED4-45E3-97F2-2406C1C9A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2762250"/>
            <a:ext cx="7620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52325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大部分用户的操作系统（如</a:t>
            </a:r>
            <a:r>
              <a:rPr lang="en-US" altLang="zh-CN" dirty="0">
                <a:cs typeface="+mn-ea"/>
                <a:sym typeface="+mn-lt"/>
              </a:rPr>
              <a:t>windows, Linux</a:t>
            </a:r>
            <a:r>
              <a:rPr lang="zh-CN" altLang="en-US" dirty="0">
                <a:cs typeface="+mn-ea"/>
                <a:sym typeface="+mn-lt"/>
              </a:rPr>
              <a:t>）是小端序的</a:t>
            </a:r>
            <a:endParaRPr lang="en-US" altLang="zh-CN" dirty="0">
              <a:cs typeface="+mn-ea"/>
              <a:sym typeface="+mn-lt"/>
            </a:endParaRPr>
          </a:p>
          <a:p>
            <a:endParaRPr lang="en-US" altLang="zh-CN" dirty="0">
              <a:cs typeface="+mn-ea"/>
              <a:sym typeface="+mn-lt"/>
            </a:endParaRPr>
          </a:p>
          <a:p>
            <a:pPr lvl="1"/>
            <a:r>
              <a:rPr lang="zh-CN" altLang="en-US" dirty="0">
                <a:cs typeface="+mn-ea"/>
                <a:sym typeface="+mn-lt"/>
              </a:rPr>
              <a:t>因为</a:t>
            </a:r>
            <a:r>
              <a:rPr lang="zh-CN" altLang="en-US" dirty="0">
                <a:highlight>
                  <a:srgbClr val="FFFF00"/>
                </a:highlight>
                <a:cs typeface="+mn-ea"/>
                <a:sym typeface="+mn-lt"/>
              </a:rPr>
              <a:t>数据计算是由低位开始的</a:t>
            </a:r>
            <a:r>
              <a:rPr lang="zh-CN" altLang="en-US" dirty="0">
                <a:cs typeface="+mn-ea"/>
                <a:sym typeface="+mn-lt"/>
              </a:rPr>
              <a:t>，计算机电路在处理计算过程中先处理低位字节会比先处理高位字节</a:t>
            </a:r>
            <a:r>
              <a:rPr lang="zh-CN" altLang="en-US" dirty="0">
                <a:solidFill>
                  <a:srgbClr val="FF0000"/>
                </a:solidFill>
                <a:cs typeface="+mn-ea"/>
                <a:sym typeface="+mn-lt"/>
              </a:rPr>
              <a:t>效率高</a:t>
            </a:r>
            <a:r>
              <a:rPr lang="zh-CN" altLang="en-US" dirty="0">
                <a:cs typeface="+mn-ea"/>
                <a:sym typeface="+mn-lt"/>
              </a:rPr>
              <a:t>，因此在计算机内部采用小端模式来保存数据</a:t>
            </a:r>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而在其他场合通常使用大端字节序，如</a:t>
            </a:r>
            <a:r>
              <a:rPr lang="zh-CN" altLang="en-US" dirty="0">
                <a:highlight>
                  <a:srgbClr val="FFFF00"/>
                </a:highlight>
                <a:cs typeface="+mn-ea"/>
                <a:sym typeface="+mn-lt"/>
              </a:rPr>
              <a:t>网络传输和文件储存</a:t>
            </a:r>
          </a:p>
        </p:txBody>
      </p:sp>
      <p:sp>
        <p:nvSpPr>
          <p:cNvPr id="6" name="矩形 5">
            <a:extLst>
              <a:ext uri="{FF2B5EF4-FFF2-40B4-BE49-F238E27FC236}">
                <a16:creationId xmlns:a16="http://schemas.microsoft.com/office/drawing/2014/main" id="{B7A4BCFB-17BA-48D1-92A7-39F0AE159A3F}"/>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sp>
        <p:nvSpPr>
          <p:cNvPr id="8" name="标题 2">
            <a:extLst>
              <a:ext uri="{FF2B5EF4-FFF2-40B4-BE49-F238E27FC236}">
                <a16:creationId xmlns:a16="http://schemas.microsoft.com/office/drawing/2014/main" id="{E8D99277-2C4E-442F-BCDF-D5A3CA44AC5A}"/>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305074227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zh-CN" altLang="en-US" dirty="0">
                <a:cs typeface="+mn-ea"/>
                <a:sym typeface="+mn-lt"/>
              </a:rPr>
              <a:t>一</a:t>
            </a:r>
            <a:r>
              <a:rPr lang="en-US" altLang="zh-CN" dirty="0">
                <a:cs typeface="+mn-ea"/>
                <a:sym typeface="+mn-lt"/>
              </a:rPr>
              <a:t>. </a:t>
            </a:r>
            <a:r>
              <a:rPr lang="zh-CN" altLang="en-US" dirty="0">
                <a:cs typeface="+mn-ea"/>
                <a:sym typeface="+mn-lt"/>
              </a:rPr>
              <a:t>基本数据类型</a:t>
            </a:r>
          </a:p>
          <a:p>
            <a:r>
              <a:rPr lang="zh-CN" altLang="en-US" dirty="0">
                <a:solidFill>
                  <a:srgbClr val="FF0000"/>
                </a:solidFill>
                <a:cs typeface="+mn-ea"/>
                <a:sym typeface="+mn-lt"/>
              </a:rPr>
              <a:t>二</a:t>
            </a:r>
            <a:r>
              <a:rPr lang="en-US" altLang="zh-CN" dirty="0">
                <a:solidFill>
                  <a:srgbClr val="FF0000"/>
                </a:solidFill>
                <a:cs typeface="+mn-ea"/>
                <a:sym typeface="+mn-lt"/>
              </a:rPr>
              <a:t>. </a:t>
            </a:r>
            <a:r>
              <a:rPr lang="zh-CN" altLang="en-US" dirty="0">
                <a:solidFill>
                  <a:srgbClr val="FF0000"/>
                </a:solidFill>
                <a:cs typeface="+mn-ea"/>
                <a:sym typeface="+mn-lt"/>
              </a:rPr>
              <a:t>流程控制语句</a:t>
            </a:r>
          </a:p>
          <a:p>
            <a:r>
              <a:rPr lang="zh-CN" altLang="en-US" dirty="0">
                <a:cs typeface="+mn-ea"/>
                <a:sym typeface="+mn-lt"/>
              </a:rPr>
              <a:t>三</a:t>
            </a:r>
            <a:r>
              <a:rPr lang="en-US" altLang="zh-CN" dirty="0">
                <a:cs typeface="+mn-ea"/>
                <a:sym typeface="+mn-lt"/>
              </a:rPr>
              <a:t>. </a:t>
            </a:r>
            <a:r>
              <a:rPr lang="zh-CN" altLang="en-US" dirty="0">
                <a:cs typeface="+mn-ea"/>
                <a:sym typeface="+mn-lt"/>
              </a:rPr>
              <a:t>变量表现形式</a:t>
            </a:r>
            <a:endParaRPr lang="en-US" altLang="zh-CN" dirty="0">
              <a:cs typeface="+mn-ea"/>
              <a:sym typeface="+mn-lt"/>
            </a:endParaRPr>
          </a:p>
          <a:p>
            <a:r>
              <a:rPr lang="zh-CN" altLang="en-US" dirty="0">
                <a:cs typeface="+mn-ea"/>
                <a:sym typeface="+mn-lt"/>
              </a:rPr>
              <a:t>四</a:t>
            </a:r>
            <a:r>
              <a:rPr lang="en-US" altLang="zh-CN" dirty="0">
                <a:cs typeface="+mn-ea"/>
                <a:sym typeface="+mn-lt"/>
              </a:rPr>
              <a:t>. </a:t>
            </a:r>
            <a:r>
              <a:rPr lang="zh-CN" altLang="en-US" dirty="0">
                <a:cs typeface="+mn-ea"/>
                <a:sym typeface="+mn-lt"/>
              </a:rPr>
              <a:t>函数调用及程序栈</a:t>
            </a:r>
          </a:p>
          <a:p>
            <a:endParaRPr lang="zh-CN" altLang="en-US" dirty="0">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Tree>
    <p:extLst>
      <p:ext uri="{BB962C8B-B14F-4D97-AF65-F5344CB8AC3E}">
        <p14:creationId xmlns:p14="http://schemas.microsoft.com/office/powerpoint/2010/main" val="142251301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4248472"/>
          </a:xfrm>
        </p:spPr>
        <p:txBody>
          <a:bodyPr>
            <a:normAutofit/>
          </a:bodyPr>
          <a:lstStyle/>
          <a:p>
            <a:r>
              <a:rPr lang="en-US" altLang="zh-CN" dirty="0">
                <a:cs typeface="+mn-ea"/>
                <a:sym typeface="+mn-lt"/>
              </a:rPr>
              <a:t>C</a:t>
            </a:r>
            <a:r>
              <a:rPr lang="zh-CN" altLang="en-US" dirty="0">
                <a:cs typeface="+mn-ea"/>
                <a:sym typeface="+mn-lt"/>
              </a:rPr>
              <a:t>语言中流程控制语句在汇编中的表现形式</a:t>
            </a:r>
            <a:endParaRPr lang="en-US" altLang="zh-CN" dirty="0">
              <a:cs typeface="+mn-ea"/>
              <a:sym typeface="+mn-lt"/>
            </a:endParaRPr>
          </a:p>
          <a:p>
            <a:pPr lvl="1"/>
            <a:r>
              <a:rPr lang="zh-CN" altLang="en-US" dirty="0">
                <a:cs typeface="+mn-ea"/>
                <a:sym typeface="+mn-lt"/>
              </a:rPr>
              <a:t>从</a:t>
            </a:r>
            <a:r>
              <a:rPr lang="en-US" altLang="zh-CN" dirty="0">
                <a:cs typeface="+mn-ea"/>
                <a:sym typeface="+mn-lt"/>
              </a:rPr>
              <a:t>C</a:t>
            </a:r>
            <a:r>
              <a:rPr lang="zh-CN" altLang="en-US" dirty="0">
                <a:cs typeface="+mn-ea"/>
                <a:sym typeface="+mn-lt"/>
              </a:rPr>
              <a:t>语言的角度观察，其基本的流程控制语句主要包括</a:t>
            </a:r>
            <a:r>
              <a:rPr lang="zh-CN" altLang="en-US" dirty="0">
                <a:solidFill>
                  <a:srgbClr val="0000FF"/>
                </a:solidFill>
                <a:cs typeface="+mn-ea"/>
                <a:sym typeface="+mn-lt"/>
              </a:rPr>
              <a:t>选择</a:t>
            </a:r>
            <a:r>
              <a:rPr lang="zh-CN" altLang="en-US" dirty="0">
                <a:cs typeface="+mn-ea"/>
                <a:sym typeface="+mn-lt"/>
              </a:rPr>
              <a:t>、</a:t>
            </a:r>
            <a:r>
              <a:rPr lang="zh-CN" altLang="en-US" dirty="0">
                <a:solidFill>
                  <a:srgbClr val="FF0000"/>
                </a:solidFill>
                <a:cs typeface="+mn-ea"/>
                <a:sym typeface="+mn-lt"/>
              </a:rPr>
              <a:t>循环</a:t>
            </a:r>
            <a:r>
              <a:rPr lang="zh-CN" altLang="en-US" dirty="0">
                <a:cs typeface="+mn-ea"/>
                <a:sym typeface="+mn-lt"/>
              </a:rPr>
              <a:t>等语句</a:t>
            </a:r>
            <a:endParaRPr lang="en-US" altLang="zh-CN" dirty="0">
              <a:cs typeface="+mn-ea"/>
              <a:sym typeface="+mn-lt"/>
            </a:endParaRPr>
          </a:p>
          <a:p>
            <a:pPr lvl="1"/>
            <a:r>
              <a:rPr lang="zh-CN" altLang="en-US" dirty="0">
                <a:cs typeface="+mn-ea"/>
                <a:sym typeface="+mn-lt"/>
              </a:rPr>
              <a:t>从汇编语言的角度观察，其主要通过</a:t>
            </a:r>
            <a:r>
              <a:rPr lang="zh-CN" altLang="en-US" dirty="0">
                <a:highlight>
                  <a:srgbClr val="FFFF00"/>
                </a:highlight>
                <a:cs typeface="+mn-ea"/>
                <a:sym typeface="+mn-lt"/>
              </a:rPr>
              <a:t>条件跳转</a:t>
            </a:r>
            <a:r>
              <a:rPr lang="zh-CN" altLang="en-US" dirty="0">
                <a:cs typeface="+mn-ea"/>
                <a:sym typeface="+mn-lt"/>
              </a:rPr>
              <a:t>语句来完成对程序执行流程的控制功能</a:t>
            </a:r>
            <a:endParaRPr lang="en-US" altLang="zh-CN" dirty="0">
              <a:cs typeface="+mn-ea"/>
              <a:sym typeface="+mn-lt"/>
            </a:endParaRPr>
          </a:p>
          <a:p>
            <a:pPr lvl="1"/>
            <a:r>
              <a:rPr lang="zh-CN" altLang="en-US" dirty="0">
                <a:cs typeface="+mn-ea"/>
                <a:sym typeface="+mn-lt"/>
              </a:rPr>
              <a:t>本节将介绍</a:t>
            </a:r>
            <a:r>
              <a:rPr lang="en-US" altLang="zh-CN" dirty="0">
                <a:cs typeface="+mn-ea"/>
                <a:sym typeface="+mn-lt"/>
              </a:rPr>
              <a:t>C</a:t>
            </a:r>
            <a:r>
              <a:rPr lang="zh-CN" altLang="en-US" dirty="0">
                <a:cs typeface="+mn-ea"/>
                <a:sym typeface="+mn-lt"/>
              </a:rPr>
              <a:t>语言中各类流程控制语句在汇编语言中的表现形式，</a:t>
            </a:r>
            <a:r>
              <a:rPr lang="zh-CN" altLang="en-US" u="sng" dirty="0">
                <a:effectLst>
                  <a:outerShdw blurRad="38100" dist="38100" dir="2700000" algn="tl">
                    <a:srgbClr val="000000">
                      <a:alpha val="43137"/>
                    </a:srgbClr>
                  </a:outerShdw>
                </a:effectLst>
                <a:cs typeface="+mn-ea"/>
                <a:sym typeface="+mn-lt"/>
              </a:rPr>
              <a:t>重点观察选择、循环等语句所对应的条件跳转语句</a:t>
            </a:r>
            <a:endParaRPr lang="en-US" altLang="zh-CN" u="sng" dirty="0">
              <a:effectLst>
                <a:outerShdw blurRad="38100" dist="38100" dir="2700000" algn="tl">
                  <a:srgbClr val="000000">
                    <a:alpha val="43137"/>
                  </a:srgbClr>
                </a:outerShdw>
              </a:effectLst>
              <a:cs typeface="+mn-ea"/>
              <a:sym typeface="+mn-lt"/>
            </a:endParaRPr>
          </a:p>
          <a:p>
            <a:pPr lvl="1"/>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Tree>
    <p:extLst>
      <p:ext uri="{BB962C8B-B14F-4D97-AF65-F5344CB8AC3E}">
        <p14:creationId xmlns:p14="http://schemas.microsoft.com/office/powerpoint/2010/main" val="37103616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流程控制语句在汇编中的表现形式</a:t>
            </a:r>
            <a:endParaRPr lang="en-US" altLang="zh-CN" dirty="0">
              <a:solidFill>
                <a:srgbClr val="FF0000"/>
              </a:solidFill>
              <a:cs typeface="+mn-ea"/>
              <a:sym typeface="+mn-lt"/>
            </a:endParaRPr>
          </a:p>
          <a:p>
            <a:pPr lvl="1"/>
            <a:r>
              <a:rPr lang="zh-CN" altLang="en-US" dirty="0">
                <a:solidFill>
                  <a:srgbClr val="FF0000"/>
                </a:solidFill>
                <a:cs typeface="+mn-ea"/>
                <a:sym typeface="+mn-lt"/>
              </a:rPr>
              <a:t>（</a:t>
            </a:r>
            <a:r>
              <a:rPr lang="en-US" altLang="zh-CN" dirty="0">
                <a:solidFill>
                  <a:srgbClr val="FF0000"/>
                </a:solidFill>
                <a:cs typeface="+mn-ea"/>
                <a:sym typeface="+mn-lt"/>
              </a:rPr>
              <a:t>1</a:t>
            </a:r>
            <a:r>
              <a:rPr lang="zh-CN" altLang="en-US" dirty="0">
                <a:solidFill>
                  <a:srgbClr val="FF0000"/>
                </a:solidFill>
                <a:cs typeface="+mn-ea"/>
                <a:sym typeface="+mn-lt"/>
              </a:rPr>
              <a:t>）</a:t>
            </a:r>
            <a:r>
              <a:rPr lang="en-US" altLang="zh-CN" dirty="0">
                <a:solidFill>
                  <a:srgbClr val="FF0000"/>
                </a:solidFill>
                <a:cs typeface="+mn-ea"/>
                <a:sym typeface="+mn-lt"/>
              </a:rPr>
              <a:t>if else</a:t>
            </a:r>
            <a:r>
              <a:rPr lang="zh-CN" altLang="en-US" dirty="0">
                <a:solidFill>
                  <a:srgbClr val="FF0000"/>
                </a:solidFill>
                <a:cs typeface="+mn-ea"/>
                <a:sym typeface="+mn-lt"/>
              </a:rPr>
              <a:t>选择控制块</a:t>
            </a:r>
          </a:p>
          <a:p>
            <a:pPr lvl="1"/>
            <a:r>
              <a:rPr lang="zh-CN" altLang="en-US" dirty="0">
                <a:cs typeface="+mn-ea"/>
                <a:sym typeface="+mn-lt"/>
              </a:rPr>
              <a:t>（</a:t>
            </a:r>
            <a:r>
              <a:rPr lang="en-US" altLang="zh-CN" dirty="0">
                <a:cs typeface="+mn-ea"/>
                <a:sym typeface="+mn-lt"/>
              </a:rPr>
              <a:t>2</a:t>
            </a:r>
            <a:r>
              <a:rPr lang="zh-CN" altLang="en-US" dirty="0">
                <a:cs typeface="+mn-ea"/>
                <a:sym typeface="+mn-lt"/>
              </a:rPr>
              <a:t>）</a:t>
            </a:r>
            <a:r>
              <a:rPr lang="en-US" altLang="zh-CN" dirty="0">
                <a:cs typeface="+mn-ea"/>
                <a:sym typeface="+mn-lt"/>
              </a:rPr>
              <a:t>switch case</a:t>
            </a:r>
            <a:r>
              <a:rPr lang="zh-CN" altLang="en-US" dirty="0">
                <a:cs typeface="+mn-ea"/>
                <a:sym typeface="+mn-lt"/>
              </a:rPr>
              <a:t>选择控制块</a:t>
            </a:r>
          </a:p>
          <a:p>
            <a:pPr lvl="1"/>
            <a:r>
              <a:rPr lang="zh-CN" altLang="en-US" dirty="0">
                <a:cs typeface="+mn-ea"/>
                <a:sym typeface="+mn-lt"/>
              </a:rPr>
              <a:t>（</a:t>
            </a:r>
            <a:r>
              <a:rPr lang="en-US" altLang="zh-CN" dirty="0">
                <a:cs typeface="+mn-ea"/>
                <a:sym typeface="+mn-lt"/>
              </a:rPr>
              <a:t>3</a:t>
            </a:r>
            <a:r>
              <a:rPr lang="zh-CN" altLang="en-US" dirty="0">
                <a:cs typeface="+mn-ea"/>
                <a:sym typeface="+mn-lt"/>
              </a:rPr>
              <a:t>）</a:t>
            </a:r>
            <a:r>
              <a:rPr lang="en-US" altLang="zh-CN" dirty="0">
                <a:cs typeface="+mn-ea"/>
                <a:sym typeface="+mn-lt"/>
              </a:rPr>
              <a:t>while/for/do</a:t>
            </a:r>
            <a:r>
              <a:rPr lang="zh-CN" altLang="en-US" dirty="0">
                <a:cs typeface="+mn-ea"/>
                <a:sym typeface="+mn-lt"/>
              </a:rPr>
              <a:t>循环控制块</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Tree>
    <p:extLst>
      <p:ext uri="{BB962C8B-B14F-4D97-AF65-F5344CB8AC3E}">
        <p14:creationId xmlns:p14="http://schemas.microsoft.com/office/powerpoint/2010/main" val="330046767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en-US" altLang="zh-CN" dirty="0">
                <a:cs typeface="+mn-ea"/>
                <a:sym typeface="+mn-lt"/>
              </a:rPr>
              <a:t>if</a:t>
            </a:r>
            <a:r>
              <a:rPr lang="zh-CN" altLang="en-US" dirty="0">
                <a:cs typeface="+mn-ea"/>
                <a:sym typeface="+mn-lt"/>
              </a:rPr>
              <a:t>语句</a:t>
            </a:r>
            <a:r>
              <a:rPr lang="en-US" altLang="zh-CN" dirty="0">
                <a:cs typeface="+mn-ea"/>
                <a:sym typeface="+mn-lt"/>
              </a:rPr>
              <a:t> (Codeblocks-20.03-32bit)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2" name="矩形 1"/>
          <p:cNvSpPr/>
          <p:nvPr/>
        </p:nvSpPr>
        <p:spPr>
          <a:xfrm>
            <a:off x="495300" y="2492896"/>
            <a:ext cx="9073008" cy="2308324"/>
          </a:xfrm>
          <a:prstGeom prst="rect">
            <a:avLst/>
          </a:prstGeom>
        </p:spPr>
        <p:txBody>
          <a:bodyPr wrap="square">
            <a:spAutoFit/>
          </a:bodyPr>
          <a:lstStyle/>
          <a:p>
            <a:pPr lvl="0" indent="127000" fontAlgn="base">
              <a:spcBef>
                <a:spcPct val="0"/>
              </a:spcBef>
              <a:spcAft>
                <a:spcPct val="0"/>
              </a:spcAft>
            </a:pPr>
            <a:r>
              <a:rPr lang="en-US" altLang="zh-CN" b="1" dirty="0">
                <a:solidFill>
                  <a:srgbClr val="8000FF"/>
                </a:solidFill>
                <a:cs typeface="+mn-ea"/>
                <a:sym typeface="+mn-lt"/>
              </a:rPr>
              <a:t>int </a:t>
            </a:r>
            <a:r>
              <a:rPr lang="en-US" altLang="zh-CN" b="1" dirty="0">
                <a:solidFill>
                  <a:srgbClr val="000000"/>
                </a:solidFill>
                <a:cs typeface="+mn-ea"/>
                <a:sym typeface="+mn-lt"/>
              </a:rPr>
              <a:t>main</a:t>
            </a:r>
            <a:r>
              <a:rPr lang="en-US" altLang="zh-CN" b="1" dirty="0">
                <a:solidFill>
                  <a:srgbClr val="000080"/>
                </a:solidFill>
                <a:cs typeface="+mn-ea"/>
                <a:sym typeface="+mn-lt"/>
              </a:rPr>
              <a:t>(</a:t>
            </a:r>
            <a:r>
              <a:rPr lang="en-US" altLang="zh-CN" b="1" dirty="0">
                <a:solidFill>
                  <a:srgbClr val="8000FF"/>
                </a:solidFill>
                <a:cs typeface="+mn-ea"/>
                <a:sym typeface="+mn-lt"/>
              </a:rPr>
              <a:t>int </a:t>
            </a:r>
            <a:r>
              <a:rPr lang="en-US" altLang="zh-CN" b="1" dirty="0" err="1">
                <a:solidFill>
                  <a:srgbClr val="000000"/>
                </a:solidFill>
                <a:cs typeface="+mn-ea"/>
                <a:sym typeface="+mn-lt"/>
              </a:rPr>
              <a:t>argc</a:t>
            </a:r>
            <a:r>
              <a:rPr lang="en-US" altLang="zh-CN" b="1" dirty="0">
                <a:solidFill>
                  <a:srgbClr val="000080"/>
                </a:solidFill>
                <a:cs typeface="+mn-ea"/>
                <a:sym typeface="+mn-lt"/>
              </a:rPr>
              <a:t>, </a:t>
            </a:r>
            <a:r>
              <a:rPr lang="en-US" altLang="zh-CN" b="1" dirty="0">
                <a:solidFill>
                  <a:srgbClr val="8000FF"/>
                </a:solidFill>
                <a:cs typeface="+mn-ea"/>
                <a:sym typeface="+mn-lt"/>
              </a:rPr>
              <a:t>char </a:t>
            </a:r>
            <a:r>
              <a:rPr lang="en-US" altLang="zh-CN" b="1" dirty="0">
                <a:solidFill>
                  <a:srgbClr val="000080"/>
                </a:solidFill>
                <a:cs typeface="+mn-ea"/>
                <a:sym typeface="+mn-lt"/>
              </a:rPr>
              <a:t>*</a:t>
            </a:r>
            <a:r>
              <a:rPr lang="en-US" altLang="zh-CN" b="1" dirty="0" err="1">
                <a:solidFill>
                  <a:srgbClr val="000000"/>
                </a:solidFill>
                <a:cs typeface="+mn-ea"/>
                <a:sym typeface="+mn-lt"/>
              </a:rPr>
              <a:t>argv</a:t>
            </a:r>
            <a:r>
              <a:rPr lang="en-US" altLang="zh-CN" b="1" dirty="0">
                <a:solidFill>
                  <a:srgbClr val="000080"/>
                </a:solidFill>
                <a:cs typeface="+mn-ea"/>
                <a:sym typeface="+mn-lt"/>
              </a:rPr>
              <a:t>[])</a:t>
            </a:r>
            <a:endParaRPr lang="en-US" altLang="zh-CN" b="1" dirty="0">
              <a:cs typeface="+mn-ea"/>
              <a:sym typeface="+mn-lt"/>
            </a:endParaRPr>
          </a:p>
          <a:p>
            <a:pPr lvl="0" indent="127000" eaLnBrk="0" fontAlgn="base" hangingPunct="0">
              <a:spcBef>
                <a:spcPct val="0"/>
              </a:spcBef>
              <a:spcAft>
                <a:spcPct val="0"/>
              </a:spcAft>
            </a:pPr>
            <a:r>
              <a:rPr lang="en-US" altLang="zh-CN" b="1" dirty="0">
                <a:solidFill>
                  <a:srgbClr val="000080"/>
                </a:solidFill>
                <a:cs typeface="+mn-ea"/>
                <a:sym typeface="+mn-lt"/>
              </a:rPr>
              <a:t>{</a:t>
            </a:r>
            <a:endParaRPr lang="en-US" altLang="zh-CN" b="1" dirty="0">
              <a:cs typeface="+mn-ea"/>
              <a:sym typeface="+mn-lt"/>
            </a:endParaRPr>
          </a:p>
          <a:p>
            <a:pPr lvl="0" indent="127000" eaLnBrk="0" fontAlgn="base" hangingPunct="0">
              <a:spcBef>
                <a:spcPct val="0"/>
              </a:spcBef>
              <a:spcAft>
                <a:spcPct val="0"/>
              </a:spcAft>
            </a:pPr>
            <a:r>
              <a:rPr lang="en-US" altLang="zh-CN" b="1" dirty="0">
                <a:solidFill>
                  <a:srgbClr val="000000"/>
                </a:solidFill>
                <a:cs typeface="+mn-ea"/>
                <a:sym typeface="+mn-lt"/>
              </a:rPr>
              <a:t>	</a:t>
            </a:r>
            <a:r>
              <a:rPr lang="en-US" altLang="zh-CN" b="1" dirty="0">
                <a:solidFill>
                  <a:srgbClr val="0000FF"/>
                </a:solidFill>
                <a:cs typeface="+mn-ea"/>
                <a:sym typeface="+mn-lt"/>
              </a:rPr>
              <a:t>if</a:t>
            </a:r>
            <a:r>
              <a:rPr lang="en-US" altLang="zh-CN" b="1" dirty="0">
                <a:solidFill>
                  <a:srgbClr val="000080"/>
                </a:solidFill>
                <a:cs typeface="+mn-ea"/>
                <a:sym typeface="+mn-lt"/>
              </a:rPr>
              <a:t>(</a:t>
            </a:r>
            <a:r>
              <a:rPr lang="en-US" altLang="zh-CN" b="1" dirty="0" err="1">
                <a:solidFill>
                  <a:srgbClr val="000000"/>
                </a:solidFill>
                <a:cs typeface="+mn-ea"/>
                <a:sym typeface="+mn-lt"/>
              </a:rPr>
              <a:t>argc</a:t>
            </a:r>
            <a:r>
              <a:rPr lang="en-US" altLang="zh-CN" b="1" dirty="0">
                <a:solidFill>
                  <a:srgbClr val="000080"/>
                </a:solidFill>
                <a:cs typeface="+mn-ea"/>
                <a:sym typeface="+mn-lt"/>
              </a:rPr>
              <a:t>&lt;</a:t>
            </a:r>
            <a:r>
              <a:rPr lang="en-US" altLang="zh-CN" b="1" dirty="0">
                <a:solidFill>
                  <a:srgbClr val="FF8000"/>
                </a:solidFill>
                <a:cs typeface="+mn-ea"/>
                <a:sym typeface="+mn-lt"/>
              </a:rPr>
              <a:t>2</a:t>
            </a:r>
            <a:r>
              <a:rPr lang="en-US" altLang="zh-CN" b="1" dirty="0">
                <a:solidFill>
                  <a:srgbClr val="000080"/>
                </a:solidFill>
                <a:cs typeface="+mn-ea"/>
                <a:sym typeface="+mn-lt"/>
              </a:rPr>
              <a:t>)</a:t>
            </a:r>
            <a:endParaRPr lang="en-US" altLang="zh-CN" b="1" dirty="0">
              <a:cs typeface="+mn-ea"/>
              <a:sym typeface="+mn-lt"/>
            </a:endParaRPr>
          </a:p>
          <a:p>
            <a:pPr lvl="0" indent="127000" eaLnBrk="0" fontAlgn="base" hangingPunct="0">
              <a:spcBef>
                <a:spcPct val="0"/>
              </a:spcBef>
              <a:spcAft>
                <a:spcPct val="0"/>
              </a:spcAft>
            </a:pPr>
            <a:r>
              <a:rPr lang="en-US" altLang="zh-CN" b="1" dirty="0">
                <a:solidFill>
                  <a:srgbClr val="000000"/>
                </a:solidFill>
                <a:cs typeface="+mn-ea"/>
                <a:sym typeface="+mn-lt"/>
              </a:rPr>
              <a:t>	</a:t>
            </a:r>
            <a:r>
              <a:rPr lang="en-US" altLang="zh-CN" b="1" dirty="0">
                <a:solidFill>
                  <a:srgbClr val="000080"/>
                </a:solidFill>
                <a:cs typeface="+mn-ea"/>
                <a:sym typeface="+mn-lt"/>
              </a:rPr>
              <a:t>{</a:t>
            </a:r>
            <a:endParaRPr lang="en-US" altLang="zh-CN" b="1" dirty="0">
              <a:cs typeface="+mn-ea"/>
              <a:sym typeface="+mn-lt"/>
            </a:endParaRPr>
          </a:p>
          <a:p>
            <a:pPr lvl="0" indent="127000" eaLnBrk="0" fontAlgn="base" hangingPunct="0">
              <a:spcBef>
                <a:spcPct val="0"/>
              </a:spcBef>
              <a:spcAft>
                <a:spcPct val="0"/>
              </a:spcAft>
            </a:pPr>
            <a:r>
              <a:rPr lang="en-US" altLang="zh-CN" b="1" dirty="0">
                <a:solidFill>
                  <a:srgbClr val="000000"/>
                </a:solidFill>
                <a:cs typeface="+mn-ea"/>
                <a:sym typeface="+mn-lt"/>
              </a:rPr>
              <a:t>		</a:t>
            </a:r>
            <a:r>
              <a:rPr lang="en-US" altLang="zh-CN" b="1" dirty="0" err="1">
                <a:solidFill>
                  <a:srgbClr val="000000"/>
                </a:solidFill>
                <a:cs typeface="+mn-ea"/>
                <a:sym typeface="+mn-lt"/>
              </a:rPr>
              <a:t>printf</a:t>
            </a:r>
            <a:r>
              <a:rPr lang="en-US" altLang="zh-CN" b="1" dirty="0">
                <a:solidFill>
                  <a:srgbClr val="000080"/>
                </a:solidFill>
                <a:cs typeface="+mn-ea"/>
                <a:sym typeface="+mn-lt"/>
              </a:rPr>
              <a:t>(</a:t>
            </a:r>
            <a:r>
              <a:rPr lang="en-US" altLang="zh-CN" b="1" dirty="0">
                <a:solidFill>
                  <a:srgbClr val="808080"/>
                </a:solidFill>
                <a:cs typeface="+mn-ea"/>
                <a:sym typeface="+mn-lt"/>
              </a:rPr>
              <a:t>"Usage: %s [arbitrary  string]\n"</a:t>
            </a:r>
            <a:r>
              <a:rPr lang="en-US" altLang="zh-CN" b="1" dirty="0">
                <a:solidFill>
                  <a:srgbClr val="000080"/>
                </a:solidFill>
                <a:cs typeface="+mn-ea"/>
                <a:sym typeface="+mn-lt"/>
              </a:rPr>
              <a:t>,</a:t>
            </a:r>
            <a:r>
              <a:rPr lang="en-US" altLang="zh-CN" b="1" dirty="0" err="1">
                <a:solidFill>
                  <a:srgbClr val="000000"/>
                </a:solidFill>
                <a:cs typeface="+mn-ea"/>
                <a:sym typeface="+mn-lt"/>
              </a:rPr>
              <a:t>argv</a:t>
            </a:r>
            <a:r>
              <a:rPr lang="en-US" altLang="zh-CN" b="1" dirty="0">
                <a:solidFill>
                  <a:srgbClr val="000080"/>
                </a:solidFill>
                <a:cs typeface="+mn-ea"/>
                <a:sym typeface="+mn-lt"/>
              </a:rPr>
              <a:t>[</a:t>
            </a:r>
            <a:r>
              <a:rPr lang="en-US" altLang="zh-CN" b="1" dirty="0">
                <a:solidFill>
                  <a:srgbClr val="FF8000"/>
                </a:solidFill>
                <a:cs typeface="+mn-ea"/>
                <a:sym typeface="+mn-lt"/>
              </a:rPr>
              <a:t>0</a:t>
            </a:r>
            <a:r>
              <a:rPr lang="en-US" altLang="zh-CN" b="1" dirty="0">
                <a:solidFill>
                  <a:srgbClr val="000080"/>
                </a:solidFill>
                <a:cs typeface="+mn-ea"/>
                <a:sym typeface="+mn-lt"/>
              </a:rPr>
              <a:t>]);</a:t>
            </a:r>
            <a:endParaRPr lang="en-US" altLang="zh-CN" b="1" dirty="0">
              <a:cs typeface="+mn-ea"/>
              <a:sym typeface="+mn-lt"/>
            </a:endParaRPr>
          </a:p>
          <a:p>
            <a:pPr lvl="0" indent="127000" eaLnBrk="0" fontAlgn="base" hangingPunct="0">
              <a:spcBef>
                <a:spcPct val="0"/>
              </a:spcBef>
              <a:spcAft>
                <a:spcPct val="0"/>
              </a:spcAft>
            </a:pPr>
            <a:r>
              <a:rPr lang="en-US" altLang="zh-CN" b="1" dirty="0">
                <a:solidFill>
                  <a:srgbClr val="000000"/>
                </a:solidFill>
                <a:cs typeface="+mn-ea"/>
                <a:sym typeface="+mn-lt"/>
              </a:rPr>
              <a:t>	</a:t>
            </a:r>
            <a:r>
              <a:rPr lang="en-US" altLang="zh-CN" b="1" dirty="0">
                <a:solidFill>
                  <a:srgbClr val="000080"/>
                </a:solidFill>
                <a:cs typeface="+mn-ea"/>
                <a:sym typeface="+mn-lt"/>
              </a:rPr>
              <a:t>}</a:t>
            </a:r>
            <a:endParaRPr lang="en-US" altLang="zh-CN" b="1" dirty="0">
              <a:cs typeface="+mn-ea"/>
              <a:sym typeface="+mn-lt"/>
            </a:endParaRPr>
          </a:p>
          <a:p>
            <a:pPr lvl="0" indent="127000" eaLnBrk="0" fontAlgn="base" hangingPunct="0">
              <a:spcBef>
                <a:spcPct val="0"/>
              </a:spcBef>
              <a:spcAft>
                <a:spcPct val="0"/>
              </a:spcAft>
            </a:pPr>
            <a:r>
              <a:rPr lang="en-US" altLang="zh-CN" b="1" dirty="0">
                <a:solidFill>
                  <a:srgbClr val="000000"/>
                </a:solidFill>
                <a:cs typeface="+mn-ea"/>
                <a:sym typeface="+mn-lt"/>
              </a:rPr>
              <a:t>	</a:t>
            </a:r>
            <a:r>
              <a:rPr lang="en-US" altLang="zh-CN" b="1" dirty="0">
                <a:solidFill>
                  <a:srgbClr val="0000FF"/>
                </a:solidFill>
                <a:cs typeface="+mn-ea"/>
                <a:sym typeface="+mn-lt"/>
              </a:rPr>
              <a:t>return </a:t>
            </a:r>
            <a:r>
              <a:rPr lang="en-US" altLang="zh-CN" b="1" dirty="0">
                <a:solidFill>
                  <a:srgbClr val="FF8000"/>
                </a:solidFill>
                <a:cs typeface="+mn-ea"/>
                <a:sym typeface="+mn-lt"/>
              </a:rPr>
              <a:t>0</a:t>
            </a:r>
            <a:r>
              <a:rPr lang="en-US" altLang="zh-CN" b="1" dirty="0">
                <a:solidFill>
                  <a:srgbClr val="000080"/>
                </a:solidFill>
                <a:cs typeface="+mn-ea"/>
                <a:sym typeface="+mn-lt"/>
              </a:rPr>
              <a:t>;</a:t>
            </a:r>
            <a:endParaRPr lang="en-US" altLang="zh-CN" b="1" dirty="0">
              <a:cs typeface="+mn-ea"/>
              <a:sym typeface="+mn-lt"/>
            </a:endParaRPr>
          </a:p>
          <a:p>
            <a:pPr lvl="0" indent="127000" eaLnBrk="0" fontAlgn="base" hangingPunct="0">
              <a:spcBef>
                <a:spcPct val="0"/>
              </a:spcBef>
              <a:spcAft>
                <a:spcPct val="0"/>
              </a:spcAft>
            </a:pPr>
            <a:r>
              <a:rPr lang="en-US" altLang="zh-CN" b="1" dirty="0">
                <a:solidFill>
                  <a:srgbClr val="000080"/>
                </a:solidFill>
                <a:cs typeface="+mn-ea"/>
                <a:sym typeface="+mn-lt"/>
              </a:rPr>
              <a:t>}</a:t>
            </a:r>
            <a:endParaRPr lang="en-US" altLang="zh-CN" b="1" dirty="0">
              <a:cs typeface="+mn-ea"/>
              <a:sym typeface="+mn-lt"/>
            </a:endParaRPr>
          </a:p>
        </p:txBody>
      </p:sp>
      <p:pic>
        <p:nvPicPr>
          <p:cNvPr id="7" name="图片 6">
            <a:extLst>
              <a:ext uri="{FF2B5EF4-FFF2-40B4-BE49-F238E27FC236}">
                <a16:creationId xmlns:a16="http://schemas.microsoft.com/office/drawing/2014/main" id="{4418770F-62E0-45C2-B7BF-AF2BB8BDB1C8}"/>
              </a:ext>
            </a:extLst>
          </p:cNvPr>
          <p:cNvPicPr>
            <a:picLocks noChangeAspect="1"/>
          </p:cNvPicPr>
          <p:nvPr/>
        </p:nvPicPr>
        <p:blipFill>
          <a:blip r:embed="rId2"/>
          <a:stretch>
            <a:fillRect/>
          </a:stretch>
        </p:blipFill>
        <p:spPr>
          <a:xfrm>
            <a:off x="632520" y="5013176"/>
            <a:ext cx="9175883" cy="1257228"/>
          </a:xfrm>
          <a:prstGeom prst="rect">
            <a:avLst/>
          </a:prstGeom>
        </p:spPr>
      </p:pic>
    </p:spTree>
    <p:extLst>
      <p:ext uri="{BB962C8B-B14F-4D97-AF65-F5344CB8AC3E}">
        <p14:creationId xmlns:p14="http://schemas.microsoft.com/office/powerpoint/2010/main" val="38940397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340768"/>
            <a:ext cx="8915400" cy="2592288"/>
          </a:xfrm>
        </p:spPr>
        <p:txBody>
          <a:bodyPr>
            <a:normAutofit/>
          </a:bodyPr>
          <a:lstStyle/>
          <a:p>
            <a:pPr lvl="1"/>
            <a:r>
              <a:rPr lang="zh-CN" altLang="en-US" dirty="0">
                <a:cs typeface="+mn-ea"/>
                <a:sym typeface="+mn-lt"/>
              </a:rPr>
              <a:t>可以通过</a:t>
            </a:r>
            <a:r>
              <a:rPr lang="en-US" altLang="zh-CN" dirty="0">
                <a:cs typeface="+mn-ea"/>
                <a:sym typeface="+mn-lt"/>
              </a:rPr>
              <a:t> IDA Pro</a:t>
            </a:r>
            <a:r>
              <a:rPr lang="zh-CN" altLang="en-US" dirty="0">
                <a:cs typeface="+mn-ea"/>
                <a:sym typeface="+mn-lt"/>
              </a:rPr>
              <a:t>，显示出的 </a:t>
            </a:r>
            <a:r>
              <a:rPr lang="en-US" altLang="zh-CN" dirty="0">
                <a:cs typeface="+mn-ea"/>
                <a:sym typeface="+mn-lt"/>
              </a:rPr>
              <a:t>if </a:t>
            </a:r>
            <a:r>
              <a:rPr lang="zh-CN" altLang="en-US" dirty="0">
                <a:cs typeface="+mn-ea"/>
                <a:sym typeface="+mn-lt"/>
              </a:rPr>
              <a:t>语句控制逻辑</a:t>
            </a:r>
            <a:endParaRPr lang="en-US" altLang="zh-CN" dirty="0">
              <a:cs typeface="+mn-ea"/>
              <a:sym typeface="+mn-lt"/>
            </a:endParaRPr>
          </a:p>
          <a:p>
            <a:pPr lvl="2"/>
            <a:r>
              <a:rPr lang="en-US" altLang="zh-CN" dirty="0">
                <a:highlight>
                  <a:srgbClr val="C0C0C0"/>
                </a:highlight>
                <a:cs typeface="+mn-ea"/>
                <a:sym typeface="+mn-lt"/>
              </a:rPr>
              <a:t>C</a:t>
            </a:r>
            <a:r>
              <a:rPr lang="zh-CN" altLang="en-US" dirty="0">
                <a:highlight>
                  <a:srgbClr val="C0C0C0"/>
                </a:highlight>
                <a:cs typeface="+mn-ea"/>
                <a:sym typeface="+mn-lt"/>
              </a:rPr>
              <a:t>语言源码：</a:t>
            </a:r>
            <a:r>
              <a:rPr lang="en-US" altLang="zh-CN" dirty="0">
                <a:highlight>
                  <a:srgbClr val="C0C0C0"/>
                </a:highlight>
                <a:cs typeface="+mn-ea"/>
                <a:sym typeface="+mn-lt"/>
              </a:rPr>
              <a:t>if </a:t>
            </a:r>
            <a:r>
              <a:rPr lang="en-US" altLang="zh-CN" dirty="0" err="1">
                <a:highlight>
                  <a:srgbClr val="C0C0C0"/>
                </a:highlight>
                <a:cs typeface="+mn-ea"/>
                <a:sym typeface="+mn-lt"/>
              </a:rPr>
              <a:t>argc</a:t>
            </a:r>
            <a:r>
              <a:rPr lang="en-US" altLang="zh-CN" dirty="0">
                <a:highlight>
                  <a:srgbClr val="C0C0C0"/>
                </a:highlight>
                <a:cs typeface="+mn-ea"/>
                <a:sym typeface="+mn-lt"/>
              </a:rPr>
              <a:t>&lt; 2</a:t>
            </a:r>
            <a:r>
              <a:rPr lang="zh-CN" altLang="en-US" dirty="0">
                <a:highlight>
                  <a:srgbClr val="C0C0C0"/>
                </a:highlight>
                <a:cs typeface="+mn-ea"/>
                <a:sym typeface="+mn-lt"/>
              </a:rPr>
              <a:t> 执行</a:t>
            </a:r>
            <a:r>
              <a:rPr lang="en-US" altLang="zh-CN" dirty="0" err="1">
                <a:highlight>
                  <a:srgbClr val="C0C0C0"/>
                </a:highlight>
                <a:cs typeface="+mn-ea"/>
                <a:sym typeface="+mn-lt"/>
              </a:rPr>
              <a:t>printf</a:t>
            </a:r>
            <a:r>
              <a:rPr lang="zh-CN" altLang="en-US" dirty="0">
                <a:highlight>
                  <a:srgbClr val="C0C0C0"/>
                </a:highlight>
                <a:cs typeface="+mn-ea"/>
                <a:sym typeface="+mn-lt"/>
              </a:rPr>
              <a:t>，否则跳转结束</a:t>
            </a:r>
            <a:endParaRPr lang="en-US" altLang="zh-CN" dirty="0">
              <a:highlight>
                <a:srgbClr val="C0C0C0"/>
              </a:highlight>
              <a:cs typeface="+mn-ea"/>
              <a:sym typeface="+mn-lt"/>
            </a:endParaRPr>
          </a:p>
          <a:p>
            <a:pPr lvl="2"/>
            <a:endParaRPr lang="en-US" altLang="zh-CN" dirty="0">
              <a:highlight>
                <a:srgbClr val="C0C0C0"/>
              </a:highlight>
              <a:cs typeface="+mn-ea"/>
              <a:sym typeface="+mn-lt"/>
            </a:endParaRPr>
          </a:p>
          <a:p>
            <a:pPr lvl="2"/>
            <a:r>
              <a:rPr lang="zh-CN" altLang="en-US" dirty="0">
                <a:highlight>
                  <a:srgbClr val="FFFF00"/>
                </a:highlight>
                <a:cs typeface="+mn-ea"/>
                <a:sym typeface="+mn-lt"/>
              </a:rPr>
              <a:t>等价于 </a:t>
            </a:r>
            <a:r>
              <a:rPr lang="en-US" altLang="zh-CN" dirty="0">
                <a:highlight>
                  <a:srgbClr val="FFFF00"/>
                </a:highlight>
                <a:cs typeface="+mn-ea"/>
                <a:sym typeface="+mn-lt"/>
              </a:rPr>
              <a:t>if </a:t>
            </a:r>
            <a:r>
              <a:rPr lang="en-US" altLang="zh-CN" dirty="0" err="1">
                <a:highlight>
                  <a:srgbClr val="FFFF00"/>
                </a:highlight>
                <a:cs typeface="+mn-ea"/>
                <a:sym typeface="+mn-lt"/>
              </a:rPr>
              <a:t>argc</a:t>
            </a:r>
            <a:r>
              <a:rPr lang="en-US" altLang="zh-CN" dirty="0">
                <a:highlight>
                  <a:srgbClr val="FFFF00"/>
                </a:highlight>
                <a:cs typeface="+mn-ea"/>
                <a:sym typeface="+mn-lt"/>
              </a:rPr>
              <a:t> ≤ 1 </a:t>
            </a:r>
            <a:r>
              <a:rPr lang="zh-CN" altLang="en-US" dirty="0">
                <a:highlight>
                  <a:srgbClr val="FFFF00"/>
                </a:highlight>
                <a:cs typeface="+mn-ea"/>
                <a:sym typeface="+mn-lt"/>
              </a:rPr>
              <a:t>执行 </a:t>
            </a:r>
            <a:r>
              <a:rPr lang="en-US" altLang="zh-CN" dirty="0" err="1">
                <a:highlight>
                  <a:srgbClr val="FFFF00"/>
                </a:highlight>
                <a:cs typeface="+mn-ea"/>
                <a:sym typeface="+mn-lt"/>
              </a:rPr>
              <a:t>printf</a:t>
            </a:r>
            <a:r>
              <a:rPr lang="zh-CN" altLang="en-US" dirty="0">
                <a:highlight>
                  <a:srgbClr val="FFFF00"/>
                </a:highlight>
                <a:cs typeface="+mn-ea"/>
                <a:sym typeface="+mn-lt"/>
              </a:rPr>
              <a:t>，否则跳转结束</a:t>
            </a:r>
            <a:endParaRPr lang="en-US" altLang="zh-CN" dirty="0">
              <a:highlight>
                <a:srgbClr val="FFFF00"/>
              </a:highlight>
              <a:cs typeface="+mn-ea"/>
              <a:sym typeface="+mn-lt"/>
            </a:endParaRPr>
          </a:p>
          <a:p>
            <a:pPr lvl="3"/>
            <a:r>
              <a:rPr lang="en-US" altLang="zh-CN" dirty="0">
                <a:cs typeface="+mn-ea"/>
                <a:sym typeface="+mn-lt"/>
              </a:rPr>
              <a:t> </a:t>
            </a:r>
            <a:r>
              <a:rPr lang="zh-CN" altLang="en-US" dirty="0">
                <a:solidFill>
                  <a:srgbClr val="C00000"/>
                </a:solidFill>
                <a:cs typeface="+mn-ea"/>
                <a:sym typeface="+mn-lt"/>
              </a:rPr>
              <a:t>小于等于</a:t>
            </a:r>
            <a:r>
              <a:rPr lang="en-US" altLang="zh-CN" dirty="0">
                <a:solidFill>
                  <a:srgbClr val="C00000"/>
                </a:solidFill>
                <a:cs typeface="+mn-ea"/>
                <a:sym typeface="+mn-lt"/>
              </a:rPr>
              <a:t>1</a:t>
            </a:r>
            <a:r>
              <a:rPr lang="zh-CN" altLang="en-US" dirty="0">
                <a:cs typeface="+mn-ea"/>
                <a:sym typeface="+mn-lt"/>
              </a:rPr>
              <a:t>，执行</a:t>
            </a:r>
            <a:r>
              <a:rPr lang="en-US" altLang="zh-CN" dirty="0" err="1">
                <a:cs typeface="+mn-ea"/>
                <a:sym typeface="+mn-lt"/>
              </a:rPr>
              <a:t>printf</a:t>
            </a:r>
            <a:r>
              <a:rPr lang="zh-CN" altLang="en-US" dirty="0">
                <a:cs typeface="+mn-ea"/>
                <a:sym typeface="+mn-lt"/>
              </a:rPr>
              <a:t>函数</a:t>
            </a:r>
            <a:endParaRPr lang="en-US" altLang="zh-CN" dirty="0">
              <a:cs typeface="+mn-ea"/>
              <a:sym typeface="+mn-lt"/>
            </a:endParaRPr>
          </a:p>
          <a:p>
            <a:pPr lvl="3"/>
            <a:r>
              <a:rPr lang="zh-CN" altLang="en-US" dirty="0">
                <a:solidFill>
                  <a:srgbClr val="0000FF"/>
                </a:solidFill>
                <a:cs typeface="+mn-ea"/>
                <a:sym typeface="+mn-lt"/>
              </a:rPr>
              <a:t>否则</a:t>
            </a:r>
            <a:r>
              <a:rPr lang="zh-CN" altLang="en-US" dirty="0">
                <a:cs typeface="+mn-ea"/>
                <a:sym typeface="+mn-lt"/>
              </a:rPr>
              <a:t>，则执行 </a:t>
            </a:r>
            <a:r>
              <a:rPr lang="en-US" altLang="zh-CN" dirty="0" err="1">
                <a:cs typeface="+mn-ea"/>
                <a:sym typeface="+mn-lt"/>
              </a:rPr>
              <a:t>jg</a:t>
            </a:r>
            <a:r>
              <a:rPr lang="en-US" altLang="zh-CN" dirty="0">
                <a:cs typeface="+mn-ea"/>
                <a:sym typeface="+mn-lt"/>
              </a:rPr>
              <a:t> short loc_4015E9 </a:t>
            </a:r>
            <a:r>
              <a:rPr lang="zh-CN" altLang="en-US" dirty="0">
                <a:cs typeface="+mn-ea"/>
                <a:sym typeface="+mn-lt"/>
              </a:rPr>
              <a:t>跳转</a:t>
            </a:r>
            <a:endParaRPr lang="en-US" altLang="zh-CN" dirty="0">
              <a:cs typeface="+mn-ea"/>
              <a:sym typeface="+mn-lt"/>
            </a:endParaRPr>
          </a:p>
          <a:p>
            <a:pPr lvl="3"/>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7" name="图片 6">
            <a:extLst>
              <a:ext uri="{FF2B5EF4-FFF2-40B4-BE49-F238E27FC236}">
                <a16:creationId xmlns:a16="http://schemas.microsoft.com/office/drawing/2014/main" id="{818E0480-DD1D-44BE-9CB0-6A0720CED180}"/>
              </a:ext>
            </a:extLst>
          </p:cNvPr>
          <p:cNvPicPr>
            <a:picLocks noChangeAspect="1"/>
          </p:cNvPicPr>
          <p:nvPr/>
        </p:nvPicPr>
        <p:blipFill>
          <a:blip r:embed="rId2"/>
          <a:stretch>
            <a:fillRect/>
          </a:stretch>
        </p:blipFill>
        <p:spPr>
          <a:xfrm>
            <a:off x="1021394" y="4091901"/>
            <a:ext cx="7863211" cy="2649467"/>
          </a:xfrm>
          <a:prstGeom prst="rect">
            <a:avLst/>
          </a:prstGeom>
        </p:spPr>
      </p:pic>
    </p:spTree>
    <p:extLst>
      <p:ext uri="{BB962C8B-B14F-4D97-AF65-F5344CB8AC3E}">
        <p14:creationId xmlns:p14="http://schemas.microsoft.com/office/powerpoint/2010/main" val="523894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1000"/>
                                        <p:tgtEl>
                                          <p:spTgt spid="4">
                                            <p:txEl>
                                              <p:pRg st="5" end="5"/>
                                            </p:txEl>
                                          </p:spTgt>
                                        </p:tgtEl>
                                      </p:cBhvr>
                                    </p:animEffect>
                                    <p:anim calcmode="lin" valueType="num">
                                      <p:cBhvr>
                                        <p:cTn id="1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en-US" altLang="zh-CN" dirty="0">
                <a:cs typeface="+mn-ea"/>
                <a:sym typeface="+mn-lt"/>
              </a:rPr>
              <a:t>if else</a:t>
            </a:r>
            <a:r>
              <a:rPr lang="zh-CN" altLang="en-US" dirty="0">
                <a:cs typeface="+mn-ea"/>
                <a:sym typeface="+mn-lt"/>
              </a:rPr>
              <a:t>控制块</a:t>
            </a:r>
            <a:r>
              <a:rPr lang="en-US" altLang="zh-CN" dirty="0">
                <a:cs typeface="+mn-ea"/>
                <a:sym typeface="+mn-lt"/>
              </a:rPr>
              <a:t> (Codeblocks-20.03-32bit)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6" name="Rectangle 1"/>
          <p:cNvSpPr>
            <a:spLocks noChangeArrowheads="1"/>
          </p:cNvSpPr>
          <p:nvPr/>
        </p:nvSpPr>
        <p:spPr bwMode="auto">
          <a:xfrm>
            <a:off x="632520" y="2218542"/>
            <a:ext cx="8893652"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lang="en-US" altLang="zh-CN" b="1" dirty="0">
                <a:solidFill>
                  <a:srgbClr val="8000FF"/>
                </a:solidFill>
                <a:cs typeface="+mn-ea"/>
                <a:sym typeface="+mn-lt"/>
              </a:rPr>
              <a:t>i</a:t>
            </a:r>
            <a:r>
              <a:rPr kumimoji="0" lang="en-US" altLang="zh-CN" b="1" i="0" u="none" strike="noStrike" cap="none" normalizeH="0" baseline="0" dirty="0">
                <a:ln>
                  <a:noFill/>
                </a:ln>
                <a:solidFill>
                  <a:srgbClr val="8000FF"/>
                </a:solidFill>
                <a:effectLst/>
                <a:cs typeface="+mn-ea"/>
                <a:sym typeface="+mn-lt"/>
              </a:rPr>
              <a:t>nt </a:t>
            </a:r>
            <a:r>
              <a:rPr kumimoji="0" lang="en-US" altLang="zh-CN" b="1" i="0" u="none" strike="noStrike" cap="none" normalizeH="0" baseline="0" dirty="0">
                <a:ln>
                  <a:noFill/>
                </a:ln>
                <a:solidFill>
                  <a:srgbClr val="000000"/>
                </a:solidFill>
                <a:effectLst/>
                <a:cs typeface="+mn-ea"/>
                <a:sym typeface="+mn-lt"/>
              </a:rPr>
              <a:t>main</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8000FF"/>
                </a:solidFill>
                <a:effectLst/>
                <a:cs typeface="+mn-ea"/>
                <a:sym typeface="+mn-lt"/>
              </a:rPr>
              <a:t>int </a:t>
            </a:r>
            <a:r>
              <a:rPr kumimoji="0" lang="en-US" altLang="zh-CN" b="1" i="0" u="none" strike="noStrike" cap="none" normalizeH="0" baseline="0" dirty="0" err="1">
                <a:ln>
                  <a:noFill/>
                </a:ln>
                <a:solidFill>
                  <a:srgbClr val="000000"/>
                </a:solidFill>
                <a:effectLst/>
                <a:cs typeface="+mn-ea"/>
                <a:sym typeface="+mn-lt"/>
              </a:rPr>
              <a:t>argc</a:t>
            </a:r>
            <a:r>
              <a:rPr kumimoji="0" lang="en-US" altLang="zh-CN" b="1" i="0" u="none" strike="noStrike" cap="none" normalizeH="0" baseline="0" dirty="0" err="1">
                <a:ln>
                  <a:noFill/>
                </a:ln>
                <a:solidFill>
                  <a:srgbClr val="000080"/>
                </a:solidFill>
                <a:effectLst/>
                <a:cs typeface="+mn-ea"/>
                <a:sym typeface="+mn-lt"/>
              </a:rPr>
              <a:t>,</a:t>
            </a:r>
            <a:r>
              <a:rPr kumimoji="0" lang="en-US" altLang="zh-CN" b="1" i="0" u="none" strike="noStrike" cap="none" normalizeH="0" baseline="0" dirty="0" err="1">
                <a:ln>
                  <a:noFill/>
                </a:ln>
                <a:solidFill>
                  <a:srgbClr val="8000FF"/>
                </a:solidFill>
                <a:effectLst/>
                <a:cs typeface="+mn-ea"/>
                <a:sym typeface="+mn-lt"/>
              </a:rPr>
              <a:t>char</a:t>
            </a:r>
            <a:r>
              <a:rPr kumimoji="0" lang="en-US" altLang="zh-CN" b="1" i="0" u="none" strike="noStrike" cap="none" normalizeH="0" baseline="0" dirty="0">
                <a:ln>
                  <a:noFill/>
                </a:ln>
                <a:solidFill>
                  <a:srgbClr val="8000FF"/>
                </a:solidFill>
                <a:effectLst/>
                <a:cs typeface="+mn-ea"/>
                <a:sym typeface="+mn-lt"/>
              </a:rPr>
              <a:t>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err="1">
                <a:ln>
                  <a:noFill/>
                </a:ln>
                <a:solidFill>
                  <a:srgbClr val="000000"/>
                </a:solidFill>
                <a:effectLst/>
                <a:cs typeface="+mn-ea"/>
                <a:sym typeface="+mn-lt"/>
              </a:rPr>
              <a:t>argv</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FF"/>
                </a:solidFill>
                <a:effectLst/>
                <a:cs typeface="+mn-ea"/>
                <a:sym typeface="+mn-lt"/>
              </a:rPr>
              <a:t>if</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err="1">
                <a:ln>
                  <a:noFill/>
                </a:ln>
                <a:solidFill>
                  <a:srgbClr val="000000"/>
                </a:solidFill>
                <a:effectLst/>
                <a:cs typeface="+mn-ea"/>
                <a:sym typeface="+mn-lt"/>
              </a:rPr>
              <a:t>argc</a:t>
            </a:r>
            <a:r>
              <a:rPr kumimoji="0" lang="en-US" altLang="zh-CN" b="1" i="0" u="none" strike="noStrike" cap="none" normalizeH="0" baseline="0" dirty="0">
                <a:ln>
                  <a:noFill/>
                </a:ln>
                <a:solidFill>
                  <a:srgbClr val="000080"/>
                </a:solidFill>
                <a:effectLst/>
                <a:cs typeface="+mn-ea"/>
                <a:sym typeface="+mn-lt"/>
              </a:rPr>
              <a:t>&lt;</a:t>
            </a:r>
            <a:r>
              <a:rPr kumimoji="0" lang="en-US" altLang="zh-CN" b="1" i="0" u="none" strike="noStrike" cap="none" normalizeH="0" baseline="0" dirty="0">
                <a:ln>
                  <a:noFill/>
                </a:ln>
                <a:solidFill>
                  <a:srgbClr val="FF8000"/>
                </a:solidFill>
                <a:effectLst/>
                <a:cs typeface="+mn-ea"/>
                <a:sym typeface="+mn-lt"/>
              </a:rPr>
              <a:t>2</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indent="127000" eaLnBrk="0" fontAlgn="base" hangingPunct="0">
              <a:spcBef>
                <a:spcPct val="0"/>
              </a:spcBef>
              <a:spcAft>
                <a:spcPct val="0"/>
              </a:spcAf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err="1">
                <a:ln>
                  <a:noFill/>
                </a:ln>
                <a:solidFill>
                  <a:srgbClr val="000000"/>
                </a:solidFill>
                <a:effectLst/>
                <a:cs typeface="+mn-ea"/>
                <a:sym typeface="+mn-lt"/>
              </a:rPr>
              <a:t>printf</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808080"/>
                </a:solidFill>
                <a:effectLst/>
                <a:cs typeface="+mn-ea"/>
                <a:sym typeface="+mn-lt"/>
              </a:rPr>
              <a:t>"Hello World:%s\n"</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err="1">
                <a:ln>
                  <a:noFill/>
                </a:ln>
                <a:solidFill>
                  <a:srgbClr val="000000"/>
                </a:solidFill>
                <a:effectLst/>
                <a:cs typeface="+mn-ea"/>
                <a:sym typeface="+mn-lt"/>
              </a:rPr>
              <a:t>argv</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1</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FF"/>
                </a:solidFill>
                <a:effectLst/>
                <a:cs typeface="+mn-ea"/>
                <a:sym typeface="+mn-lt"/>
              </a:rPr>
              <a:t>else</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indent="127000" eaLnBrk="0" fontAlgn="base" hangingPunct="0">
              <a:spcBef>
                <a:spcPct val="0"/>
              </a:spcBef>
              <a:spcAft>
                <a:spcPct val="0"/>
              </a:spcAf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err="1">
                <a:ln>
                  <a:noFill/>
                </a:ln>
                <a:solidFill>
                  <a:srgbClr val="000000"/>
                </a:solidFill>
                <a:effectLst/>
                <a:cs typeface="+mn-ea"/>
                <a:sym typeface="+mn-lt"/>
              </a:rPr>
              <a:t>printf</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808080"/>
                </a:solidFill>
                <a:effectLst/>
                <a:cs typeface="+mn-ea"/>
                <a:sym typeface="+mn-lt"/>
              </a:rPr>
              <a:t>"Usage: %s [arbitrary string]\n"</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err="1">
                <a:ln>
                  <a:noFill/>
                </a:ln>
                <a:solidFill>
                  <a:srgbClr val="000000"/>
                </a:solidFill>
                <a:effectLst/>
                <a:cs typeface="+mn-ea"/>
                <a:sym typeface="+mn-lt"/>
              </a:rPr>
              <a:t>argv</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0</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FF"/>
                </a:solidFill>
                <a:effectLst/>
                <a:cs typeface="+mn-ea"/>
                <a:sym typeface="+mn-lt"/>
              </a:rPr>
              <a:t>return </a:t>
            </a:r>
            <a:r>
              <a:rPr kumimoji="0" lang="en-US" altLang="zh-CN" b="1" i="0" u="none" strike="noStrike" cap="none" normalizeH="0" baseline="0" dirty="0">
                <a:ln>
                  <a:noFill/>
                </a:ln>
                <a:solidFill>
                  <a:srgbClr val="FF8000"/>
                </a:solidFill>
                <a:effectLst/>
                <a:cs typeface="+mn-ea"/>
                <a:sym typeface="+mn-lt"/>
              </a:rPr>
              <a:t>0</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p:txBody>
      </p:sp>
      <p:pic>
        <p:nvPicPr>
          <p:cNvPr id="7" name="图片 6">
            <a:extLst>
              <a:ext uri="{FF2B5EF4-FFF2-40B4-BE49-F238E27FC236}">
                <a16:creationId xmlns:a16="http://schemas.microsoft.com/office/drawing/2014/main" id="{1A773DDB-D645-4BBE-8A0C-3A3CDB581A3F}"/>
              </a:ext>
            </a:extLst>
          </p:cNvPr>
          <p:cNvPicPr>
            <a:picLocks noChangeAspect="1"/>
          </p:cNvPicPr>
          <p:nvPr/>
        </p:nvPicPr>
        <p:blipFill rotWithShape="1">
          <a:blip r:embed="rId2"/>
          <a:srcRect b="79359"/>
          <a:stretch/>
        </p:blipFill>
        <p:spPr>
          <a:xfrm>
            <a:off x="837320" y="5736667"/>
            <a:ext cx="9033204" cy="975873"/>
          </a:xfrm>
          <a:prstGeom prst="rect">
            <a:avLst/>
          </a:prstGeom>
        </p:spPr>
      </p:pic>
    </p:spTree>
    <p:extLst>
      <p:ext uri="{BB962C8B-B14F-4D97-AF65-F5344CB8AC3E}">
        <p14:creationId xmlns:p14="http://schemas.microsoft.com/office/powerpoint/2010/main" val="9491110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648072"/>
          </a:xfrm>
        </p:spPr>
        <p:txBody>
          <a:bodyPr/>
          <a:lstStyle/>
          <a:p>
            <a:pPr lvl="1"/>
            <a:r>
              <a:rPr lang="zh-CN" altLang="en-US" dirty="0">
                <a:cs typeface="+mn-ea"/>
                <a:sym typeface="+mn-lt"/>
              </a:rPr>
              <a:t>用 </a:t>
            </a:r>
            <a:r>
              <a:rPr lang="en-US" altLang="zh-CN" dirty="0">
                <a:cs typeface="+mn-ea"/>
                <a:sym typeface="+mn-lt"/>
              </a:rPr>
              <a:t>IDA Pro </a:t>
            </a:r>
            <a:r>
              <a:rPr lang="zh-CN" altLang="en-US" dirty="0">
                <a:cs typeface="+mn-ea"/>
                <a:sym typeface="+mn-lt"/>
              </a:rPr>
              <a:t>打开，进行分析</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2" name="矩形 1"/>
          <p:cNvSpPr/>
          <p:nvPr/>
        </p:nvSpPr>
        <p:spPr>
          <a:xfrm>
            <a:off x="1640632" y="5658258"/>
            <a:ext cx="7123297" cy="461665"/>
          </a:xfrm>
          <a:prstGeom prst="rect">
            <a:avLst/>
          </a:prstGeom>
        </p:spPr>
        <p:txBody>
          <a:bodyPr wrap="none">
            <a:spAutoFit/>
          </a:bodyPr>
          <a:lstStyle/>
          <a:p>
            <a:pPr marL="0" lvl="2"/>
            <a:r>
              <a:rPr lang="en-US" altLang="zh-CN" sz="2400" dirty="0">
                <a:solidFill>
                  <a:srgbClr val="C00000"/>
                </a:solidFill>
                <a:cs typeface="+mn-ea"/>
                <a:sym typeface="+mn-lt"/>
              </a:rPr>
              <a:t>JG</a:t>
            </a:r>
            <a:r>
              <a:rPr lang="zh-CN" altLang="en-US" sz="2400" dirty="0">
                <a:cs typeface="+mn-ea"/>
                <a:sym typeface="+mn-lt"/>
              </a:rPr>
              <a:t>：参数个数大于</a:t>
            </a:r>
            <a:r>
              <a:rPr lang="en-US" altLang="zh-CN" sz="2400" dirty="0">
                <a:cs typeface="+mn-ea"/>
                <a:sym typeface="+mn-lt"/>
              </a:rPr>
              <a:t>1 </a:t>
            </a:r>
            <a:r>
              <a:rPr lang="zh-CN" altLang="en-US" sz="2400" dirty="0">
                <a:cs typeface="+mn-ea"/>
                <a:sym typeface="+mn-lt"/>
              </a:rPr>
              <a:t>则转移；否则 “</a:t>
            </a:r>
            <a:r>
              <a:rPr lang="en-US" altLang="zh-CN" sz="2400" dirty="0">
                <a:cs typeface="+mn-ea"/>
                <a:sym typeface="+mn-lt"/>
              </a:rPr>
              <a:t>Hello World</a:t>
            </a:r>
            <a:r>
              <a:rPr lang="zh-CN" altLang="en-US" sz="2400" dirty="0">
                <a:cs typeface="+mn-ea"/>
                <a:sym typeface="+mn-lt"/>
              </a:rPr>
              <a:t>”</a:t>
            </a:r>
          </a:p>
        </p:txBody>
      </p:sp>
      <p:pic>
        <p:nvPicPr>
          <p:cNvPr id="8" name="图片 7">
            <a:extLst>
              <a:ext uri="{FF2B5EF4-FFF2-40B4-BE49-F238E27FC236}">
                <a16:creationId xmlns:a16="http://schemas.microsoft.com/office/drawing/2014/main" id="{23AAADA8-B867-419E-9551-4EC81FA53E47}"/>
              </a:ext>
            </a:extLst>
          </p:cNvPr>
          <p:cNvPicPr>
            <a:picLocks noChangeAspect="1"/>
          </p:cNvPicPr>
          <p:nvPr/>
        </p:nvPicPr>
        <p:blipFill>
          <a:blip r:embed="rId2"/>
          <a:stretch>
            <a:fillRect/>
          </a:stretch>
        </p:blipFill>
        <p:spPr>
          <a:xfrm>
            <a:off x="200472" y="2773044"/>
            <a:ext cx="9577064" cy="2389042"/>
          </a:xfrm>
          <a:prstGeom prst="rect">
            <a:avLst/>
          </a:prstGeom>
        </p:spPr>
      </p:pic>
    </p:spTree>
    <p:extLst>
      <p:ext uri="{BB962C8B-B14F-4D97-AF65-F5344CB8AC3E}">
        <p14:creationId xmlns:p14="http://schemas.microsoft.com/office/powerpoint/2010/main" val="295469536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80E72-4DA3-4D38-B93C-3D7C153638C3}"/>
              </a:ext>
            </a:extLst>
          </p:cNvPr>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3074" name="Picture 2" descr="在这里插入图片描述">
            <a:extLst>
              <a:ext uri="{FF2B5EF4-FFF2-40B4-BE49-F238E27FC236}">
                <a16:creationId xmlns:a16="http://schemas.microsoft.com/office/drawing/2014/main" id="{3024879D-99CF-4782-8DE2-3C7B7E24C0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47" b="6362"/>
          <a:stretch/>
        </p:blipFill>
        <p:spPr bwMode="auto">
          <a:xfrm>
            <a:off x="3224808" y="1700808"/>
            <a:ext cx="6564015" cy="4896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229FB75C-EA6C-4C80-90DC-E330F531E1AC}"/>
              </a:ext>
            </a:extLst>
          </p:cNvPr>
          <p:cNvSpPr txBox="1"/>
          <p:nvPr/>
        </p:nvSpPr>
        <p:spPr>
          <a:xfrm>
            <a:off x="68636" y="2346533"/>
            <a:ext cx="3024335" cy="2862322"/>
          </a:xfrm>
          <a:prstGeom prst="rect">
            <a:avLst/>
          </a:prstGeom>
          <a:noFill/>
        </p:spPr>
        <p:txBody>
          <a:bodyPr wrap="square">
            <a:spAutoFit/>
          </a:bodyPr>
          <a:lstStyle/>
          <a:p>
            <a:pPr marL="285750" indent="-285750" algn="just">
              <a:buFont typeface="Wingdings" panose="05000000000000000000" pitchFamily="2" charset="2"/>
              <a:buChar char="p"/>
            </a:pPr>
            <a:r>
              <a:rPr lang="zh-CN" altLang="en-US" b="0" i="0" dirty="0">
                <a:solidFill>
                  <a:srgbClr val="4D4D4D"/>
                </a:solidFill>
                <a:effectLst/>
                <a:cs typeface="+mn-ea"/>
                <a:sym typeface="+mn-lt"/>
              </a:rPr>
              <a:t>在</a:t>
            </a:r>
            <a:r>
              <a:rPr lang="en-US" altLang="zh-CN" b="0" i="0" dirty="0">
                <a:solidFill>
                  <a:srgbClr val="4D4D4D"/>
                </a:solidFill>
                <a:effectLst/>
                <a:cs typeface="+mn-ea"/>
                <a:sym typeface="+mn-lt"/>
              </a:rPr>
              <a:t>Win32</a:t>
            </a:r>
            <a:r>
              <a:rPr lang="zh-CN" altLang="en-US" b="0" i="0" dirty="0">
                <a:solidFill>
                  <a:srgbClr val="4D4D4D"/>
                </a:solidFill>
                <a:effectLst/>
                <a:cs typeface="+mn-ea"/>
                <a:sym typeface="+mn-lt"/>
              </a:rPr>
              <a:t>中每一个进程的</a:t>
            </a:r>
            <a:r>
              <a:rPr lang="zh-CN" altLang="en-US" b="1" i="0" dirty="0">
                <a:solidFill>
                  <a:srgbClr val="FF0000"/>
                </a:solidFill>
                <a:effectLst/>
                <a:cs typeface="+mn-ea"/>
                <a:sym typeface="+mn-lt"/>
              </a:rPr>
              <a:t>虚拟</a:t>
            </a:r>
            <a:r>
              <a:rPr lang="zh-CN" altLang="en-US" b="1" i="0" u="none" strike="noStrike" dirty="0">
                <a:solidFill>
                  <a:srgbClr val="FF0000"/>
                </a:solidFill>
                <a:effectLst/>
                <a:cs typeface="+mn-ea"/>
                <a:sym typeface="+mn-lt"/>
              </a:rPr>
              <a:t>地址空间</a:t>
            </a:r>
            <a:r>
              <a:rPr lang="zh-CN" altLang="en-US" b="0" i="0" dirty="0">
                <a:solidFill>
                  <a:srgbClr val="4D4D4D"/>
                </a:solidFill>
                <a:effectLst/>
                <a:cs typeface="+mn-ea"/>
                <a:sym typeface="+mn-lt"/>
              </a:rPr>
              <a:t>大小是</a:t>
            </a:r>
            <a:r>
              <a:rPr lang="en-US" altLang="zh-CN" b="1" i="0" dirty="0">
                <a:effectLst/>
                <a:cs typeface="+mn-ea"/>
                <a:sym typeface="+mn-lt"/>
              </a:rPr>
              <a:t>4GB</a:t>
            </a:r>
          </a:p>
          <a:p>
            <a:pPr marL="285750" indent="-285750" algn="just">
              <a:buFont typeface="Wingdings" panose="05000000000000000000" pitchFamily="2" charset="2"/>
              <a:buChar char="p"/>
            </a:pPr>
            <a:endParaRPr lang="en-US" altLang="zh-CN" dirty="0">
              <a:solidFill>
                <a:srgbClr val="4D4D4D"/>
              </a:solidFill>
              <a:cs typeface="+mn-ea"/>
              <a:sym typeface="+mn-lt"/>
            </a:endParaRPr>
          </a:p>
          <a:p>
            <a:pPr marL="285750" indent="-285750" algn="just">
              <a:buFont typeface="Wingdings" panose="05000000000000000000" pitchFamily="2" charset="2"/>
              <a:buChar char="p"/>
            </a:pPr>
            <a:r>
              <a:rPr lang="zh-CN" altLang="en-US" dirty="0">
                <a:cs typeface="+mn-ea"/>
                <a:sym typeface="+mn-lt"/>
              </a:rPr>
              <a:t>其中，</a:t>
            </a:r>
            <a:r>
              <a:rPr lang="zh-CN" altLang="en-US" b="1" dirty="0">
                <a:solidFill>
                  <a:srgbClr val="0000FF"/>
                </a:solidFill>
                <a:cs typeface="+mn-ea"/>
                <a:sym typeface="+mn-lt"/>
              </a:rPr>
              <a:t>低</a:t>
            </a:r>
            <a:r>
              <a:rPr lang="en-US" altLang="zh-CN" b="1" dirty="0">
                <a:solidFill>
                  <a:srgbClr val="0000FF"/>
                </a:solidFill>
                <a:cs typeface="+mn-ea"/>
                <a:sym typeface="+mn-lt"/>
              </a:rPr>
              <a:t>2G</a:t>
            </a:r>
            <a:r>
              <a:rPr lang="zh-CN" altLang="en-US" dirty="0">
                <a:cs typeface="+mn-ea"/>
                <a:sym typeface="+mn-lt"/>
              </a:rPr>
              <a:t>属于用户， </a:t>
            </a:r>
            <a:r>
              <a:rPr lang="zh-CN" altLang="en-US" dirty="0">
                <a:solidFill>
                  <a:srgbClr val="00B050"/>
                </a:solidFill>
                <a:cs typeface="+mn-ea"/>
                <a:sym typeface="+mn-lt"/>
              </a:rPr>
              <a:t>高</a:t>
            </a:r>
            <a:r>
              <a:rPr lang="en-US" altLang="zh-CN" dirty="0">
                <a:solidFill>
                  <a:srgbClr val="00B050"/>
                </a:solidFill>
                <a:cs typeface="+mn-ea"/>
                <a:sym typeface="+mn-lt"/>
              </a:rPr>
              <a:t>2G</a:t>
            </a:r>
            <a:r>
              <a:rPr lang="zh-CN" altLang="en-US" dirty="0">
                <a:cs typeface="+mn-ea"/>
                <a:sym typeface="+mn-lt"/>
              </a:rPr>
              <a:t>属于操作系统内核</a:t>
            </a:r>
          </a:p>
          <a:p>
            <a:pPr marL="285750" indent="-285750" algn="just">
              <a:buFont typeface="Wingdings" panose="05000000000000000000" pitchFamily="2" charset="2"/>
              <a:buChar char="p"/>
            </a:pPr>
            <a:endParaRPr lang="en-US" altLang="zh-CN" b="0" i="0" dirty="0">
              <a:solidFill>
                <a:srgbClr val="363533"/>
              </a:solidFill>
              <a:effectLst/>
              <a:cs typeface="+mn-ea"/>
              <a:sym typeface="+mn-lt"/>
            </a:endParaRPr>
          </a:p>
          <a:p>
            <a:pPr marL="285750" indent="-285750" algn="just">
              <a:buFont typeface="Wingdings" panose="05000000000000000000" pitchFamily="2" charset="2"/>
              <a:buChar char="p"/>
            </a:pPr>
            <a:r>
              <a:rPr lang="zh-CN" altLang="en-US" b="0" i="0" dirty="0">
                <a:solidFill>
                  <a:srgbClr val="363533"/>
                </a:solidFill>
                <a:effectLst/>
                <a:cs typeface="+mn-ea"/>
                <a:sym typeface="+mn-lt"/>
              </a:rPr>
              <a:t>默认情况下，</a:t>
            </a:r>
            <a:r>
              <a:rPr lang="en-US" altLang="zh-CN" b="0" i="0" dirty="0">
                <a:solidFill>
                  <a:srgbClr val="363533"/>
                </a:solidFill>
                <a:effectLst/>
                <a:highlight>
                  <a:srgbClr val="FFFF00"/>
                </a:highlight>
                <a:cs typeface="+mn-ea"/>
                <a:sym typeface="+mn-lt"/>
              </a:rPr>
              <a:t>.</a:t>
            </a:r>
            <a:r>
              <a:rPr lang="en-US" altLang="zh-CN" b="1" dirty="0">
                <a:solidFill>
                  <a:srgbClr val="363533"/>
                </a:solidFill>
                <a:highlight>
                  <a:srgbClr val="FFFF00"/>
                </a:highlight>
                <a:cs typeface="+mn-ea"/>
                <a:sym typeface="+mn-lt"/>
              </a:rPr>
              <a:t>exe</a:t>
            </a:r>
            <a:r>
              <a:rPr lang="zh-CN" altLang="en-US" b="0" i="0" dirty="0">
                <a:solidFill>
                  <a:srgbClr val="363533"/>
                </a:solidFill>
                <a:effectLst/>
                <a:highlight>
                  <a:srgbClr val="FFFF00"/>
                </a:highlight>
                <a:cs typeface="+mn-ea"/>
                <a:sym typeface="+mn-lt"/>
              </a:rPr>
              <a:t>文件在内存中的基地址</a:t>
            </a:r>
            <a:r>
              <a:rPr lang="zh-CN" altLang="en-US" b="0" i="0" dirty="0">
                <a:solidFill>
                  <a:srgbClr val="363533"/>
                </a:solidFill>
                <a:effectLst/>
                <a:cs typeface="+mn-ea"/>
                <a:sym typeface="+mn-lt"/>
              </a:rPr>
              <a:t>是 </a:t>
            </a:r>
            <a:r>
              <a:rPr lang="en-US" altLang="zh-CN" b="0" i="0" dirty="0">
                <a:solidFill>
                  <a:srgbClr val="0000FF"/>
                </a:solidFill>
                <a:effectLst/>
                <a:cs typeface="+mn-ea"/>
                <a:sym typeface="+mn-lt"/>
              </a:rPr>
              <a:t>0x00400000</a:t>
            </a:r>
            <a:r>
              <a:rPr lang="en-US" altLang="zh-CN" b="0" i="0" dirty="0">
                <a:solidFill>
                  <a:srgbClr val="363533"/>
                </a:solidFill>
                <a:effectLst/>
                <a:cs typeface="+mn-ea"/>
                <a:sym typeface="+mn-lt"/>
              </a:rPr>
              <a:t>, .</a:t>
            </a:r>
            <a:r>
              <a:rPr lang="en-US" altLang="zh-CN" b="0" i="0" dirty="0" err="1">
                <a:solidFill>
                  <a:srgbClr val="363533"/>
                </a:solidFill>
                <a:effectLst/>
                <a:cs typeface="+mn-ea"/>
                <a:sym typeface="+mn-lt"/>
              </a:rPr>
              <a:t>dll</a:t>
            </a:r>
            <a:r>
              <a:rPr lang="zh-CN" altLang="en-US" b="0" i="0" dirty="0">
                <a:solidFill>
                  <a:srgbClr val="363533"/>
                </a:solidFill>
                <a:effectLst/>
                <a:cs typeface="+mn-ea"/>
                <a:sym typeface="+mn-lt"/>
              </a:rPr>
              <a:t>文件是</a:t>
            </a:r>
            <a:r>
              <a:rPr lang="en-US" altLang="zh-CN" b="0" i="0" dirty="0">
                <a:solidFill>
                  <a:srgbClr val="363533"/>
                </a:solidFill>
                <a:effectLst/>
                <a:cs typeface="+mn-ea"/>
                <a:sym typeface="+mn-lt"/>
              </a:rPr>
              <a:t>0x1000000</a:t>
            </a:r>
            <a:endParaRPr lang="zh-CN" altLang="en-US" dirty="0">
              <a:cs typeface="+mn-ea"/>
              <a:sym typeface="+mn-lt"/>
            </a:endParaRPr>
          </a:p>
        </p:txBody>
      </p:sp>
      <p:sp>
        <p:nvSpPr>
          <p:cNvPr id="7" name="文本框 6">
            <a:extLst>
              <a:ext uri="{FF2B5EF4-FFF2-40B4-BE49-F238E27FC236}">
                <a16:creationId xmlns:a16="http://schemas.microsoft.com/office/drawing/2014/main" id="{0725C617-0132-4DBD-AFEA-B5180850DB55}"/>
              </a:ext>
            </a:extLst>
          </p:cNvPr>
          <p:cNvSpPr txBox="1"/>
          <p:nvPr/>
        </p:nvSpPr>
        <p:spPr>
          <a:xfrm>
            <a:off x="0" y="836712"/>
            <a:ext cx="9906000" cy="584775"/>
          </a:xfrm>
          <a:prstGeom prst="rect">
            <a:avLst/>
          </a:prstGeom>
          <a:solidFill>
            <a:schemeClr val="bg1">
              <a:lumMod val="85000"/>
            </a:schemeClr>
          </a:solidFill>
        </p:spPr>
        <p:txBody>
          <a:bodyPr wrap="square" rtlCol="0" anchor="ctr">
            <a:spAutoFit/>
          </a:bodyPr>
          <a:lstStyle/>
          <a:p>
            <a:r>
              <a:rPr lang="zh-CN" altLang="en-US" sz="3200" dirty="0">
                <a:cs typeface="+mn-ea"/>
                <a:sym typeface="+mn-lt"/>
              </a:rPr>
              <a:t>背景介绍：虚拟内存</a:t>
            </a:r>
          </a:p>
        </p:txBody>
      </p:sp>
      <p:sp>
        <p:nvSpPr>
          <p:cNvPr id="11" name="文本框 10">
            <a:extLst>
              <a:ext uri="{FF2B5EF4-FFF2-40B4-BE49-F238E27FC236}">
                <a16:creationId xmlns:a16="http://schemas.microsoft.com/office/drawing/2014/main" id="{3A46923B-FDF0-44E1-AAD9-27427FF43CF1}"/>
              </a:ext>
            </a:extLst>
          </p:cNvPr>
          <p:cNvSpPr txBox="1"/>
          <p:nvPr/>
        </p:nvSpPr>
        <p:spPr>
          <a:xfrm>
            <a:off x="56456" y="5846578"/>
            <a:ext cx="3024336" cy="830997"/>
          </a:xfrm>
          <a:prstGeom prst="rect">
            <a:avLst/>
          </a:prstGeom>
          <a:noFill/>
        </p:spPr>
        <p:txBody>
          <a:bodyPr wrap="square">
            <a:spAutoFit/>
          </a:bodyPr>
          <a:lstStyle/>
          <a:p>
            <a:r>
              <a:rPr lang="zh-CN" altLang="en-US" sz="1600" dirty="0">
                <a:solidFill>
                  <a:schemeClr val="bg1">
                    <a:lumMod val="75000"/>
                  </a:schemeClr>
                </a:solidFill>
                <a:cs typeface="+mn-ea"/>
                <a:sym typeface="+mn-lt"/>
              </a:rPr>
              <a:t>参考链接https://blog.csdn.net/JMW1407/article/details/107674999</a:t>
            </a:r>
          </a:p>
        </p:txBody>
      </p:sp>
    </p:spTree>
    <p:extLst>
      <p:ext uri="{BB962C8B-B14F-4D97-AF65-F5344CB8AC3E}">
        <p14:creationId xmlns:p14="http://schemas.microsoft.com/office/powerpoint/2010/main" val="3645398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83468" y="1772816"/>
            <a:ext cx="9138220" cy="3744416"/>
          </a:xfrm>
        </p:spPr>
        <p:txBody>
          <a:bodyPr>
            <a:normAutofit/>
          </a:bodyPr>
          <a:lstStyle/>
          <a:p>
            <a:pPr lvl="1"/>
            <a:r>
              <a:rPr lang="zh-CN" altLang="en-US" sz="3200" dirty="0">
                <a:cs typeface="+mn-ea"/>
                <a:sym typeface="+mn-lt"/>
              </a:rPr>
              <a:t>和刚刚的</a:t>
            </a:r>
            <a:r>
              <a:rPr lang="en-US" altLang="zh-CN" sz="3200" dirty="0">
                <a:cs typeface="+mn-ea"/>
                <a:sym typeface="+mn-lt"/>
              </a:rPr>
              <a:t>if</a:t>
            </a:r>
            <a:r>
              <a:rPr lang="zh-CN" altLang="en-US" sz="3200" dirty="0">
                <a:cs typeface="+mn-ea"/>
                <a:sym typeface="+mn-lt"/>
              </a:rPr>
              <a:t>控制块相比，</a:t>
            </a:r>
            <a:r>
              <a:rPr lang="en-US" altLang="zh-CN" sz="3200" dirty="0">
                <a:highlight>
                  <a:srgbClr val="FFFF00"/>
                </a:highlight>
                <a:cs typeface="+mn-ea"/>
                <a:sym typeface="+mn-lt"/>
              </a:rPr>
              <a:t>if else</a:t>
            </a:r>
            <a:r>
              <a:rPr lang="zh-CN" altLang="en-US" sz="3200" dirty="0">
                <a:highlight>
                  <a:srgbClr val="FFFF00"/>
                </a:highlight>
                <a:cs typeface="+mn-ea"/>
                <a:sym typeface="+mn-lt"/>
              </a:rPr>
              <a:t>控制块多出来了一个分支</a:t>
            </a:r>
            <a:r>
              <a:rPr lang="zh-CN" altLang="en-US" sz="3200" dirty="0">
                <a:cs typeface="+mn-ea"/>
                <a:sym typeface="+mn-lt"/>
              </a:rPr>
              <a:t>，使得 </a:t>
            </a:r>
            <a:r>
              <a:rPr lang="en-US" altLang="zh-CN" sz="3200" dirty="0" err="1">
                <a:cs typeface="+mn-ea"/>
                <a:sym typeface="+mn-lt"/>
              </a:rPr>
              <a:t>cmp</a:t>
            </a:r>
            <a:r>
              <a:rPr lang="en-US" altLang="zh-CN" sz="3200" dirty="0">
                <a:cs typeface="+mn-ea"/>
                <a:sym typeface="+mn-lt"/>
              </a:rPr>
              <a:t> </a:t>
            </a:r>
            <a:r>
              <a:rPr lang="zh-CN" altLang="en-US" sz="3200" dirty="0">
                <a:cs typeface="+mn-ea"/>
                <a:sym typeface="+mn-lt"/>
              </a:rPr>
              <a:t>之后，必须选择其中之一进行执行，且没有其他多余分支可选</a:t>
            </a:r>
            <a:endParaRPr lang="en-US" altLang="zh-CN" sz="3200" dirty="0">
              <a:cs typeface="+mn-ea"/>
              <a:sym typeface="+mn-lt"/>
            </a:endParaRPr>
          </a:p>
          <a:p>
            <a:pPr lvl="1"/>
            <a:endParaRPr lang="en-US" altLang="zh-CN" sz="3200" dirty="0">
              <a:cs typeface="+mn-ea"/>
              <a:sym typeface="+mn-lt"/>
            </a:endParaRPr>
          </a:p>
          <a:p>
            <a:pPr lvl="2">
              <a:buFont typeface="Arial" panose="020B0604020202020204" pitchFamily="34" charset="0"/>
              <a:buChar char="•"/>
            </a:pPr>
            <a:r>
              <a:rPr lang="en-US" altLang="zh-CN" sz="2800" dirty="0">
                <a:cs typeface="+mn-ea"/>
                <a:sym typeface="+mn-lt"/>
              </a:rPr>
              <a:t>≤1</a:t>
            </a:r>
            <a:r>
              <a:rPr lang="zh-CN" altLang="en-US" sz="2800" dirty="0">
                <a:cs typeface="+mn-ea"/>
                <a:sym typeface="+mn-lt"/>
              </a:rPr>
              <a:t>， 选择左边的基础块</a:t>
            </a:r>
            <a:endParaRPr lang="en-US" altLang="zh-CN" sz="2800" dirty="0">
              <a:cs typeface="+mn-ea"/>
              <a:sym typeface="+mn-lt"/>
            </a:endParaRPr>
          </a:p>
          <a:p>
            <a:pPr lvl="2">
              <a:buFont typeface="Arial" panose="020B0604020202020204" pitchFamily="34" charset="0"/>
              <a:buChar char="•"/>
            </a:pPr>
            <a:r>
              <a:rPr lang="en-US" altLang="zh-CN" sz="2800" dirty="0">
                <a:cs typeface="+mn-ea"/>
                <a:sym typeface="+mn-lt"/>
              </a:rPr>
              <a:t>&gt;1</a:t>
            </a:r>
            <a:r>
              <a:rPr lang="zh-CN" altLang="en-US" sz="2800" dirty="0">
                <a:cs typeface="+mn-ea"/>
                <a:sym typeface="+mn-lt"/>
              </a:rPr>
              <a:t>， 选择右边边的基础块</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Tree>
    <p:extLst>
      <p:ext uri="{BB962C8B-B14F-4D97-AF65-F5344CB8AC3E}">
        <p14:creationId xmlns:p14="http://schemas.microsoft.com/office/powerpoint/2010/main" val="42864782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9282236" cy="3744416"/>
          </a:xfrm>
        </p:spPr>
        <p:txBody>
          <a:bodyPr/>
          <a:lstStyle/>
          <a:p>
            <a:r>
              <a:rPr lang="en-US" altLang="zh-CN" dirty="0">
                <a:cs typeface="+mn-ea"/>
                <a:sym typeface="+mn-lt"/>
              </a:rPr>
              <a:t>if else if else</a:t>
            </a:r>
            <a:r>
              <a:rPr lang="zh-CN" altLang="en-US" dirty="0">
                <a:cs typeface="+mn-ea"/>
                <a:sym typeface="+mn-lt"/>
              </a:rPr>
              <a:t>控制块 </a:t>
            </a:r>
            <a:r>
              <a:rPr lang="en-US" altLang="zh-CN" dirty="0">
                <a:cs typeface="+mn-ea"/>
                <a:sym typeface="+mn-lt"/>
              </a:rPr>
              <a:t>(Codeblocks-20.03-32bit)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6" name="Rectangle 1"/>
          <p:cNvSpPr>
            <a:spLocks noChangeArrowheads="1"/>
          </p:cNvSpPr>
          <p:nvPr/>
        </p:nvSpPr>
        <p:spPr bwMode="auto">
          <a:xfrm>
            <a:off x="2072680" y="2564904"/>
            <a:ext cx="6912768" cy="427809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lang="en-US" altLang="zh-CN" sz="1600" b="1" dirty="0">
                <a:solidFill>
                  <a:srgbClr val="8000FF"/>
                </a:solidFill>
                <a:cs typeface="+mn-ea"/>
                <a:sym typeface="+mn-lt"/>
              </a:rPr>
              <a:t>i</a:t>
            </a:r>
            <a:r>
              <a:rPr kumimoji="0" lang="en-US" altLang="zh-CN" sz="1600" b="1" i="0" u="none" strike="noStrike" cap="none" normalizeH="0" baseline="0" dirty="0">
                <a:ln>
                  <a:noFill/>
                </a:ln>
                <a:solidFill>
                  <a:srgbClr val="8000FF"/>
                </a:solidFill>
                <a:effectLst/>
                <a:cs typeface="+mn-ea"/>
                <a:sym typeface="+mn-lt"/>
              </a:rPr>
              <a:t>nt </a:t>
            </a:r>
            <a:r>
              <a:rPr kumimoji="0" lang="en-US" altLang="zh-CN" sz="1600" b="1" i="0" u="none" strike="noStrike" cap="none" normalizeH="0" baseline="0" dirty="0">
                <a:ln>
                  <a:noFill/>
                </a:ln>
                <a:solidFill>
                  <a:srgbClr val="000000"/>
                </a:solidFill>
                <a:effectLst/>
                <a:cs typeface="+mn-ea"/>
                <a:sym typeface="+mn-lt"/>
              </a:rPr>
              <a:t>main</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00FF"/>
                </a:solidFill>
                <a:effectLst/>
                <a:cs typeface="+mn-ea"/>
                <a:sym typeface="+mn-lt"/>
              </a:rPr>
              <a:t>int </a:t>
            </a:r>
            <a:r>
              <a:rPr kumimoji="0" lang="en-US" altLang="zh-CN" sz="1600" b="1" i="0" u="none" strike="noStrike" cap="none" normalizeH="0" baseline="0" dirty="0" err="1">
                <a:ln>
                  <a:noFill/>
                </a:ln>
                <a:solidFill>
                  <a:srgbClr val="000000"/>
                </a:solidFill>
                <a:effectLst/>
                <a:cs typeface="+mn-ea"/>
                <a:sym typeface="+mn-lt"/>
              </a:rPr>
              <a:t>argc</a:t>
            </a:r>
            <a:r>
              <a:rPr kumimoji="0" lang="en-US" altLang="zh-CN" sz="1600" b="1" i="0" u="none" strike="noStrike" cap="none" normalizeH="0" baseline="0" dirty="0" err="1">
                <a:ln>
                  <a:noFill/>
                </a:ln>
                <a:solidFill>
                  <a:srgbClr val="000080"/>
                </a:solidFill>
                <a:effectLst/>
                <a:cs typeface="+mn-ea"/>
                <a:sym typeface="+mn-lt"/>
              </a:rPr>
              <a:t>,</a:t>
            </a:r>
            <a:r>
              <a:rPr kumimoji="0" lang="en-US" altLang="zh-CN" sz="1600" b="1" i="0" u="none" strike="noStrike" cap="none" normalizeH="0" baseline="0" dirty="0" err="1">
                <a:ln>
                  <a:noFill/>
                </a:ln>
                <a:solidFill>
                  <a:srgbClr val="8000FF"/>
                </a:solidFill>
                <a:effectLst/>
                <a:cs typeface="+mn-ea"/>
                <a:sym typeface="+mn-lt"/>
              </a:rPr>
              <a:t>char</a:t>
            </a:r>
            <a:r>
              <a:rPr kumimoji="0" lang="en-US" altLang="zh-CN" sz="1600" b="1" i="0" u="none" strike="noStrike" cap="none" normalizeH="0" baseline="0" dirty="0">
                <a:ln>
                  <a:noFill/>
                </a:ln>
                <a:solidFill>
                  <a:srgbClr val="8000FF"/>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argv</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FF"/>
                </a:solidFill>
                <a:effectLst/>
                <a:cs typeface="+mn-ea"/>
                <a:sym typeface="+mn-lt"/>
              </a:rPr>
              <a:t>if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argc</a:t>
            </a:r>
            <a:r>
              <a:rPr kumimoji="0" lang="en-US" altLang="zh-CN" sz="1600" b="1" i="0" u="none" strike="noStrike" cap="none" normalizeH="0" baseline="0" dirty="0">
                <a:ln>
                  <a:noFill/>
                </a:ln>
                <a:solidFill>
                  <a:srgbClr val="000080"/>
                </a:solidFill>
                <a:effectLst/>
                <a:cs typeface="+mn-ea"/>
                <a:sym typeface="+mn-lt"/>
              </a:rPr>
              <a:t>&lt;</a:t>
            </a:r>
            <a:r>
              <a:rPr kumimoji="0" lang="en-US" altLang="zh-CN" sz="1600" b="1" i="0" u="none" strike="noStrike" cap="none" normalizeH="0" baseline="0" dirty="0">
                <a:ln>
                  <a:noFill/>
                </a:ln>
                <a:solidFill>
                  <a:srgbClr val="FF8000"/>
                </a:solidFill>
                <a:effectLst/>
                <a:cs typeface="+mn-ea"/>
                <a:sym typeface="+mn-lt"/>
              </a:rPr>
              <a:t>2</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err="1">
                <a:ln>
                  <a:noFill/>
                </a:ln>
                <a:solidFill>
                  <a:srgbClr val="000000"/>
                </a:solidFill>
                <a:effectLst/>
                <a:cs typeface="+mn-ea"/>
                <a:sym typeface="+mn-lt"/>
              </a:rPr>
              <a:t>printf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8080"/>
                </a:solidFill>
                <a:effectLst/>
                <a:cs typeface="+mn-ea"/>
                <a:sym typeface="+mn-lt"/>
              </a:rPr>
              <a:t>"Usage: %s [arbitrary string]\</a:t>
            </a:r>
            <a:r>
              <a:rPr kumimoji="0" lang="en-US" altLang="zh-CN" sz="1600" b="1" i="0" u="none" strike="noStrike" cap="none" normalizeH="0" baseline="0" dirty="0" err="1">
                <a:ln>
                  <a:noFill/>
                </a:ln>
                <a:solidFill>
                  <a:srgbClr val="808080"/>
                </a:solidFill>
                <a:effectLst/>
                <a:cs typeface="+mn-ea"/>
                <a:sym typeface="+mn-lt"/>
              </a:rPr>
              <a:t>n"</a:t>
            </a:r>
            <a:r>
              <a:rPr kumimoji="0" lang="en-US" altLang="zh-CN" sz="1600" b="1" i="0" u="none" strike="noStrike" cap="none" normalizeH="0" baseline="0" dirty="0" err="1">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argv</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0</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0000FF"/>
                </a:solidFill>
                <a:effectLst/>
                <a:cs typeface="+mn-ea"/>
                <a:sym typeface="+mn-lt"/>
              </a:rPr>
              <a:t>else if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argc</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2</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err="1">
                <a:ln>
                  <a:noFill/>
                </a:ln>
                <a:solidFill>
                  <a:srgbClr val="000000"/>
                </a:solidFill>
                <a:effectLst/>
                <a:cs typeface="+mn-ea"/>
                <a:sym typeface="+mn-lt"/>
              </a:rPr>
              <a:t>printf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8080"/>
                </a:solidFill>
                <a:effectLst/>
                <a:cs typeface="+mn-ea"/>
                <a:sym typeface="+mn-lt"/>
              </a:rPr>
              <a:t>"Hello World:%s\</a:t>
            </a:r>
            <a:r>
              <a:rPr kumimoji="0" lang="en-US" altLang="zh-CN" sz="1600" b="1" i="0" u="none" strike="noStrike" cap="none" normalizeH="0" baseline="0" dirty="0" err="1">
                <a:ln>
                  <a:noFill/>
                </a:ln>
                <a:solidFill>
                  <a:srgbClr val="808080"/>
                </a:solidFill>
                <a:effectLst/>
                <a:cs typeface="+mn-ea"/>
                <a:sym typeface="+mn-lt"/>
              </a:rPr>
              <a:t>n"</a:t>
            </a:r>
            <a:r>
              <a:rPr kumimoji="0" lang="en-US" altLang="zh-CN" sz="1600" b="1" i="0" u="none" strike="noStrike" cap="none" normalizeH="0" baseline="0" dirty="0" err="1">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argv</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1</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0000FF"/>
                </a:solidFill>
                <a:effectLst/>
                <a:cs typeface="+mn-ea"/>
                <a:sym typeface="+mn-lt"/>
              </a:rPr>
              <a:t>else if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argc</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3</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err="1">
                <a:ln>
                  <a:noFill/>
                </a:ln>
                <a:solidFill>
                  <a:srgbClr val="000000"/>
                </a:solidFill>
                <a:effectLst/>
                <a:cs typeface="+mn-ea"/>
                <a:sym typeface="+mn-lt"/>
              </a:rPr>
              <a:t>printf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8080"/>
                </a:solidFill>
                <a:effectLst/>
                <a:cs typeface="+mn-ea"/>
                <a:sym typeface="+mn-lt"/>
              </a:rPr>
              <a:t>"Hello boy:%s\</a:t>
            </a:r>
            <a:r>
              <a:rPr kumimoji="0" lang="en-US" altLang="zh-CN" sz="1600" b="1" i="0" u="none" strike="noStrike" cap="none" normalizeH="0" baseline="0" dirty="0" err="1">
                <a:ln>
                  <a:noFill/>
                </a:ln>
                <a:solidFill>
                  <a:srgbClr val="808080"/>
                </a:solidFill>
                <a:effectLst/>
                <a:cs typeface="+mn-ea"/>
                <a:sym typeface="+mn-lt"/>
              </a:rPr>
              <a:t>n"</a:t>
            </a:r>
            <a:r>
              <a:rPr kumimoji="0" lang="en-US" altLang="zh-CN" sz="1600" b="1" i="0" u="none" strike="noStrike" cap="none" normalizeH="0" baseline="0" dirty="0" err="1">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argv</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2</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0000FF"/>
                </a:solidFill>
                <a:effectLst/>
                <a:cs typeface="+mn-ea"/>
                <a:sym typeface="+mn-lt"/>
              </a:rPr>
              <a:t>else if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argc</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4</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err="1">
                <a:ln>
                  <a:noFill/>
                </a:ln>
                <a:solidFill>
                  <a:srgbClr val="000000"/>
                </a:solidFill>
                <a:effectLst/>
                <a:cs typeface="+mn-ea"/>
                <a:sym typeface="+mn-lt"/>
              </a:rPr>
              <a:t>printf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8080"/>
                </a:solidFill>
                <a:effectLst/>
                <a:cs typeface="+mn-ea"/>
                <a:sym typeface="+mn-lt"/>
              </a:rPr>
              <a:t>"Hello guys:%s\</a:t>
            </a:r>
            <a:r>
              <a:rPr kumimoji="0" lang="en-US" altLang="zh-CN" sz="1600" b="1" i="0" u="none" strike="noStrike" cap="none" normalizeH="0" baseline="0" dirty="0" err="1">
                <a:ln>
                  <a:noFill/>
                </a:ln>
                <a:solidFill>
                  <a:srgbClr val="808080"/>
                </a:solidFill>
                <a:effectLst/>
                <a:cs typeface="+mn-ea"/>
                <a:sym typeface="+mn-lt"/>
              </a:rPr>
              <a:t>n"</a:t>
            </a:r>
            <a:r>
              <a:rPr kumimoji="0" lang="en-US" altLang="zh-CN" sz="1600" b="1" i="0" u="none" strike="noStrike" cap="none" normalizeH="0" baseline="0" dirty="0" err="1">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argv</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3</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0000FF"/>
                </a:solidFill>
                <a:effectLst/>
                <a:cs typeface="+mn-ea"/>
                <a:sym typeface="+mn-lt"/>
              </a:rPr>
              <a:t>else if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argc</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5</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err="1">
                <a:ln>
                  <a:noFill/>
                </a:ln>
                <a:solidFill>
                  <a:srgbClr val="000000"/>
                </a:solidFill>
                <a:effectLst/>
                <a:cs typeface="+mn-ea"/>
                <a:sym typeface="+mn-lt"/>
              </a:rPr>
              <a:t>printf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8080"/>
                </a:solidFill>
                <a:effectLst/>
                <a:cs typeface="+mn-ea"/>
                <a:sym typeface="+mn-lt"/>
              </a:rPr>
              <a:t>"Hello girls:%s\</a:t>
            </a:r>
            <a:r>
              <a:rPr kumimoji="0" lang="en-US" altLang="zh-CN" sz="1600" b="1" i="0" u="none" strike="noStrike" cap="none" normalizeH="0" baseline="0" dirty="0" err="1">
                <a:ln>
                  <a:noFill/>
                </a:ln>
                <a:solidFill>
                  <a:srgbClr val="808080"/>
                </a:solidFill>
                <a:effectLst/>
                <a:cs typeface="+mn-ea"/>
                <a:sym typeface="+mn-lt"/>
              </a:rPr>
              <a:t>n"</a:t>
            </a:r>
            <a:r>
              <a:rPr kumimoji="0" lang="en-US" altLang="zh-CN" sz="1600" b="1" i="0" u="none" strike="noStrike" cap="none" normalizeH="0" baseline="0" dirty="0" err="1">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argv</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4</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0000FF"/>
                </a:solidFill>
                <a:effectLst/>
                <a:cs typeface="+mn-ea"/>
                <a:sym typeface="+mn-lt"/>
              </a:rPr>
              <a:t>else</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err="1">
                <a:ln>
                  <a:noFill/>
                </a:ln>
                <a:solidFill>
                  <a:srgbClr val="000000"/>
                </a:solidFill>
                <a:effectLst/>
                <a:cs typeface="+mn-ea"/>
                <a:sym typeface="+mn-lt"/>
              </a:rPr>
              <a:t>printf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8080"/>
                </a:solidFill>
                <a:effectLst/>
                <a:cs typeface="+mn-ea"/>
                <a:sym typeface="+mn-lt"/>
              </a:rPr>
              <a:t>"So many arguments!\n"</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FF"/>
                </a:solidFill>
                <a:effectLst/>
                <a:cs typeface="+mn-ea"/>
                <a:sym typeface="+mn-lt"/>
              </a:rPr>
              <a:t>return </a:t>
            </a:r>
            <a:r>
              <a:rPr kumimoji="0" lang="en-US" altLang="zh-CN" sz="1600" b="1" i="0" u="none" strike="noStrike" cap="none" normalizeH="0" baseline="0" dirty="0">
                <a:ln>
                  <a:noFill/>
                </a:ln>
                <a:solidFill>
                  <a:srgbClr val="FF8000"/>
                </a:solidFill>
                <a:effectLst/>
                <a:cs typeface="+mn-ea"/>
                <a:sym typeface="+mn-lt"/>
              </a:rPr>
              <a:t>0</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p:txBody>
      </p:sp>
    </p:spTree>
    <p:extLst>
      <p:ext uri="{BB962C8B-B14F-4D97-AF65-F5344CB8AC3E}">
        <p14:creationId xmlns:p14="http://schemas.microsoft.com/office/powerpoint/2010/main" val="81585733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4" name="图片 3">
            <a:extLst>
              <a:ext uri="{FF2B5EF4-FFF2-40B4-BE49-F238E27FC236}">
                <a16:creationId xmlns:a16="http://schemas.microsoft.com/office/drawing/2014/main" id="{8B8C3067-C6E8-4B14-9A72-E8156F3B7220}"/>
              </a:ext>
            </a:extLst>
          </p:cNvPr>
          <p:cNvPicPr>
            <a:picLocks noChangeAspect="1"/>
          </p:cNvPicPr>
          <p:nvPr/>
        </p:nvPicPr>
        <p:blipFill>
          <a:blip r:embed="rId2"/>
          <a:stretch>
            <a:fillRect/>
          </a:stretch>
        </p:blipFill>
        <p:spPr>
          <a:xfrm>
            <a:off x="202371" y="1700808"/>
            <a:ext cx="9501257" cy="3948141"/>
          </a:xfrm>
          <a:prstGeom prst="rect">
            <a:avLst/>
          </a:prstGeom>
        </p:spPr>
      </p:pic>
      <p:sp>
        <p:nvSpPr>
          <p:cNvPr id="2" name="矩形 1">
            <a:extLst>
              <a:ext uri="{FF2B5EF4-FFF2-40B4-BE49-F238E27FC236}">
                <a16:creationId xmlns:a16="http://schemas.microsoft.com/office/drawing/2014/main" id="{3F3FB472-1414-45DA-A145-71E561A0FE75}"/>
              </a:ext>
            </a:extLst>
          </p:cNvPr>
          <p:cNvSpPr/>
          <p:nvPr/>
        </p:nvSpPr>
        <p:spPr>
          <a:xfrm>
            <a:off x="5313040" y="3284984"/>
            <a:ext cx="324036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063148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9200426" cy="3744416"/>
          </a:xfrm>
        </p:spPr>
        <p:txBody>
          <a:bodyPr/>
          <a:lstStyle/>
          <a:p>
            <a:pPr lvl="1"/>
            <a:r>
              <a:rPr lang="en-US" altLang="zh-CN" b="0" dirty="0">
                <a:cs typeface="+mn-ea"/>
                <a:sym typeface="+mn-lt"/>
              </a:rPr>
              <a:t>JNZ </a:t>
            </a:r>
            <a:r>
              <a:rPr lang="zh-CN" altLang="en-US" b="0" dirty="0">
                <a:cs typeface="+mn-ea"/>
                <a:sym typeface="+mn-lt"/>
              </a:rPr>
              <a:t>条件转移指令</a:t>
            </a:r>
            <a:r>
              <a:rPr lang="en-US" altLang="zh-CN" b="0" dirty="0">
                <a:cs typeface="+mn-ea"/>
                <a:sym typeface="+mn-lt"/>
              </a:rPr>
              <a:t>: </a:t>
            </a:r>
            <a:r>
              <a:rPr lang="zh-CN" altLang="en-US" b="0" dirty="0">
                <a:cs typeface="+mn-ea"/>
                <a:sym typeface="+mn-lt"/>
              </a:rPr>
              <a:t>结果不为零（或不相等）则转移</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7" name="图片 6">
            <a:extLst>
              <a:ext uri="{FF2B5EF4-FFF2-40B4-BE49-F238E27FC236}">
                <a16:creationId xmlns:a16="http://schemas.microsoft.com/office/drawing/2014/main" id="{6BE9EF0D-F3EF-426C-BEE1-0BF973356D78}"/>
              </a:ext>
            </a:extLst>
          </p:cNvPr>
          <p:cNvPicPr>
            <a:picLocks noChangeAspect="1"/>
          </p:cNvPicPr>
          <p:nvPr/>
        </p:nvPicPr>
        <p:blipFill rotWithShape="1">
          <a:blip r:embed="rId2"/>
          <a:srcRect l="699" r="9790"/>
          <a:stretch/>
        </p:blipFill>
        <p:spPr>
          <a:xfrm>
            <a:off x="210274" y="2636912"/>
            <a:ext cx="9485452" cy="3269741"/>
          </a:xfrm>
          <a:prstGeom prst="rect">
            <a:avLst/>
          </a:prstGeom>
        </p:spPr>
      </p:pic>
    </p:spTree>
    <p:extLst>
      <p:ext uri="{BB962C8B-B14F-4D97-AF65-F5344CB8AC3E}">
        <p14:creationId xmlns:p14="http://schemas.microsoft.com/office/powerpoint/2010/main" val="20467739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pPr lvl="1" algn="just"/>
            <a:r>
              <a:rPr lang="zh-CN" altLang="en-US" dirty="0">
                <a:cs typeface="+mn-ea"/>
                <a:sym typeface="+mn-lt"/>
              </a:rPr>
              <a:t>通过</a:t>
            </a:r>
            <a:r>
              <a:rPr lang="en-US" altLang="zh-CN" dirty="0">
                <a:cs typeface="+mn-ea"/>
                <a:sym typeface="+mn-lt"/>
              </a:rPr>
              <a:t>if (else if) else</a:t>
            </a:r>
            <a:r>
              <a:rPr lang="zh-CN" altLang="en-US" dirty="0">
                <a:cs typeface="+mn-ea"/>
                <a:sym typeface="+mn-lt"/>
              </a:rPr>
              <a:t>控制块全貌图，可以明显地看到，程序是先判断一个分支，然后依次判断下一个</a:t>
            </a:r>
            <a:r>
              <a:rPr lang="en-US" altLang="zh-CN" dirty="0">
                <a:cs typeface="+mn-ea"/>
                <a:sym typeface="+mn-lt"/>
              </a:rPr>
              <a:t>else if</a:t>
            </a:r>
            <a:r>
              <a:rPr lang="zh-CN" altLang="en-US" dirty="0">
                <a:cs typeface="+mn-ea"/>
                <a:sym typeface="+mn-lt"/>
              </a:rPr>
              <a:t>分支，这样依次下去，每个判断语句做为其中的一条分支</a:t>
            </a:r>
            <a:endParaRPr lang="en-US" altLang="zh-CN" dirty="0">
              <a:cs typeface="+mn-ea"/>
              <a:sym typeface="+mn-lt"/>
            </a:endParaRPr>
          </a:p>
          <a:p>
            <a:pPr lvl="1" algn="just"/>
            <a:endParaRPr lang="en-US" altLang="zh-CN" dirty="0">
              <a:cs typeface="+mn-ea"/>
              <a:sym typeface="+mn-lt"/>
            </a:endParaRPr>
          </a:p>
          <a:p>
            <a:pPr lvl="1" algn="just"/>
            <a:r>
              <a:rPr lang="zh-CN" altLang="en-US" dirty="0">
                <a:cs typeface="+mn-ea"/>
                <a:sym typeface="+mn-lt"/>
              </a:rPr>
              <a:t>通过</a:t>
            </a:r>
            <a:r>
              <a:rPr lang="en-US" altLang="zh-CN" dirty="0">
                <a:cs typeface="+mn-ea"/>
                <a:sym typeface="+mn-lt"/>
              </a:rPr>
              <a:t>if</a:t>
            </a:r>
            <a:r>
              <a:rPr lang="zh-CN" altLang="en-US" dirty="0">
                <a:cs typeface="+mn-ea"/>
                <a:sym typeface="+mn-lt"/>
              </a:rPr>
              <a:t>，</a:t>
            </a:r>
            <a:r>
              <a:rPr lang="en-US" altLang="zh-CN" dirty="0">
                <a:cs typeface="+mn-ea"/>
                <a:sym typeface="+mn-lt"/>
              </a:rPr>
              <a:t>if else</a:t>
            </a:r>
            <a:r>
              <a:rPr lang="zh-CN" altLang="en-US" dirty="0">
                <a:cs typeface="+mn-ea"/>
                <a:sym typeface="+mn-lt"/>
              </a:rPr>
              <a:t>，</a:t>
            </a:r>
            <a:r>
              <a:rPr lang="en-US" altLang="zh-CN" dirty="0">
                <a:cs typeface="+mn-ea"/>
                <a:sym typeface="+mn-lt"/>
              </a:rPr>
              <a:t>if (else if) else</a:t>
            </a:r>
            <a:r>
              <a:rPr lang="zh-CN" altLang="en-US" dirty="0">
                <a:cs typeface="+mn-ea"/>
                <a:sym typeface="+mn-lt"/>
              </a:rPr>
              <a:t>控制块，可以从 </a:t>
            </a:r>
            <a:r>
              <a:rPr lang="en-US" altLang="zh-CN" dirty="0">
                <a:cs typeface="+mn-ea"/>
                <a:sym typeface="+mn-lt"/>
              </a:rPr>
              <a:t>IDA Pro </a:t>
            </a:r>
            <a:r>
              <a:rPr lang="zh-CN" altLang="en-US" dirty="0">
                <a:cs typeface="+mn-ea"/>
                <a:sym typeface="+mn-lt"/>
              </a:rPr>
              <a:t>的图形上清楚地看到如何去识别一个选择流程控制块，然后转换为高级语言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Tree>
    <p:extLst>
      <p:ext uri="{BB962C8B-B14F-4D97-AF65-F5344CB8AC3E}">
        <p14:creationId xmlns:p14="http://schemas.microsoft.com/office/powerpoint/2010/main" val="156218221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a:t>
            </a:r>
            <a:r>
              <a:rPr lang="en-US" altLang="zh-CN" dirty="0">
                <a:cs typeface="+mn-ea"/>
                <a:sym typeface="+mn-lt"/>
              </a:rPr>
              <a:t>1</a:t>
            </a:r>
            <a:r>
              <a:rPr lang="zh-CN" altLang="en-US" dirty="0">
                <a:cs typeface="+mn-ea"/>
                <a:sym typeface="+mn-lt"/>
              </a:rPr>
              <a:t>）</a:t>
            </a:r>
            <a:r>
              <a:rPr lang="en-US" altLang="zh-CN" dirty="0">
                <a:cs typeface="+mn-ea"/>
                <a:sym typeface="+mn-lt"/>
              </a:rPr>
              <a:t>if else</a:t>
            </a:r>
            <a:r>
              <a:rPr lang="zh-CN" altLang="en-US" dirty="0">
                <a:cs typeface="+mn-ea"/>
                <a:sym typeface="+mn-lt"/>
              </a:rPr>
              <a:t>选择控制块</a:t>
            </a:r>
            <a:endParaRPr lang="en-US" altLang="zh-CN" dirty="0">
              <a:cs typeface="+mn-ea"/>
              <a:sym typeface="+mn-lt"/>
            </a:endParaRPr>
          </a:p>
          <a:p>
            <a:r>
              <a:rPr lang="zh-CN" altLang="en-US" dirty="0">
                <a:solidFill>
                  <a:srgbClr val="FF0000"/>
                </a:solidFill>
                <a:cs typeface="+mn-ea"/>
                <a:sym typeface="+mn-lt"/>
              </a:rPr>
              <a:t>（</a:t>
            </a:r>
            <a:r>
              <a:rPr lang="en-US" altLang="zh-CN" dirty="0">
                <a:solidFill>
                  <a:srgbClr val="FF0000"/>
                </a:solidFill>
                <a:cs typeface="+mn-ea"/>
                <a:sym typeface="+mn-lt"/>
              </a:rPr>
              <a:t>2</a:t>
            </a:r>
            <a:r>
              <a:rPr lang="zh-CN" altLang="en-US" dirty="0">
                <a:solidFill>
                  <a:srgbClr val="FF0000"/>
                </a:solidFill>
                <a:cs typeface="+mn-ea"/>
                <a:sym typeface="+mn-lt"/>
              </a:rPr>
              <a:t>）</a:t>
            </a:r>
            <a:r>
              <a:rPr lang="en-US" altLang="zh-CN" dirty="0">
                <a:solidFill>
                  <a:srgbClr val="FF0000"/>
                </a:solidFill>
                <a:cs typeface="+mn-ea"/>
                <a:sym typeface="+mn-lt"/>
              </a:rPr>
              <a:t>switch case</a:t>
            </a:r>
            <a:r>
              <a:rPr lang="zh-CN" altLang="en-US" dirty="0">
                <a:solidFill>
                  <a:srgbClr val="FF0000"/>
                </a:solidFill>
                <a:cs typeface="+mn-ea"/>
                <a:sym typeface="+mn-lt"/>
              </a:rPr>
              <a:t>选择控制块</a:t>
            </a:r>
            <a:endParaRPr lang="en-US" altLang="zh-CN" dirty="0">
              <a:solidFill>
                <a:srgbClr val="FF0000"/>
              </a:solidFill>
              <a:cs typeface="+mn-ea"/>
              <a:sym typeface="+mn-lt"/>
            </a:endParaRPr>
          </a:p>
          <a:p>
            <a:r>
              <a:rPr lang="zh-CN" altLang="en-US" dirty="0">
                <a:cs typeface="+mn-ea"/>
                <a:sym typeface="+mn-lt"/>
              </a:rPr>
              <a:t>（</a:t>
            </a:r>
            <a:r>
              <a:rPr lang="en-US" altLang="zh-CN" dirty="0">
                <a:cs typeface="+mn-ea"/>
                <a:sym typeface="+mn-lt"/>
              </a:rPr>
              <a:t>3</a:t>
            </a:r>
            <a:r>
              <a:rPr lang="zh-CN" altLang="en-US" dirty="0">
                <a:cs typeface="+mn-ea"/>
                <a:sym typeface="+mn-lt"/>
              </a:rPr>
              <a:t>）</a:t>
            </a:r>
            <a:r>
              <a:rPr lang="en-US" altLang="zh-CN" dirty="0">
                <a:cs typeface="+mn-ea"/>
                <a:sym typeface="+mn-lt"/>
              </a:rPr>
              <a:t>while/for/do</a:t>
            </a:r>
            <a:r>
              <a:rPr lang="zh-CN" altLang="en-US" dirty="0">
                <a:cs typeface="+mn-ea"/>
                <a:sym typeface="+mn-lt"/>
              </a:rPr>
              <a:t>循环控制块</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Tree>
    <p:extLst>
      <p:ext uri="{BB962C8B-B14F-4D97-AF65-F5344CB8AC3E}">
        <p14:creationId xmlns:p14="http://schemas.microsoft.com/office/powerpoint/2010/main" val="412037334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en-US" altLang="zh-CN" dirty="0">
                <a:cs typeface="+mn-ea"/>
                <a:sym typeface="+mn-lt"/>
              </a:rPr>
              <a:t>switch case</a:t>
            </a:r>
            <a:r>
              <a:rPr lang="zh-CN" altLang="en-US" dirty="0">
                <a:cs typeface="+mn-ea"/>
                <a:sym typeface="+mn-lt"/>
              </a:rPr>
              <a:t>控制块</a:t>
            </a:r>
            <a:r>
              <a:rPr lang="en-US" altLang="zh-CN" dirty="0">
                <a:cs typeface="+mn-ea"/>
                <a:sym typeface="+mn-lt"/>
              </a:rPr>
              <a:t> (Codeblocks-20.03-32bit)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6" name="Rectangle 1"/>
          <p:cNvSpPr>
            <a:spLocks noChangeArrowheads="1"/>
          </p:cNvSpPr>
          <p:nvPr/>
        </p:nvSpPr>
        <p:spPr bwMode="auto">
          <a:xfrm>
            <a:off x="2072680" y="2348880"/>
            <a:ext cx="6473924" cy="43396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lang="en-US" altLang="zh-CN" sz="1200" b="1" dirty="0">
                <a:solidFill>
                  <a:srgbClr val="8000FF"/>
                </a:solidFill>
                <a:cs typeface="+mn-ea"/>
                <a:sym typeface="+mn-lt"/>
              </a:rPr>
              <a:t>i</a:t>
            </a:r>
            <a:r>
              <a:rPr kumimoji="0" lang="en-US" altLang="zh-CN" sz="1200" b="1" i="0" u="none" strike="noStrike" cap="none" normalizeH="0" baseline="0" dirty="0">
                <a:ln>
                  <a:noFill/>
                </a:ln>
                <a:solidFill>
                  <a:srgbClr val="8000FF"/>
                </a:solidFill>
                <a:effectLst/>
                <a:cs typeface="+mn-ea"/>
                <a:sym typeface="+mn-lt"/>
              </a:rPr>
              <a:t>nt </a:t>
            </a:r>
            <a:r>
              <a:rPr kumimoji="0" lang="en-US" altLang="zh-CN" sz="1200" b="1" i="0" u="none" strike="noStrike" cap="none" normalizeH="0" baseline="0" dirty="0">
                <a:ln>
                  <a:noFill/>
                </a:ln>
                <a:solidFill>
                  <a:srgbClr val="000000"/>
                </a:solidFill>
                <a:effectLst/>
                <a:cs typeface="+mn-ea"/>
                <a:sym typeface="+mn-lt"/>
              </a:rPr>
              <a:t>main</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00FF"/>
                </a:solidFill>
                <a:effectLst/>
                <a:cs typeface="+mn-ea"/>
                <a:sym typeface="+mn-lt"/>
              </a:rPr>
              <a:t>int </a:t>
            </a:r>
            <a:r>
              <a:rPr kumimoji="0" lang="en-US" altLang="zh-CN" sz="1200" b="1" i="0" u="none" strike="noStrike" cap="none" normalizeH="0" baseline="0" dirty="0" err="1">
                <a:ln>
                  <a:noFill/>
                </a:ln>
                <a:solidFill>
                  <a:srgbClr val="000000"/>
                </a:solidFill>
                <a:effectLst/>
                <a:cs typeface="+mn-ea"/>
                <a:sym typeface="+mn-lt"/>
              </a:rPr>
              <a:t>argc</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8000FF"/>
                </a:solidFill>
                <a:effectLst/>
                <a:cs typeface="+mn-ea"/>
                <a:sym typeface="+mn-lt"/>
              </a:rPr>
              <a:t>char</a:t>
            </a:r>
            <a:r>
              <a:rPr kumimoji="0" lang="en-US" altLang="zh-CN" sz="1200" b="1" i="0" u="none" strike="noStrike" cap="none" normalizeH="0" baseline="0" dirty="0">
                <a:ln>
                  <a:noFill/>
                </a:ln>
                <a:solidFill>
                  <a:srgbClr val="8000FF"/>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switch</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argc</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1</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"Usage: %s [arbitrary string]\</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break</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2</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"Hello World:%s\</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1</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break</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3</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"Hello boy:%s\</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2</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break</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4</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"Hello guys:%s\</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3</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break</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5</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"Hello girls:%s\</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4</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default</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"So many arguments!\n"</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return </a:t>
            </a:r>
            <a:r>
              <a:rPr kumimoji="0" lang="en-US" altLang="zh-CN" sz="1200" b="1" i="0" u="none" strike="noStrike" cap="none" normalizeH="0" baseline="0" dirty="0">
                <a:ln>
                  <a:noFill/>
                </a:ln>
                <a:solidFill>
                  <a:srgbClr val="FF8000"/>
                </a:solidFill>
                <a:effectLst/>
                <a:cs typeface="+mn-ea"/>
                <a:sym typeface="+mn-lt"/>
              </a:rPr>
              <a:t>0</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p:txBody>
      </p:sp>
    </p:spTree>
    <p:extLst>
      <p:ext uri="{BB962C8B-B14F-4D97-AF65-F5344CB8AC3E}">
        <p14:creationId xmlns:p14="http://schemas.microsoft.com/office/powerpoint/2010/main" val="311168067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4" name="图片 3">
            <a:extLst>
              <a:ext uri="{FF2B5EF4-FFF2-40B4-BE49-F238E27FC236}">
                <a16:creationId xmlns:a16="http://schemas.microsoft.com/office/drawing/2014/main" id="{7C446611-7D12-420B-90FC-65DC78B6D0EF}"/>
              </a:ext>
            </a:extLst>
          </p:cNvPr>
          <p:cNvPicPr>
            <a:picLocks noChangeAspect="1"/>
          </p:cNvPicPr>
          <p:nvPr/>
        </p:nvPicPr>
        <p:blipFill>
          <a:blip r:embed="rId3"/>
          <a:stretch>
            <a:fillRect/>
          </a:stretch>
        </p:blipFill>
        <p:spPr>
          <a:xfrm>
            <a:off x="116275" y="1772816"/>
            <a:ext cx="9673449" cy="4354999"/>
          </a:xfrm>
          <a:prstGeom prst="rect">
            <a:avLst/>
          </a:prstGeom>
        </p:spPr>
      </p:pic>
    </p:spTree>
    <p:extLst>
      <p:ext uri="{BB962C8B-B14F-4D97-AF65-F5344CB8AC3E}">
        <p14:creationId xmlns:p14="http://schemas.microsoft.com/office/powerpoint/2010/main" val="174891465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pPr lvl="1"/>
            <a:r>
              <a:rPr lang="zh-CN" altLang="en-US" dirty="0">
                <a:cs typeface="+mn-ea"/>
                <a:sym typeface="+mn-lt"/>
              </a:rPr>
              <a:t>从控制流程图上将其与上一小节讲的</a:t>
            </a:r>
            <a:r>
              <a:rPr lang="en-US" altLang="zh-CN" dirty="0">
                <a:cs typeface="+mn-ea"/>
                <a:sym typeface="+mn-lt"/>
              </a:rPr>
              <a:t>if else if</a:t>
            </a:r>
            <a:r>
              <a:rPr lang="zh-CN" altLang="en-US" dirty="0">
                <a:cs typeface="+mn-ea"/>
                <a:sym typeface="+mn-lt"/>
              </a:rPr>
              <a:t>作一下比较</a:t>
            </a:r>
            <a:endParaRPr lang="en-US" altLang="zh-CN" dirty="0">
              <a:cs typeface="+mn-ea"/>
              <a:sym typeface="+mn-lt"/>
            </a:endParaRPr>
          </a:p>
          <a:p>
            <a:pPr lvl="1"/>
            <a:r>
              <a:rPr lang="en-US" altLang="zh-CN" dirty="0">
                <a:cs typeface="+mn-ea"/>
                <a:sym typeface="+mn-lt"/>
              </a:rPr>
              <a:t>switch case</a:t>
            </a:r>
            <a:r>
              <a:rPr lang="zh-CN" altLang="en-US" dirty="0">
                <a:cs typeface="+mn-ea"/>
                <a:sym typeface="+mn-lt"/>
              </a:rPr>
              <a:t>控制块的</a:t>
            </a:r>
            <a:r>
              <a:rPr lang="zh-CN" altLang="en-US" dirty="0">
                <a:highlight>
                  <a:srgbClr val="FFFF00"/>
                </a:highlight>
                <a:cs typeface="+mn-ea"/>
                <a:sym typeface="+mn-lt"/>
              </a:rPr>
              <a:t>类似于分发器</a:t>
            </a:r>
            <a:r>
              <a:rPr lang="zh-CN" altLang="en-US" dirty="0">
                <a:cs typeface="+mn-ea"/>
                <a:sym typeface="+mn-lt"/>
              </a:rPr>
              <a:t>，由一个基本块来决定执行哪一块函数功能</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Tree>
    <p:extLst>
      <p:ext uri="{BB962C8B-B14F-4D97-AF65-F5344CB8AC3E}">
        <p14:creationId xmlns:p14="http://schemas.microsoft.com/office/powerpoint/2010/main" val="114760853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该基本块的汇编代码如下：</a:t>
            </a:r>
            <a:endParaRPr lang="en-US" altLang="zh-CN" dirty="0">
              <a:cs typeface="+mn-ea"/>
              <a:sym typeface="+mn-lt"/>
            </a:endParaRPr>
          </a:p>
          <a:p>
            <a:pPr lvl="1"/>
            <a:r>
              <a:rPr lang="zh-CN" altLang="en-US" dirty="0">
                <a:cs typeface="+mn-ea"/>
                <a:sym typeface="+mn-lt"/>
              </a:rPr>
              <a:t>将选择的序号值给了</a:t>
            </a:r>
            <a:r>
              <a:rPr lang="en-US" altLang="zh-CN" dirty="0" err="1">
                <a:cs typeface="+mn-ea"/>
                <a:sym typeface="+mn-lt"/>
              </a:rPr>
              <a:t>eax</a:t>
            </a:r>
            <a:r>
              <a:rPr lang="zh-CN" altLang="en-US" dirty="0">
                <a:cs typeface="+mn-ea"/>
                <a:sym typeface="+mn-lt"/>
              </a:rPr>
              <a:t>，再根据</a:t>
            </a:r>
            <a:r>
              <a:rPr lang="en-US" altLang="zh-CN" dirty="0" err="1">
                <a:cs typeface="+mn-ea"/>
                <a:sym typeface="+mn-lt"/>
              </a:rPr>
              <a:t>eax</a:t>
            </a:r>
            <a:r>
              <a:rPr lang="zh-CN" altLang="en-US" dirty="0">
                <a:cs typeface="+mn-ea"/>
                <a:sym typeface="+mn-lt"/>
              </a:rPr>
              <a:t>，</a:t>
            </a:r>
            <a:r>
              <a:rPr lang="en-US" altLang="zh-CN" dirty="0" err="1">
                <a:cs typeface="+mn-ea"/>
                <a:sym typeface="+mn-lt"/>
              </a:rPr>
              <a:t>jmp</a:t>
            </a:r>
            <a:r>
              <a:rPr lang="zh-CN" altLang="en-US" dirty="0">
                <a:cs typeface="+mn-ea"/>
                <a:sym typeface="+mn-lt"/>
              </a:rPr>
              <a:t>到</a:t>
            </a:r>
            <a:r>
              <a:rPr lang="en-US" altLang="zh-CN" dirty="0">
                <a:cs typeface="+mn-ea"/>
                <a:sym typeface="+mn-lt"/>
              </a:rPr>
              <a:t> jpt_4015E5 </a:t>
            </a:r>
            <a:r>
              <a:rPr lang="zh-CN" altLang="en-US" dirty="0">
                <a:cs typeface="+mn-ea"/>
                <a:sym typeface="+mn-lt"/>
              </a:rPr>
              <a:t>这个</a:t>
            </a:r>
            <a:r>
              <a:rPr lang="en-US" altLang="zh-CN" dirty="0">
                <a:cs typeface="+mn-ea"/>
                <a:sym typeface="+mn-lt"/>
              </a:rPr>
              <a:t>table</a:t>
            </a:r>
            <a:r>
              <a:rPr lang="zh-CN" altLang="en-US" dirty="0">
                <a:cs typeface="+mn-ea"/>
                <a:sym typeface="+mn-lt"/>
              </a:rPr>
              <a:t>中的某个地址</a:t>
            </a:r>
            <a:endParaRPr lang="en-US" altLang="zh-CN" dirty="0">
              <a:cs typeface="+mn-ea"/>
              <a:sym typeface="+mn-lt"/>
            </a:endParaRPr>
          </a:p>
          <a:p>
            <a:pPr lvl="1"/>
            <a:r>
              <a:rPr lang="zh-CN" altLang="en-US" dirty="0">
                <a:cs typeface="+mn-ea"/>
                <a:sym typeface="+mn-lt"/>
              </a:rPr>
              <a:t>这一处也就是和</a:t>
            </a:r>
            <a:r>
              <a:rPr lang="en-US" altLang="zh-CN" dirty="0">
                <a:cs typeface="+mn-ea"/>
                <a:sym typeface="+mn-lt"/>
              </a:rPr>
              <a:t>if else</a:t>
            </a:r>
            <a:r>
              <a:rPr lang="zh-CN" altLang="en-US" dirty="0">
                <a:cs typeface="+mn-ea"/>
                <a:sym typeface="+mn-lt"/>
              </a:rPr>
              <a:t>语句明显的不同之处，将要执行的地址存放到了一个数组里面，数组的每一个元素都是一个地址</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7" name="图片 6">
            <a:extLst>
              <a:ext uri="{FF2B5EF4-FFF2-40B4-BE49-F238E27FC236}">
                <a16:creationId xmlns:a16="http://schemas.microsoft.com/office/drawing/2014/main" id="{9C0EBF89-39B8-46EA-BE8B-DF47CB112017}"/>
              </a:ext>
            </a:extLst>
          </p:cNvPr>
          <p:cNvPicPr>
            <a:picLocks noChangeAspect="1"/>
          </p:cNvPicPr>
          <p:nvPr/>
        </p:nvPicPr>
        <p:blipFill>
          <a:blip r:embed="rId2"/>
          <a:stretch>
            <a:fillRect/>
          </a:stretch>
        </p:blipFill>
        <p:spPr>
          <a:xfrm>
            <a:off x="2360712" y="4495783"/>
            <a:ext cx="4929224" cy="2362217"/>
          </a:xfrm>
          <a:prstGeom prst="rect">
            <a:avLst/>
          </a:prstGeom>
        </p:spPr>
      </p:pic>
    </p:spTree>
    <p:extLst>
      <p:ext uri="{BB962C8B-B14F-4D97-AF65-F5344CB8AC3E}">
        <p14:creationId xmlns:p14="http://schemas.microsoft.com/office/powerpoint/2010/main" val="398720995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zh-CN" altLang="en-US" dirty="0">
                <a:solidFill>
                  <a:srgbClr val="FF0000"/>
                </a:solidFill>
                <a:cs typeface="+mn-ea"/>
                <a:sym typeface="+mn-lt"/>
              </a:rPr>
              <a:t>一</a:t>
            </a:r>
            <a:r>
              <a:rPr lang="en-US" altLang="zh-CN" dirty="0">
                <a:solidFill>
                  <a:srgbClr val="FF0000"/>
                </a:solidFill>
                <a:cs typeface="+mn-ea"/>
                <a:sym typeface="+mn-lt"/>
              </a:rPr>
              <a:t>. </a:t>
            </a:r>
            <a:r>
              <a:rPr lang="zh-CN" altLang="en-US" dirty="0">
                <a:solidFill>
                  <a:srgbClr val="FF0000"/>
                </a:solidFill>
                <a:cs typeface="+mn-ea"/>
                <a:sym typeface="+mn-lt"/>
              </a:rPr>
              <a:t>基本数据类型</a:t>
            </a:r>
          </a:p>
          <a:p>
            <a:r>
              <a:rPr lang="zh-CN" altLang="en-US" dirty="0">
                <a:cs typeface="+mn-ea"/>
                <a:sym typeface="+mn-lt"/>
              </a:rPr>
              <a:t>二</a:t>
            </a:r>
            <a:r>
              <a:rPr lang="en-US" altLang="zh-CN" dirty="0">
                <a:cs typeface="+mn-ea"/>
                <a:sym typeface="+mn-lt"/>
              </a:rPr>
              <a:t>. </a:t>
            </a:r>
            <a:r>
              <a:rPr lang="zh-CN" altLang="en-US" dirty="0">
                <a:cs typeface="+mn-ea"/>
                <a:sym typeface="+mn-lt"/>
              </a:rPr>
              <a:t>流程控制语句</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9" name="文本框 8">
            <a:extLst>
              <a:ext uri="{FF2B5EF4-FFF2-40B4-BE49-F238E27FC236}">
                <a16:creationId xmlns:a16="http://schemas.microsoft.com/office/drawing/2014/main" id="{EA2B3642-E9AB-44C2-B83C-3EBB4FB3C651}"/>
              </a:ext>
            </a:extLst>
          </p:cNvPr>
          <p:cNvSpPr txBox="1"/>
          <p:nvPr/>
        </p:nvSpPr>
        <p:spPr>
          <a:xfrm>
            <a:off x="4736976" y="1340768"/>
            <a:ext cx="4951926" cy="1175706"/>
          </a:xfrm>
          <a:prstGeom prst="rect">
            <a:avLst/>
          </a:prstGeom>
          <a:noFill/>
        </p:spPr>
        <p:txBody>
          <a:bodyPr wrap="square">
            <a:spAutoFit/>
          </a:bodyPr>
          <a:lstStyle/>
          <a:p>
            <a:pPr marL="342900" indent="-342900">
              <a:spcBef>
                <a:spcPct val="20000"/>
              </a:spcBef>
              <a:buClr>
                <a:schemeClr val="accent6">
                  <a:lumMod val="75000"/>
                </a:schemeClr>
              </a:buClr>
              <a:buFont typeface="Wingdings" panose="05000000000000000000" pitchFamily="2" charset="2"/>
              <a:buChar char="p"/>
            </a:pPr>
            <a:r>
              <a:rPr lang="zh-CN" altLang="en-US" sz="3200" b="1" dirty="0">
                <a:cs typeface="+mn-ea"/>
                <a:sym typeface="+mn-lt"/>
              </a:rPr>
              <a:t>三</a:t>
            </a:r>
            <a:r>
              <a:rPr lang="en-US" altLang="zh-CN" sz="3200" b="1" dirty="0">
                <a:cs typeface="+mn-ea"/>
                <a:sym typeface="+mn-lt"/>
              </a:rPr>
              <a:t>. </a:t>
            </a:r>
            <a:r>
              <a:rPr lang="zh-CN" altLang="en-US" sz="3200" b="1" dirty="0">
                <a:cs typeface="+mn-ea"/>
                <a:sym typeface="+mn-lt"/>
              </a:rPr>
              <a:t>变量表现形式</a:t>
            </a:r>
            <a:endParaRPr lang="en-US" altLang="zh-CN" sz="3200" b="1" dirty="0">
              <a:cs typeface="+mn-ea"/>
              <a:sym typeface="+mn-lt"/>
            </a:endParaRPr>
          </a:p>
          <a:p>
            <a:pPr marL="342900" indent="-342900">
              <a:spcBef>
                <a:spcPct val="20000"/>
              </a:spcBef>
              <a:buClr>
                <a:schemeClr val="accent6">
                  <a:lumMod val="75000"/>
                </a:schemeClr>
              </a:buClr>
              <a:buFont typeface="Wingdings" panose="05000000000000000000" pitchFamily="2" charset="2"/>
              <a:buChar char="p"/>
            </a:pPr>
            <a:r>
              <a:rPr lang="zh-CN" altLang="en-US" sz="3200" b="1" dirty="0">
                <a:cs typeface="+mn-ea"/>
                <a:sym typeface="+mn-lt"/>
              </a:rPr>
              <a:t>四</a:t>
            </a:r>
            <a:r>
              <a:rPr lang="en-US" altLang="zh-CN" sz="3200" b="1" dirty="0">
                <a:cs typeface="+mn-ea"/>
                <a:sym typeface="+mn-lt"/>
              </a:rPr>
              <a:t>. </a:t>
            </a:r>
            <a:r>
              <a:rPr lang="zh-CN" altLang="en-US" sz="3200" b="1" dirty="0">
                <a:cs typeface="+mn-ea"/>
                <a:sym typeface="+mn-lt"/>
              </a:rPr>
              <a:t>函数调用及程序栈</a:t>
            </a:r>
          </a:p>
        </p:txBody>
      </p:sp>
    </p:spTree>
    <p:extLst>
      <p:ext uri="{BB962C8B-B14F-4D97-AF65-F5344CB8AC3E}">
        <p14:creationId xmlns:p14="http://schemas.microsoft.com/office/powerpoint/2010/main" val="37484797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该基本块的汇编代码如下：</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8" name="图片 7">
            <a:extLst>
              <a:ext uri="{FF2B5EF4-FFF2-40B4-BE49-F238E27FC236}">
                <a16:creationId xmlns:a16="http://schemas.microsoft.com/office/drawing/2014/main" id="{13A129DC-20E9-4849-8763-54CA17A69BA6}"/>
              </a:ext>
            </a:extLst>
          </p:cNvPr>
          <p:cNvPicPr>
            <a:picLocks noChangeAspect="1"/>
          </p:cNvPicPr>
          <p:nvPr/>
        </p:nvPicPr>
        <p:blipFill>
          <a:blip r:embed="rId2"/>
          <a:stretch>
            <a:fillRect/>
          </a:stretch>
        </p:blipFill>
        <p:spPr>
          <a:xfrm>
            <a:off x="1352600" y="5085184"/>
            <a:ext cx="8155750" cy="1275622"/>
          </a:xfrm>
          <a:prstGeom prst="rect">
            <a:avLst/>
          </a:prstGeom>
        </p:spPr>
      </p:pic>
      <p:pic>
        <p:nvPicPr>
          <p:cNvPr id="9" name="图片 8">
            <a:extLst>
              <a:ext uri="{FF2B5EF4-FFF2-40B4-BE49-F238E27FC236}">
                <a16:creationId xmlns:a16="http://schemas.microsoft.com/office/drawing/2014/main" id="{298C5F8B-5960-4F7E-93AE-CADFA606EAF1}"/>
              </a:ext>
            </a:extLst>
          </p:cNvPr>
          <p:cNvPicPr>
            <a:picLocks noChangeAspect="1"/>
          </p:cNvPicPr>
          <p:nvPr/>
        </p:nvPicPr>
        <p:blipFill>
          <a:blip r:embed="rId3"/>
          <a:stretch>
            <a:fillRect/>
          </a:stretch>
        </p:blipFill>
        <p:spPr>
          <a:xfrm>
            <a:off x="2488388" y="2248584"/>
            <a:ext cx="4929224" cy="2362217"/>
          </a:xfrm>
          <a:prstGeom prst="rect">
            <a:avLst/>
          </a:prstGeom>
        </p:spPr>
      </p:pic>
      <p:sp>
        <p:nvSpPr>
          <p:cNvPr id="10" name="箭头: 圆角右 9">
            <a:extLst>
              <a:ext uri="{FF2B5EF4-FFF2-40B4-BE49-F238E27FC236}">
                <a16:creationId xmlns:a16="http://schemas.microsoft.com/office/drawing/2014/main" id="{C6ECDC28-1C8C-4DFD-ACE2-44882E8EAD6C}"/>
              </a:ext>
            </a:extLst>
          </p:cNvPr>
          <p:cNvSpPr/>
          <p:nvPr/>
        </p:nvSpPr>
        <p:spPr>
          <a:xfrm rot="5400000">
            <a:off x="6567947" y="2961901"/>
            <a:ext cx="1800200" cy="2228030"/>
          </a:xfrm>
          <a:prstGeom prst="bentArrow">
            <a:avLst>
              <a:gd name="adj1" fmla="val 7011"/>
              <a:gd name="adj2" fmla="val 13007"/>
              <a:gd name="adj3" fmla="val 25000"/>
              <a:gd name="adj4" fmla="val 43750"/>
            </a:avLst>
          </a:prstGeom>
          <a:solidFill>
            <a:schemeClr val="bg1">
              <a:lumMod val="85000"/>
            </a:schemeClr>
          </a:solidFill>
          <a:ln w="9525">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217679973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pPr lvl="1"/>
            <a:r>
              <a:rPr lang="zh-CN" altLang="en-US" dirty="0">
                <a:cs typeface="+mn-ea"/>
                <a:sym typeface="+mn-lt"/>
              </a:rPr>
              <a:t>减少</a:t>
            </a:r>
            <a:r>
              <a:rPr lang="en-US" altLang="zh-CN" dirty="0">
                <a:cs typeface="+mn-ea"/>
                <a:sym typeface="+mn-lt"/>
              </a:rPr>
              <a:t>case</a:t>
            </a:r>
            <a:r>
              <a:rPr lang="zh-CN" altLang="en-US" dirty="0">
                <a:cs typeface="+mn-ea"/>
                <a:sym typeface="+mn-lt"/>
              </a:rPr>
              <a:t>分支，控制块全貌图又会发生什么变化</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6" name="Rectangle 1"/>
          <p:cNvSpPr>
            <a:spLocks noChangeArrowheads="1"/>
          </p:cNvSpPr>
          <p:nvPr/>
        </p:nvSpPr>
        <p:spPr bwMode="auto">
          <a:xfrm>
            <a:off x="495300" y="2471990"/>
            <a:ext cx="8928991"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lang="en-US" altLang="zh-CN" sz="1600" b="1" dirty="0">
                <a:solidFill>
                  <a:srgbClr val="8000FF"/>
                </a:solidFill>
                <a:cs typeface="+mn-ea"/>
                <a:sym typeface="+mn-lt"/>
              </a:rPr>
              <a:t>i</a:t>
            </a:r>
            <a:r>
              <a:rPr kumimoji="0" lang="en-US" altLang="zh-CN" sz="1600" b="1" i="0" u="none" strike="noStrike" cap="none" normalizeH="0" baseline="0" dirty="0">
                <a:ln>
                  <a:noFill/>
                </a:ln>
                <a:solidFill>
                  <a:srgbClr val="8000FF"/>
                </a:solidFill>
                <a:effectLst/>
                <a:cs typeface="+mn-ea"/>
                <a:sym typeface="+mn-lt"/>
              </a:rPr>
              <a:t>nt </a:t>
            </a:r>
            <a:r>
              <a:rPr kumimoji="0" lang="en-US" altLang="zh-CN" sz="1600" b="1" i="0" u="none" strike="noStrike" cap="none" normalizeH="0" baseline="0" dirty="0">
                <a:ln>
                  <a:noFill/>
                </a:ln>
                <a:solidFill>
                  <a:srgbClr val="000000"/>
                </a:solidFill>
                <a:effectLst/>
                <a:cs typeface="+mn-ea"/>
                <a:sym typeface="+mn-lt"/>
              </a:rPr>
              <a:t>main</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00FF"/>
                </a:solidFill>
                <a:effectLst/>
                <a:cs typeface="+mn-ea"/>
                <a:sym typeface="+mn-lt"/>
              </a:rPr>
              <a:t>int </a:t>
            </a:r>
            <a:r>
              <a:rPr kumimoji="0" lang="en-US" altLang="zh-CN" sz="1600" b="1" i="0" u="none" strike="noStrike" cap="none" normalizeH="0" baseline="0" dirty="0" err="1">
                <a:ln>
                  <a:noFill/>
                </a:ln>
                <a:solidFill>
                  <a:srgbClr val="000000"/>
                </a:solidFill>
                <a:effectLst/>
                <a:cs typeface="+mn-ea"/>
                <a:sym typeface="+mn-lt"/>
              </a:rPr>
              <a:t>argc</a:t>
            </a:r>
            <a:r>
              <a:rPr kumimoji="0" lang="en-US" altLang="zh-CN" sz="1600" b="1" i="0" u="none" strike="noStrike" cap="none" normalizeH="0" baseline="0" dirty="0" err="1">
                <a:ln>
                  <a:noFill/>
                </a:ln>
                <a:solidFill>
                  <a:srgbClr val="000080"/>
                </a:solidFill>
                <a:effectLst/>
                <a:cs typeface="+mn-ea"/>
                <a:sym typeface="+mn-lt"/>
              </a:rPr>
              <a:t>,</a:t>
            </a:r>
            <a:r>
              <a:rPr kumimoji="0" lang="en-US" altLang="zh-CN" sz="1600" b="1" i="0" u="none" strike="noStrike" cap="none" normalizeH="0" baseline="0" dirty="0" err="1">
                <a:ln>
                  <a:noFill/>
                </a:ln>
                <a:solidFill>
                  <a:srgbClr val="8000FF"/>
                </a:solidFill>
                <a:effectLst/>
                <a:cs typeface="+mn-ea"/>
                <a:sym typeface="+mn-lt"/>
              </a:rPr>
              <a:t>char</a:t>
            </a:r>
            <a:r>
              <a:rPr kumimoji="0" lang="en-US" altLang="zh-CN" sz="1600" b="1" i="0" u="none" strike="noStrike" cap="none" normalizeH="0" baseline="0" dirty="0">
                <a:ln>
                  <a:noFill/>
                </a:ln>
                <a:solidFill>
                  <a:srgbClr val="8000FF"/>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argv</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FF"/>
                </a:solidFill>
                <a:effectLst/>
                <a:cs typeface="+mn-ea"/>
                <a:sym typeface="+mn-lt"/>
              </a:rPr>
              <a:t>switch</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argc</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FF"/>
                </a:solidFill>
                <a:effectLst/>
                <a:cs typeface="+mn-ea"/>
                <a:sym typeface="+mn-lt"/>
              </a:rPr>
              <a:t>case </a:t>
            </a:r>
            <a:r>
              <a:rPr kumimoji="0" lang="en-US" altLang="zh-CN" sz="1600" b="1" i="0" u="none" strike="noStrike" cap="none" normalizeH="0" baseline="0" dirty="0">
                <a:ln>
                  <a:noFill/>
                </a:ln>
                <a:solidFill>
                  <a:srgbClr val="FF8000"/>
                </a:solidFill>
                <a:effectLst/>
                <a:cs typeface="+mn-ea"/>
                <a:sym typeface="+mn-lt"/>
              </a:rPr>
              <a:t>1</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err="1">
                <a:ln>
                  <a:noFill/>
                </a:ln>
                <a:solidFill>
                  <a:srgbClr val="000000"/>
                </a:solidFill>
                <a:effectLst/>
                <a:cs typeface="+mn-ea"/>
                <a:sym typeface="+mn-lt"/>
              </a:rPr>
              <a:t>printf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8080"/>
                </a:solidFill>
                <a:effectLst/>
                <a:cs typeface="+mn-ea"/>
                <a:sym typeface="+mn-lt"/>
              </a:rPr>
              <a:t>"Usage: %s [arbitrary string]\</a:t>
            </a:r>
            <a:r>
              <a:rPr kumimoji="0" lang="en-US" altLang="zh-CN" sz="1600" b="1" i="0" u="none" strike="noStrike" cap="none" normalizeH="0" baseline="0" dirty="0" err="1">
                <a:ln>
                  <a:noFill/>
                </a:ln>
                <a:solidFill>
                  <a:srgbClr val="808080"/>
                </a:solidFill>
                <a:effectLst/>
                <a:cs typeface="+mn-ea"/>
                <a:sym typeface="+mn-lt"/>
              </a:rPr>
              <a:t>n"</a:t>
            </a:r>
            <a:r>
              <a:rPr kumimoji="0" lang="en-US" altLang="zh-CN" sz="1600" b="1" i="0" u="none" strike="noStrike" cap="none" normalizeH="0" baseline="0" dirty="0" err="1">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argv</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0</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FF"/>
                </a:solidFill>
                <a:effectLst/>
                <a:cs typeface="+mn-ea"/>
                <a:sym typeface="+mn-lt"/>
              </a:rPr>
              <a:t>break</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FF"/>
                </a:solidFill>
                <a:effectLst/>
                <a:cs typeface="+mn-ea"/>
                <a:sym typeface="+mn-lt"/>
              </a:rPr>
              <a:t>case </a:t>
            </a:r>
            <a:r>
              <a:rPr kumimoji="0" lang="en-US" altLang="zh-CN" sz="1600" b="1" i="0" u="none" strike="noStrike" cap="none" normalizeH="0" baseline="0" dirty="0">
                <a:ln>
                  <a:noFill/>
                </a:ln>
                <a:solidFill>
                  <a:srgbClr val="FF8000"/>
                </a:solidFill>
                <a:effectLst/>
                <a:cs typeface="+mn-ea"/>
                <a:sym typeface="+mn-lt"/>
              </a:rPr>
              <a:t>2</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err="1">
                <a:ln>
                  <a:noFill/>
                </a:ln>
                <a:solidFill>
                  <a:srgbClr val="000000"/>
                </a:solidFill>
                <a:effectLst/>
                <a:cs typeface="+mn-ea"/>
                <a:sym typeface="+mn-lt"/>
              </a:rPr>
              <a:t>printf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8080"/>
                </a:solidFill>
                <a:effectLst/>
                <a:cs typeface="+mn-ea"/>
                <a:sym typeface="+mn-lt"/>
              </a:rPr>
              <a:t>"Hello World:%s\</a:t>
            </a:r>
            <a:r>
              <a:rPr kumimoji="0" lang="en-US" altLang="zh-CN" sz="1600" b="1" i="0" u="none" strike="noStrike" cap="none" normalizeH="0" baseline="0" dirty="0" err="1">
                <a:ln>
                  <a:noFill/>
                </a:ln>
                <a:solidFill>
                  <a:srgbClr val="808080"/>
                </a:solidFill>
                <a:effectLst/>
                <a:cs typeface="+mn-ea"/>
                <a:sym typeface="+mn-lt"/>
              </a:rPr>
              <a:t>n"</a:t>
            </a:r>
            <a:r>
              <a:rPr kumimoji="0" lang="en-US" altLang="zh-CN" sz="1600" b="1" i="0" u="none" strike="noStrike" cap="none" normalizeH="0" baseline="0" dirty="0" err="1">
                <a:ln>
                  <a:noFill/>
                </a:ln>
                <a:solidFill>
                  <a:srgbClr val="000080"/>
                </a:solidFill>
                <a:effectLst/>
                <a:cs typeface="+mn-ea"/>
                <a:sym typeface="+mn-lt"/>
              </a:rPr>
              <a:t>,</a:t>
            </a:r>
            <a:r>
              <a:rPr kumimoji="0" lang="en-US" altLang="zh-CN" sz="1600" b="1" i="0" u="none" strike="noStrike" cap="none" normalizeH="0" baseline="0" dirty="0" err="1">
                <a:ln>
                  <a:noFill/>
                </a:ln>
                <a:solidFill>
                  <a:srgbClr val="000000"/>
                </a:solidFill>
                <a:effectLst/>
                <a:cs typeface="+mn-ea"/>
                <a:sym typeface="+mn-lt"/>
              </a:rPr>
              <a:t>argv</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FF8000"/>
                </a:solidFill>
                <a:effectLst/>
                <a:cs typeface="+mn-ea"/>
                <a:sym typeface="+mn-lt"/>
              </a:rPr>
              <a:t>1</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FF"/>
                </a:solidFill>
                <a:effectLst/>
                <a:cs typeface="+mn-ea"/>
                <a:sym typeface="+mn-lt"/>
              </a:rPr>
              <a:t>break</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FF"/>
                </a:solidFill>
                <a:effectLst/>
                <a:cs typeface="+mn-ea"/>
                <a:sym typeface="+mn-lt"/>
              </a:rPr>
              <a:t>default</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err="1">
                <a:ln>
                  <a:noFill/>
                </a:ln>
                <a:solidFill>
                  <a:srgbClr val="000000"/>
                </a:solidFill>
                <a:effectLst/>
                <a:cs typeface="+mn-ea"/>
                <a:sym typeface="+mn-lt"/>
              </a:rPr>
              <a:t>printf</a:t>
            </a:r>
            <a:r>
              <a:rPr kumimoji="0" lang="en-US" altLang="zh-CN" sz="1600" b="1" i="0" u="none" strike="noStrike" cap="none" normalizeH="0" baseline="0" dirty="0">
                <a:ln>
                  <a:noFill/>
                </a:ln>
                <a:solidFill>
                  <a:srgbClr val="000080"/>
                </a:solidFill>
                <a:effectLst/>
                <a:cs typeface="+mn-ea"/>
                <a:sym typeface="+mn-lt"/>
              </a:rPr>
              <a:t>(</a:t>
            </a:r>
            <a:r>
              <a:rPr kumimoji="0" lang="en-US" altLang="zh-CN" sz="1600" b="1" i="0" u="none" strike="noStrike" cap="none" normalizeH="0" baseline="0" dirty="0">
                <a:ln>
                  <a:noFill/>
                </a:ln>
                <a:solidFill>
                  <a:srgbClr val="808080"/>
                </a:solidFill>
                <a:effectLst/>
                <a:cs typeface="+mn-ea"/>
                <a:sym typeface="+mn-lt"/>
              </a:rPr>
              <a:t>"So many arguments!\n"</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cs typeface="+mn-ea"/>
                <a:sym typeface="+mn-lt"/>
              </a:rPr>
              <a:t>	</a:t>
            </a:r>
            <a:r>
              <a:rPr kumimoji="0" lang="en-US" altLang="zh-CN" sz="1600" b="1" i="0" u="none" strike="noStrike" cap="none" normalizeH="0" baseline="0" dirty="0">
                <a:ln>
                  <a:noFill/>
                </a:ln>
                <a:solidFill>
                  <a:srgbClr val="0000FF"/>
                </a:solidFill>
                <a:effectLst/>
                <a:cs typeface="+mn-ea"/>
                <a:sym typeface="+mn-lt"/>
              </a:rPr>
              <a:t>return </a:t>
            </a:r>
            <a:r>
              <a:rPr kumimoji="0" lang="en-US" altLang="zh-CN" sz="1600" b="1" i="0" u="none" strike="noStrike" cap="none" normalizeH="0" baseline="0" dirty="0">
                <a:ln>
                  <a:noFill/>
                </a:ln>
                <a:solidFill>
                  <a:srgbClr val="FF8000"/>
                </a:solidFill>
                <a:effectLst/>
                <a:cs typeface="+mn-ea"/>
                <a:sym typeface="+mn-lt"/>
              </a:rPr>
              <a:t>0</a:t>
            </a: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80"/>
                </a:solidFill>
                <a:effectLst/>
                <a:cs typeface="+mn-ea"/>
                <a:sym typeface="+mn-lt"/>
              </a:rPr>
              <a:t>}</a:t>
            </a:r>
            <a:endParaRPr kumimoji="0" lang="en-US" altLang="zh-CN" sz="1600" b="1" i="0" u="none" strike="noStrike" cap="none" normalizeH="0" baseline="0" dirty="0">
              <a:ln>
                <a:noFill/>
              </a:ln>
              <a:solidFill>
                <a:schemeClr val="tx1"/>
              </a:solidFill>
              <a:effectLst/>
              <a:cs typeface="+mn-ea"/>
              <a:sym typeface="+mn-lt"/>
            </a:endParaRPr>
          </a:p>
        </p:txBody>
      </p:sp>
    </p:spTree>
    <p:extLst>
      <p:ext uri="{BB962C8B-B14F-4D97-AF65-F5344CB8AC3E}">
        <p14:creationId xmlns:p14="http://schemas.microsoft.com/office/powerpoint/2010/main" val="160767801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4" name="图片 3">
            <a:extLst>
              <a:ext uri="{FF2B5EF4-FFF2-40B4-BE49-F238E27FC236}">
                <a16:creationId xmlns:a16="http://schemas.microsoft.com/office/drawing/2014/main" id="{9FA15D42-2C9B-4798-9FB1-CD47A3DB83C0}"/>
              </a:ext>
            </a:extLst>
          </p:cNvPr>
          <p:cNvPicPr>
            <a:picLocks noChangeAspect="1"/>
          </p:cNvPicPr>
          <p:nvPr/>
        </p:nvPicPr>
        <p:blipFill>
          <a:blip r:embed="rId2"/>
          <a:stretch>
            <a:fillRect/>
          </a:stretch>
        </p:blipFill>
        <p:spPr>
          <a:xfrm>
            <a:off x="1064568" y="1472984"/>
            <a:ext cx="7848872" cy="4817074"/>
          </a:xfrm>
          <a:prstGeom prst="rect">
            <a:avLst/>
          </a:prstGeom>
        </p:spPr>
      </p:pic>
    </p:spTree>
    <p:extLst>
      <p:ext uri="{BB962C8B-B14F-4D97-AF65-F5344CB8AC3E}">
        <p14:creationId xmlns:p14="http://schemas.microsoft.com/office/powerpoint/2010/main" val="143764812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与</a:t>
            </a:r>
            <a:r>
              <a:rPr lang="en-US" altLang="zh-CN" dirty="0">
                <a:cs typeface="+mn-ea"/>
                <a:sym typeface="+mn-lt"/>
              </a:rPr>
              <a:t>if else</a:t>
            </a:r>
            <a:r>
              <a:rPr lang="zh-CN" altLang="en-US" dirty="0">
                <a:cs typeface="+mn-ea"/>
                <a:sym typeface="+mn-lt"/>
              </a:rPr>
              <a:t> </a:t>
            </a:r>
            <a:r>
              <a:rPr lang="en-US" altLang="zh-CN" dirty="0">
                <a:cs typeface="+mn-ea"/>
                <a:sym typeface="+mn-lt"/>
              </a:rPr>
              <a:t>if</a:t>
            </a:r>
            <a:r>
              <a:rPr lang="zh-CN" altLang="en-US" dirty="0">
                <a:cs typeface="+mn-ea"/>
                <a:sym typeface="+mn-lt"/>
              </a:rPr>
              <a:t>选择控制块流程相比较，二者十分相似的</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7" name="文本框 6">
            <a:extLst>
              <a:ext uri="{FF2B5EF4-FFF2-40B4-BE49-F238E27FC236}">
                <a16:creationId xmlns:a16="http://schemas.microsoft.com/office/drawing/2014/main" id="{D6A9CDB4-C8D2-4112-AB9E-1FA5DD538D9C}"/>
              </a:ext>
            </a:extLst>
          </p:cNvPr>
          <p:cNvSpPr txBox="1"/>
          <p:nvPr/>
        </p:nvSpPr>
        <p:spPr>
          <a:xfrm>
            <a:off x="-159568" y="3212976"/>
            <a:ext cx="4515996" cy="2677656"/>
          </a:xfrm>
          <a:prstGeom prst="rect">
            <a:avLst/>
          </a:prstGeom>
          <a:noFill/>
        </p:spPr>
        <p:txBody>
          <a:bodyPr wrap="square">
            <a:spAutoFit/>
          </a:bodyPr>
          <a:lstStyle/>
          <a:p>
            <a:pPr marL="742950" lvl="1" indent="-285750" algn="just">
              <a:buFont typeface="Wingdings" panose="05000000000000000000" pitchFamily="2" charset="2"/>
              <a:buChar char="l"/>
            </a:pPr>
            <a:r>
              <a:rPr lang="zh-CN" altLang="en-US" sz="2400" dirty="0">
                <a:cs typeface="+mn-ea"/>
                <a:sym typeface="+mn-lt"/>
              </a:rPr>
              <a:t>除了</a:t>
            </a:r>
            <a:r>
              <a:rPr lang="zh-CN" altLang="en-US" sz="2400" dirty="0">
                <a:highlight>
                  <a:srgbClr val="FFFF00"/>
                </a:highlight>
                <a:cs typeface="+mn-ea"/>
                <a:sym typeface="+mn-lt"/>
              </a:rPr>
              <a:t>在最后</a:t>
            </a:r>
            <a:r>
              <a:rPr lang="en-US" altLang="zh-CN" sz="2400" dirty="0">
                <a:highlight>
                  <a:srgbClr val="FFFF00"/>
                </a:highlight>
                <a:cs typeface="+mn-ea"/>
                <a:sym typeface="+mn-lt"/>
              </a:rPr>
              <a:t>switch case</a:t>
            </a:r>
            <a:r>
              <a:rPr lang="zh-CN" altLang="en-US" sz="2400" dirty="0">
                <a:highlight>
                  <a:srgbClr val="FFFF00"/>
                </a:highlight>
                <a:cs typeface="+mn-ea"/>
                <a:sym typeface="+mn-lt"/>
              </a:rPr>
              <a:t>选择控制块使用了</a:t>
            </a:r>
            <a:r>
              <a:rPr lang="en-US" altLang="zh-CN" sz="2400" b="1" dirty="0">
                <a:solidFill>
                  <a:srgbClr val="0000FF"/>
                </a:solidFill>
                <a:highlight>
                  <a:srgbClr val="FFFF00"/>
                </a:highlight>
                <a:cs typeface="+mn-ea"/>
                <a:sym typeface="+mn-lt"/>
              </a:rPr>
              <a:t>default</a:t>
            </a:r>
            <a:r>
              <a:rPr lang="zh-CN" altLang="en-US" sz="2400" dirty="0">
                <a:cs typeface="+mn-ea"/>
                <a:sym typeface="+mn-lt"/>
              </a:rPr>
              <a:t>，使得程序有了一个单入单出的 </a:t>
            </a:r>
            <a:r>
              <a:rPr lang="en-US" altLang="zh-CN" sz="2400" b="1" dirty="0" err="1">
                <a:solidFill>
                  <a:srgbClr val="C00000"/>
                </a:solidFill>
                <a:cs typeface="+mn-ea"/>
                <a:sym typeface="+mn-lt"/>
              </a:rPr>
              <a:t>jmp</a:t>
            </a:r>
            <a:r>
              <a:rPr lang="en-US" altLang="zh-CN" sz="2400" dirty="0">
                <a:cs typeface="+mn-ea"/>
                <a:sym typeface="+mn-lt"/>
              </a:rPr>
              <a:t> </a:t>
            </a:r>
            <a:r>
              <a:rPr lang="zh-CN" altLang="en-US" sz="2400" dirty="0">
                <a:cs typeface="+mn-ea"/>
                <a:sym typeface="+mn-lt"/>
              </a:rPr>
              <a:t>指令</a:t>
            </a:r>
          </a:p>
          <a:p>
            <a:pPr marL="742950" lvl="1" indent="-285750" algn="just">
              <a:buFont typeface="Wingdings" panose="05000000000000000000" pitchFamily="2" charset="2"/>
              <a:buChar char="l"/>
            </a:pPr>
            <a:r>
              <a:rPr lang="en-US" altLang="zh-CN" sz="2400" dirty="0">
                <a:cs typeface="+mn-ea"/>
                <a:sym typeface="+mn-lt"/>
              </a:rPr>
              <a:t>if else if</a:t>
            </a:r>
            <a:r>
              <a:rPr lang="zh-CN" altLang="en-US" sz="2400" dirty="0">
                <a:cs typeface="+mn-ea"/>
                <a:sym typeface="+mn-lt"/>
              </a:rPr>
              <a:t>选择控制块，则没有这个单入单出的</a:t>
            </a:r>
            <a:r>
              <a:rPr lang="en-US" altLang="zh-CN" sz="2400" dirty="0" err="1">
                <a:cs typeface="+mn-ea"/>
                <a:sym typeface="+mn-lt"/>
              </a:rPr>
              <a:t>jmp</a:t>
            </a:r>
            <a:r>
              <a:rPr lang="zh-CN" altLang="en-US" sz="2400" dirty="0">
                <a:cs typeface="+mn-ea"/>
                <a:sym typeface="+mn-lt"/>
              </a:rPr>
              <a:t>指令基础块</a:t>
            </a:r>
          </a:p>
        </p:txBody>
      </p:sp>
      <p:pic>
        <p:nvPicPr>
          <p:cNvPr id="9" name="图片 8">
            <a:extLst>
              <a:ext uri="{FF2B5EF4-FFF2-40B4-BE49-F238E27FC236}">
                <a16:creationId xmlns:a16="http://schemas.microsoft.com/office/drawing/2014/main" id="{6C7EB25E-1540-4F0A-8E74-DF65F13FB268}"/>
              </a:ext>
            </a:extLst>
          </p:cNvPr>
          <p:cNvPicPr>
            <a:picLocks noChangeAspect="1"/>
          </p:cNvPicPr>
          <p:nvPr/>
        </p:nvPicPr>
        <p:blipFill>
          <a:blip r:embed="rId2"/>
          <a:stretch>
            <a:fillRect/>
          </a:stretch>
        </p:blipFill>
        <p:spPr>
          <a:xfrm>
            <a:off x="4808984" y="2996952"/>
            <a:ext cx="5011483" cy="2787790"/>
          </a:xfrm>
          <a:prstGeom prst="rect">
            <a:avLst/>
          </a:prstGeom>
        </p:spPr>
      </p:pic>
      <p:cxnSp>
        <p:nvCxnSpPr>
          <p:cNvPr id="11" name="直接箭头连接符 10">
            <a:extLst>
              <a:ext uri="{FF2B5EF4-FFF2-40B4-BE49-F238E27FC236}">
                <a16:creationId xmlns:a16="http://schemas.microsoft.com/office/drawing/2014/main" id="{56F3F6A9-0E27-4EDF-9140-1696F6A3C544}"/>
              </a:ext>
            </a:extLst>
          </p:cNvPr>
          <p:cNvCxnSpPr/>
          <p:nvPr/>
        </p:nvCxnSpPr>
        <p:spPr>
          <a:xfrm flipV="1">
            <a:off x="1568624" y="4149080"/>
            <a:ext cx="5184576" cy="50405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812805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pPr lvl="1"/>
            <a:r>
              <a:rPr lang="zh-CN" altLang="en-US" dirty="0">
                <a:cs typeface="+mn-ea"/>
                <a:sym typeface="+mn-lt"/>
              </a:rPr>
              <a:t>前面的 </a:t>
            </a:r>
            <a:r>
              <a:rPr lang="en-US" altLang="zh-CN" dirty="0">
                <a:cs typeface="+mn-ea"/>
                <a:sym typeface="+mn-lt"/>
              </a:rPr>
              <a:t>case</a:t>
            </a:r>
            <a:r>
              <a:rPr lang="zh-CN" altLang="en-US" dirty="0">
                <a:cs typeface="+mn-ea"/>
                <a:sym typeface="+mn-lt"/>
              </a:rPr>
              <a:t>值 都是简单而且单增，线性的</a:t>
            </a:r>
            <a:endParaRPr lang="en-US" altLang="zh-CN" dirty="0">
              <a:cs typeface="+mn-ea"/>
              <a:sym typeface="+mn-lt"/>
            </a:endParaRPr>
          </a:p>
          <a:p>
            <a:pPr lvl="1"/>
            <a:r>
              <a:rPr lang="zh-CN" altLang="en-US" dirty="0">
                <a:highlight>
                  <a:srgbClr val="FFFF00"/>
                </a:highlight>
                <a:cs typeface="+mn-ea"/>
                <a:sym typeface="+mn-lt"/>
              </a:rPr>
              <a:t>如果改变其中一个 </a:t>
            </a:r>
            <a:r>
              <a:rPr lang="en-US" altLang="zh-CN" dirty="0">
                <a:highlight>
                  <a:srgbClr val="FFFF00"/>
                </a:highlight>
                <a:cs typeface="+mn-ea"/>
                <a:sym typeface="+mn-lt"/>
              </a:rPr>
              <a:t>case</a:t>
            </a:r>
            <a:r>
              <a:rPr lang="zh-CN" altLang="en-US" dirty="0">
                <a:highlight>
                  <a:srgbClr val="FFFF00"/>
                </a:highlight>
                <a:cs typeface="+mn-ea"/>
                <a:sym typeface="+mn-lt"/>
              </a:rPr>
              <a:t>值为 </a:t>
            </a:r>
            <a:r>
              <a:rPr lang="en-US" altLang="zh-CN" dirty="0">
                <a:highlight>
                  <a:srgbClr val="FFFF00"/>
                </a:highlight>
                <a:cs typeface="+mn-ea"/>
                <a:sym typeface="+mn-lt"/>
              </a:rPr>
              <a:t>255</a:t>
            </a:r>
            <a:r>
              <a:rPr lang="zh-CN" altLang="en-US" dirty="0">
                <a:cs typeface="+mn-ea"/>
                <a:sym typeface="+mn-lt"/>
              </a:rPr>
              <a:t>，整个选择控制块结构又会发生什么变化呢？</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2052" name="Picture 4" descr="Free Clipart: Grey bird with question marks | anarres">
            <a:extLst>
              <a:ext uri="{FF2B5EF4-FFF2-40B4-BE49-F238E27FC236}">
                <a16:creationId xmlns:a16="http://schemas.microsoft.com/office/drawing/2014/main" id="{8DFFF0AF-8C0E-473A-A13C-BB94A2F8E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776" y="3789040"/>
            <a:ext cx="3665984" cy="239663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A06CD72-8B57-45B7-B06C-AC6ECF4DC41D}"/>
              </a:ext>
            </a:extLst>
          </p:cNvPr>
          <p:cNvSpPr txBox="1"/>
          <p:nvPr/>
        </p:nvSpPr>
        <p:spPr>
          <a:xfrm>
            <a:off x="5529064" y="5359952"/>
            <a:ext cx="1744388" cy="523220"/>
          </a:xfrm>
          <a:prstGeom prst="rect">
            <a:avLst/>
          </a:prstGeom>
          <a:noFill/>
        </p:spPr>
        <p:txBody>
          <a:bodyPr wrap="none" rtlCol="0">
            <a:spAutoFit/>
          </a:bodyPr>
          <a:lstStyle/>
          <a:p>
            <a:r>
              <a:rPr lang="en-US" altLang="zh-CN" sz="2800" dirty="0">
                <a:effectLst>
                  <a:outerShdw blurRad="50800" dist="50800" dir="5400000" algn="ctr" rotWithShape="0">
                    <a:srgbClr val="0000FF"/>
                  </a:outerShdw>
                  <a:reflection blurRad="6350" stA="55000" endA="300" endPos="45500" dir="5400000" sy="-100000" algn="bl" rotWithShape="0"/>
                </a:effectLst>
                <a:cs typeface="+mn-ea"/>
                <a:sym typeface="+mn-lt"/>
              </a:rPr>
              <a:t>case 255:</a:t>
            </a:r>
            <a:endParaRPr lang="zh-CN" altLang="en-US" sz="2800" dirty="0">
              <a:effectLst>
                <a:outerShdw blurRad="50800" dist="50800" dir="5400000" algn="ctr" rotWithShape="0">
                  <a:srgbClr val="0000FF"/>
                </a:outerShdw>
                <a:reflection blurRad="6350" stA="55000" endA="300" endPos="45500" dir="5400000" sy="-100000" algn="bl" rotWithShape="0"/>
              </a:effectLst>
              <a:cs typeface="+mn-ea"/>
              <a:sym typeface="+mn-lt"/>
            </a:endParaRPr>
          </a:p>
        </p:txBody>
      </p:sp>
    </p:spTree>
    <p:extLst>
      <p:ext uri="{BB962C8B-B14F-4D97-AF65-F5344CB8AC3E}">
        <p14:creationId xmlns:p14="http://schemas.microsoft.com/office/powerpoint/2010/main" val="300360045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484784"/>
            <a:ext cx="8915400" cy="576064"/>
          </a:xfrm>
        </p:spPr>
        <p:txBody>
          <a:bodyPr>
            <a:normAutofit lnSpcReduction="10000"/>
          </a:bodyPr>
          <a:lstStyle/>
          <a:p>
            <a:r>
              <a:rPr lang="zh-CN" altLang="en-US" dirty="0">
                <a:cs typeface="+mn-ea"/>
                <a:sym typeface="+mn-lt"/>
              </a:rPr>
              <a:t>非线性</a:t>
            </a:r>
            <a:r>
              <a:rPr lang="en-US" altLang="zh-CN" dirty="0">
                <a:cs typeface="+mn-ea"/>
                <a:sym typeface="+mn-lt"/>
              </a:rPr>
              <a:t>case</a:t>
            </a:r>
            <a:r>
              <a:rPr lang="zh-CN" altLang="en-US" dirty="0">
                <a:cs typeface="+mn-ea"/>
                <a:sym typeface="+mn-lt"/>
              </a:rPr>
              <a:t>值</a:t>
            </a:r>
            <a:r>
              <a:rPr lang="en-US" altLang="zh-CN" dirty="0">
                <a:cs typeface="+mn-ea"/>
                <a:sym typeface="+mn-lt"/>
              </a:rPr>
              <a:t> (Codeblocks-20.03-32bit)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6" name="Rectangle 1"/>
          <p:cNvSpPr>
            <a:spLocks noChangeArrowheads="1"/>
          </p:cNvSpPr>
          <p:nvPr/>
        </p:nvSpPr>
        <p:spPr bwMode="auto">
          <a:xfrm>
            <a:off x="564405" y="1816363"/>
            <a:ext cx="8777189"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8000FF"/>
              </a:solidFill>
              <a:effectLst/>
              <a:cs typeface="+mn-ea"/>
              <a:sym typeface="+mn-lt"/>
            </a:endParaRPr>
          </a:p>
          <a:p>
            <a:pPr marL="0" marR="0" lvl="0" indent="127000" algn="l" defTabSz="914400" rtl="0" eaLnBrk="1" fontAlgn="base" latinLnBrk="0" hangingPunct="1">
              <a:lnSpc>
                <a:spcPct val="100000"/>
              </a:lnSpc>
              <a:spcBef>
                <a:spcPct val="0"/>
              </a:spcBef>
              <a:spcAft>
                <a:spcPct val="0"/>
              </a:spcAft>
              <a:buClrTx/>
              <a:buSzTx/>
              <a:buFontTx/>
              <a:buNone/>
              <a:tabLst/>
            </a:pPr>
            <a:r>
              <a:rPr lang="en-US" altLang="zh-CN" sz="1200" b="1" dirty="0">
                <a:solidFill>
                  <a:srgbClr val="8000FF"/>
                </a:solidFill>
                <a:cs typeface="+mn-ea"/>
                <a:sym typeface="+mn-lt"/>
              </a:rPr>
              <a:t>i</a:t>
            </a:r>
            <a:r>
              <a:rPr kumimoji="0" lang="en-US" altLang="zh-CN" sz="1200" b="1" i="0" u="none" strike="noStrike" cap="none" normalizeH="0" baseline="0" dirty="0">
                <a:ln>
                  <a:noFill/>
                </a:ln>
                <a:solidFill>
                  <a:srgbClr val="8000FF"/>
                </a:solidFill>
                <a:effectLst/>
                <a:cs typeface="+mn-ea"/>
                <a:sym typeface="+mn-lt"/>
              </a:rPr>
              <a:t>nt </a:t>
            </a:r>
            <a:r>
              <a:rPr kumimoji="0" lang="en-US" altLang="zh-CN" sz="1200" b="1" i="0" u="none" strike="noStrike" cap="none" normalizeH="0" baseline="0" dirty="0">
                <a:ln>
                  <a:noFill/>
                </a:ln>
                <a:solidFill>
                  <a:srgbClr val="000000"/>
                </a:solidFill>
                <a:effectLst/>
                <a:cs typeface="+mn-ea"/>
                <a:sym typeface="+mn-lt"/>
              </a:rPr>
              <a:t>main</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00FF"/>
                </a:solidFill>
                <a:effectLst/>
                <a:cs typeface="+mn-ea"/>
                <a:sym typeface="+mn-lt"/>
              </a:rPr>
              <a:t>int </a:t>
            </a:r>
            <a:r>
              <a:rPr kumimoji="0" lang="en-US" altLang="zh-CN" sz="1200" b="1" i="0" u="none" strike="noStrike" cap="none" normalizeH="0" baseline="0" dirty="0" err="1">
                <a:ln>
                  <a:noFill/>
                </a:ln>
                <a:solidFill>
                  <a:srgbClr val="000000"/>
                </a:solidFill>
                <a:effectLst/>
                <a:cs typeface="+mn-ea"/>
                <a:sym typeface="+mn-lt"/>
              </a:rPr>
              <a:t>argc</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8000FF"/>
                </a:solidFill>
                <a:effectLst/>
                <a:cs typeface="+mn-ea"/>
                <a:sym typeface="+mn-lt"/>
              </a:rPr>
              <a:t>char</a:t>
            </a:r>
            <a:r>
              <a:rPr kumimoji="0" lang="en-US" altLang="zh-CN" sz="1200" b="1" i="0" u="none" strike="noStrike" cap="none" normalizeH="0" baseline="0" dirty="0">
                <a:ln>
                  <a:noFill/>
                </a:ln>
                <a:solidFill>
                  <a:srgbClr val="8000FF"/>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switch</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argc</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1</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"Usage: %s [arbitrary string]\</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break</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2</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"Hello World:%s\</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1</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break</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3</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"Hello boy:%s\</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2</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break</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4</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"Hello guys:%s\</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3</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break</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case </a:t>
            </a:r>
            <a:r>
              <a:rPr kumimoji="0" lang="en-US" altLang="zh-CN" sz="1200" b="1" i="0" u="none" strike="noStrike" cap="none" normalizeH="0" baseline="0" dirty="0">
                <a:ln>
                  <a:noFill/>
                </a:ln>
                <a:solidFill>
                  <a:srgbClr val="FF8000"/>
                </a:solidFill>
                <a:effectLst/>
                <a:cs typeface="+mn-ea"/>
                <a:sym typeface="+mn-lt"/>
              </a:rPr>
              <a:t>255</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"Hello girls:%s\</a:t>
            </a:r>
            <a:r>
              <a:rPr kumimoji="0" lang="en-US" altLang="zh-CN" sz="1200" b="1" i="0" u="none" strike="noStrike" cap="none" normalizeH="0" baseline="0" dirty="0" err="1">
                <a:ln>
                  <a:noFill/>
                </a:ln>
                <a:solidFill>
                  <a:srgbClr val="808080"/>
                </a:solidFill>
                <a:effectLst/>
                <a:cs typeface="+mn-ea"/>
                <a:sym typeface="+mn-lt"/>
              </a:rPr>
              <a:t>n"</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argv</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4</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000000"/>
                </a:solidFill>
                <a:effectLst/>
                <a:cs typeface="+mn-ea"/>
                <a:sym typeface="+mn-lt"/>
              </a:rPr>
              <a:t>	</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break</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default</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"So many arguments!\n"</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return </a:t>
            </a:r>
            <a:r>
              <a:rPr kumimoji="0" lang="en-US" altLang="zh-CN" sz="1200" b="1" i="0" u="none" strike="noStrike" cap="none" normalizeH="0" baseline="0" dirty="0">
                <a:ln>
                  <a:noFill/>
                </a:ln>
                <a:solidFill>
                  <a:srgbClr val="FF8000"/>
                </a:solidFill>
                <a:effectLst/>
                <a:cs typeface="+mn-ea"/>
                <a:sym typeface="+mn-lt"/>
              </a:rPr>
              <a:t>0</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p:txBody>
      </p:sp>
    </p:spTree>
    <p:extLst>
      <p:ext uri="{BB962C8B-B14F-4D97-AF65-F5344CB8AC3E}">
        <p14:creationId xmlns:p14="http://schemas.microsoft.com/office/powerpoint/2010/main" val="134960256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4" name="图片 3">
            <a:extLst>
              <a:ext uri="{FF2B5EF4-FFF2-40B4-BE49-F238E27FC236}">
                <a16:creationId xmlns:a16="http://schemas.microsoft.com/office/drawing/2014/main" id="{55FAF71A-6A11-4684-8DC3-F4FB599321E1}"/>
              </a:ext>
            </a:extLst>
          </p:cNvPr>
          <p:cNvPicPr>
            <a:picLocks noChangeAspect="1"/>
          </p:cNvPicPr>
          <p:nvPr/>
        </p:nvPicPr>
        <p:blipFill>
          <a:blip r:embed="rId2"/>
          <a:stretch>
            <a:fillRect/>
          </a:stretch>
        </p:blipFill>
        <p:spPr>
          <a:xfrm>
            <a:off x="107382" y="1772816"/>
            <a:ext cx="9691235" cy="3768267"/>
          </a:xfrm>
          <a:prstGeom prst="rect">
            <a:avLst/>
          </a:prstGeom>
        </p:spPr>
      </p:pic>
      <p:sp>
        <p:nvSpPr>
          <p:cNvPr id="7" name="文本框 6">
            <a:extLst>
              <a:ext uri="{FF2B5EF4-FFF2-40B4-BE49-F238E27FC236}">
                <a16:creationId xmlns:a16="http://schemas.microsoft.com/office/drawing/2014/main" id="{FC984AFA-C24B-46DB-8288-8654C7F4DB18}"/>
              </a:ext>
            </a:extLst>
          </p:cNvPr>
          <p:cNvSpPr txBox="1"/>
          <p:nvPr/>
        </p:nvSpPr>
        <p:spPr>
          <a:xfrm>
            <a:off x="76146" y="6093296"/>
            <a:ext cx="8994204" cy="369332"/>
          </a:xfrm>
          <a:prstGeom prst="rect">
            <a:avLst/>
          </a:prstGeom>
          <a:noFill/>
        </p:spPr>
        <p:txBody>
          <a:bodyPr wrap="square" rtlCol="0">
            <a:spAutoFit/>
          </a:bodyPr>
          <a:lstStyle/>
          <a:p>
            <a:r>
              <a:rPr lang="zh-CN" altLang="en-US" dirty="0">
                <a:solidFill>
                  <a:schemeClr val="bg1">
                    <a:lumMod val="50000"/>
                  </a:schemeClr>
                </a:solidFill>
                <a:cs typeface="+mn-ea"/>
                <a:sym typeface="+mn-lt"/>
              </a:rPr>
              <a:t>好像没有 </a:t>
            </a:r>
            <a:r>
              <a:rPr lang="en-US" altLang="zh-CN" dirty="0">
                <a:solidFill>
                  <a:schemeClr val="bg1">
                    <a:lumMod val="50000"/>
                  </a:schemeClr>
                </a:solidFill>
                <a:cs typeface="+mn-ea"/>
                <a:sym typeface="+mn-lt"/>
              </a:rPr>
              <a:t>switch table </a:t>
            </a:r>
            <a:r>
              <a:rPr lang="zh-CN" altLang="en-US" dirty="0">
                <a:solidFill>
                  <a:schemeClr val="bg1">
                    <a:lumMod val="50000"/>
                  </a:schemeClr>
                </a:solidFill>
                <a:cs typeface="+mn-ea"/>
                <a:sym typeface="+mn-lt"/>
              </a:rPr>
              <a:t>了； </a:t>
            </a:r>
            <a:r>
              <a:rPr lang="zh-CN" altLang="en-US" dirty="0">
                <a:solidFill>
                  <a:schemeClr val="bg1">
                    <a:lumMod val="50000"/>
                  </a:schemeClr>
                </a:solidFill>
                <a:highlight>
                  <a:srgbClr val="FFFF00"/>
                </a:highlight>
                <a:cs typeface="+mn-ea"/>
                <a:sym typeface="+mn-lt"/>
              </a:rPr>
              <a:t>或者说找到了 </a:t>
            </a:r>
            <a:r>
              <a:rPr lang="en-US" altLang="zh-CN" dirty="0">
                <a:solidFill>
                  <a:schemeClr val="bg1">
                    <a:lumMod val="50000"/>
                  </a:schemeClr>
                </a:solidFill>
                <a:highlight>
                  <a:srgbClr val="FFFF00"/>
                </a:highlight>
                <a:cs typeface="+mn-ea"/>
                <a:sym typeface="+mn-lt"/>
              </a:rPr>
              <a:t>switch case </a:t>
            </a:r>
            <a:r>
              <a:rPr lang="zh-CN" altLang="en-US" dirty="0">
                <a:solidFill>
                  <a:schemeClr val="bg1">
                    <a:lumMod val="50000"/>
                  </a:schemeClr>
                </a:solidFill>
                <a:highlight>
                  <a:srgbClr val="FFFF00"/>
                </a:highlight>
                <a:cs typeface="+mn-ea"/>
                <a:sym typeface="+mn-lt"/>
              </a:rPr>
              <a:t>的等价 汇编实现方式</a:t>
            </a:r>
          </a:p>
        </p:txBody>
      </p:sp>
    </p:spTree>
    <p:extLst>
      <p:ext uri="{BB962C8B-B14F-4D97-AF65-F5344CB8AC3E}">
        <p14:creationId xmlns:p14="http://schemas.microsoft.com/office/powerpoint/2010/main" val="89079777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r>
              <a:rPr lang="en-US" altLang="zh-CN" sz="2800" b="1" dirty="0">
                <a:solidFill>
                  <a:srgbClr val="0000FF"/>
                </a:solidFill>
                <a:cs typeface="+mn-ea"/>
                <a:sym typeface="+mn-lt"/>
              </a:rPr>
              <a:t>VC++6.0  Debug</a:t>
            </a:r>
            <a:r>
              <a:rPr lang="zh-CN" altLang="en-US" sz="2800" b="1" dirty="0">
                <a:solidFill>
                  <a:srgbClr val="0000FF"/>
                </a:solidFill>
                <a:cs typeface="+mn-ea"/>
                <a:sym typeface="+mn-lt"/>
              </a:rPr>
              <a:t>下有一点不同</a:t>
            </a:r>
            <a:r>
              <a:rPr lang="zh-CN" altLang="en-US" sz="2800" b="1" dirty="0">
                <a:solidFill>
                  <a:srgbClr val="C00000"/>
                </a:solidFill>
                <a:cs typeface="+mn-ea"/>
                <a:sym typeface="+mn-lt"/>
              </a:rPr>
              <a:t>）</a:t>
            </a:r>
          </a:p>
        </p:txBody>
      </p:sp>
      <p:sp>
        <p:nvSpPr>
          <p:cNvPr id="7" name="文本框 6">
            <a:extLst>
              <a:ext uri="{FF2B5EF4-FFF2-40B4-BE49-F238E27FC236}">
                <a16:creationId xmlns:a16="http://schemas.microsoft.com/office/drawing/2014/main" id="{FC984AFA-C24B-46DB-8288-8654C7F4DB18}"/>
              </a:ext>
            </a:extLst>
          </p:cNvPr>
          <p:cNvSpPr txBox="1"/>
          <p:nvPr/>
        </p:nvSpPr>
        <p:spPr>
          <a:xfrm>
            <a:off x="37847" y="6362982"/>
            <a:ext cx="8994204" cy="369332"/>
          </a:xfrm>
          <a:prstGeom prst="rect">
            <a:avLst/>
          </a:prstGeom>
          <a:noFill/>
        </p:spPr>
        <p:txBody>
          <a:bodyPr wrap="square" rtlCol="0">
            <a:spAutoFit/>
          </a:bodyPr>
          <a:lstStyle/>
          <a:p>
            <a:r>
              <a:rPr lang="en-US" altLang="zh-CN" dirty="0" err="1">
                <a:solidFill>
                  <a:schemeClr val="bg1">
                    <a:lumMod val="50000"/>
                  </a:schemeClr>
                </a:solidFill>
                <a:cs typeface="+mn-ea"/>
                <a:sym typeface="+mn-lt"/>
              </a:rPr>
              <a:t>Codeblocks</a:t>
            </a:r>
            <a:r>
              <a:rPr lang="en-US" altLang="zh-CN" dirty="0">
                <a:solidFill>
                  <a:schemeClr val="bg1">
                    <a:lumMod val="50000"/>
                  </a:schemeClr>
                </a:solidFill>
                <a:cs typeface="+mn-ea"/>
                <a:sym typeface="+mn-lt"/>
              </a:rPr>
              <a:t> </a:t>
            </a:r>
            <a:r>
              <a:rPr lang="zh-CN" altLang="en-US" dirty="0">
                <a:solidFill>
                  <a:schemeClr val="bg1">
                    <a:lumMod val="50000"/>
                  </a:schemeClr>
                </a:solidFill>
                <a:cs typeface="+mn-ea"/>
                <a:sym typeface="+mn-lt"/>
              </a:rPr>
              <a:t>配置</a:t>
            </a:r>
            <a:r>
              <a:rPr lang="en-US" altLang="zh-CN" dirty="0">
                <a:solidFill>
                  <a:schemeClr val="bg1">
                    <a:lumMod val="50000"/>
                  </a:schemeClr>
                </a:solidFill>
                <a:cs typeface="+mn-ea"/>
                <a:sym typeface="+mn-lt"/>
              </a:rPr>
              <a:t>VC6.0 </a:t>
            </a:r>
            <a:r>
              <a:rPr lang="zh-CN" altLang="en-US" dirty="0">
                <a:solidFill>
                  <a:schemeClr val="bg1">
                    <a:lumMod val="50000"/>
                  </a:schemeClr>
                </a:solidFill>
                <a:cs typeface="+mn-ea"/>
                <a:sym typeface="+mn-lt"/>
              </a:rPr>
              <a:t>编译环境</a:t>
            </a:r>
            <a:r>
              <a:rPr lang="en-US" altLang="zh-CN" dirty="0">
                <a:solidFill>
                  <a:schemeClr val="bg1">
                    <a:lumMod val="50000"/>
                  </a:schemeClr>
                </a:solidFill>
                <a:cs typeface="+mn-ea"/>
                <a:sym typeface="+mn-lt"/>
              </a:rPr>
              <a:t>, https://blog.csdn.net/Co_zy/article/details/67637363</a:t>
            </a:r>
            <a:endParaRPr lang="zh-CN" altLang="en-US" dirty="0">
              <a:solidFill>
                <a:schemeClr val="bg1">
                  <a:lumMod val="50000"/>
                </a:schemeClr>
              </a:solidFill>
              <a:cs typeface="+mn-ea"/>
              <a:sym typeface="+mn-lt"/>
            </a:endParaRPr>
          </a:p>
        </p:txBody>
      </p:sp>
      <p:pic>
        <p:nvPicPr>
          <p:cNvPr id="6" name="Picture 5">
            <a:extLst>
              <a:ext uri="{FF2B5EF4-FFF2-40B4-BE49-F238E27FC236}">
                <a16:creationId xmlns:a16="http://schemas.microsoft.com/office/drawing/2014/main" id="{9DB46B21-C67A-28F9-6BAD-18ABF3AF74E3}"/>
              </a:ext>
            </a:extLst>
          </p:cNvPr>
          <p:cNvPicPr>
            <a:picLocks noChangeAspect="1"/>
          </p:cNvPicPr>
          <p:nvPr/>
        </p:nvPicPr>
        <p:blipFill>
          <a:blip r:embed="rId2"/>
          <a:stretch>
            <a:fillRect/>
          </a:stretch>
        </p:blipFill>
        <p:spPr>
          <a:xfrm>
            <a:off x="0" y="1443268"/>
            <a:ext cx="8285194" cy="2676096"/>
          </a:xfrm>
          <a:prstGeom prst="rect">
            <a:avLst/>
          </a:prstGeom>
        </p:spPr>
      </p:pic>
      <p:pic>
        <p:nvPicPr>
          <p:cNvPr id="9" name="Picture 8">
            <a:extLst>
              <a:ext uri="{FF2B5EF4-FFF2-40B4-BE49-F238E27FC236}">
                <a16:creationId xmlns:a16="http://schemas.microsoft.com/office/drawing/2014/main" id="{A20ED2FD-38DE-7134-876E-343A1B2CEA70}"/>
              </a:ext>
            </a:extLst>
          </p:cNvPr>
          <p:cNvPicPr>
            <a:picLocks noChangeAspect="1"/>
          </p:cNvPicPr>
          <p:nvPr/>
        </p:nvPicPr>
        <p:blipFill>
          <a:blip r:embed="rId3"/>
          <a:stretch>
            <a:fillRect/>
          </a:stretch>
        </p:blipFill>
        <p:spPr>
          <a:xfrm>
            <a:off x="2000672" y="4366092"/>
            <a:ext cx="7884121" cy="1798133"/>
          </a:xfrm>
          <a:prstGeom prst="rect">
            <a:avLst/>
          </a:prstGeom>
          <a:ln w="19050">
            <a:solidFill>
              <a:srgbClr val="FF0000"/>
            </a:solidFill>
          </a:ln>
        </p:spPr>
      </p:pic>
      <p:sp>
        <p:nvSpPr>
          <p:cNvPr id="10" name="Rectangle 9">
            <a:extLst>
              <a:ext uri="{FF2B5EF4-FFF2-40B4-BE49-F238E27FC236}">
                <a16:creationId xmlns:a16="http://schemas.microsoft.com/office/drawing/2014/main" id="{60AF976C-362D-1783-BAEC-1B36FC53CE6D}"/>
              </a:ext>
            </a:extLst>
          </p:cNvPr>
          <p:cNvSpPr/>
          <p:nvPr/>
        </p:nvSpPr>
        <p:spPr>
          <a:xfrm>
            <a:off x="2720752" y="2564904"/>
            <a:ext cx="2880320" cy="64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Straight Arrow Connector 11">
            <a:extLst>
              <a:ext uri="{FF2B5EF4-FFF2-40B4-BE49-F238E27FC236}">
                <a16:creationId xmlns:a16="http://schemas.microsoft.com/office/drawing/2014/main" id="{F27A51EB-D378-95A5-7C22-801ADE9C5921}"/>
              </a:ext>
            </a:extLst>
          </p:cNvPr>
          <p:cNvCxnSpPr>
            <a:endCxn id="9" idx="0"/>
          </p:cNvCxnSpPr>
          <p:nvPr/>
        </p:nvCxnSpPr>
        <p:spPr>
          <a:xfrm>
            <a:off x="4160912" y="3212976"/>
            <a:ext cx="1781821" cy="115311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051070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556792"/>
            <a:ext cx="8915400" cy="3744416"/>
          </a:xfrm>
        </p:spPr>
        <p:txBody>
          <a:bodyPr/>
          <a:lstStyle/>
          <a:p>
            <a:pPr lvl="1"/>
            <a:r>
              <a:rPr lang="zh-CN" altLang="en-US" dirty="0">
                <a:cs typeface="+mn-ea"/>
                <a:sym typeface="+mn-lt"/>
              </a:rPr>
              <a:t>负责分发的基础块有很大的不同 </a:t>
            </a:r>
            <a:r>
              <a:rPr lang="en-US" altLang="zh-CN" dirty="0">
                <a:cs typeface="+mn-ea"/>
                <a:sym typeface="+mn-lt"/>
              </a:rPr>
              <a:t>(</a:t>
            </a:r>
            <a:r>
              <a:rPr lang="en-US" altLang="zh-CN" dirty="0">
                <a:highlight>
                  <a:srgbClr val="FFFF00"/>
                </a:highlight>
                <a:cs typeface="+mn-ea"/>
                <a:sym typeface="+mn-lt"/>
              </a:rPr>
              <a:t>case </a:t>
            </a:r>
            <a:r>
              <a:rPr lang="zh-CN" altLang="en-US" dirty="0">
                <a:highlight>
                  <a:srgbClr val="FFFF00"/>
                </a:highlight>
                <a:cs typeface="+mn-ea"/>
                <a:sym typeface="+mn-lt"/>
              </a:rPr>
              <a:t>会重新映射</a:t>
            </a:r>
            <a:r>
              <a:rPr lang="en-US" altLang="zh-CN" dirty="0">
                <a:cs typeface="+mn-ea"/>
                <a:sym typeface="+mn-lt"/>
              </a:rPr>
              <a: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  （</a:t>
            </a:r>
            <a:r>
              <a:rPr lang="en-US" altLang="zh-CN" sz="2800" b="1" dirty="0">
                <a:solidFill>
                  <a:srgbClr val="0000FF"/>
                </a:solidFill>
                <a:cs typeface="+mn-ea"/>
                <a:sym typeface="+mn-lt"/>
              </a:rPr>
              <a:t>VC++6.0  Debug</a:t>
            </a:r>
            <a:r>
              <a:rPr lang="zh-CN" altLang="en-US" sz="2800" b="1" dirty="0">
                <a:solidFill>
                  <a:srgbClr val="0000FF"/>
                </a:solidFill>
                <a:cs typeface="+mn-ea"/>
                <a:sym typeface="+mn-lt"/>
              </a:rPr>
              <a:t>下有一点不同</a:t>
            </a:r>
            <a:r>
              <a:rPr lang="zh-CN" altLang="en-US" sz="2800" b="1" dirty="0">
                <a:solidFill>
                  <a:srgbClr val="C00000"/>
                </a:solidFill>
                <a:cs typeface="+mn-ea"/>
                <a:sym typeface="+mn-lt"/>
              </a:rPr>
              <a:t>）</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11014" y="2172608"/>
            <a:ext cx="4464423" cy="1635482"/>
          </a:xfrm>
          <a:prstGeom prst="rect">
            <a:avLst/>
          </a:prstGeom>
          <a:noFill/>
          <a:ln w="9525">
            <a:noFill/>
            <a:miter lim="800000"/>
            <a:headEnd/>
            <a:tailEnd/>
          </a:ln>
          <a:effectLst/>
        </p:spPr>
      </p:pic>
      <p:pic>
        <p:nvPicPr>
          <p:cNvPr id="9" name="Picture 2">
            <a:extLst>
              <a:ext uri="{FF2B5EF4-FFF2-40B4-BE49-F238E27FC236}">
                <a16:creationId xmlns:a16="http://schemas.microsoft.com/office/drawing/2014/main" id="{C8C4B163-EB5A-4E8A-83F8-CD5B7AC007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19" t="-384" r="9517" b="384"/>
          <a:stretch/>
        </p:blipFill>
        <p:spPr bwMode="auto">
          <a:xfrm>
            <a:off x="2504728" y="3931394"/>
            <a:ext cx="7393086" cy="2879195"/>
          </a:xfrm>
          <a:prstGeom prst="rect">
            <a:avLst/>
          </a:prstGeom>
          <a:noFill/>
          <a:ln w="9525">
            <a:noFill/>
            <a:miter lim="800000"/>
            <a:headEnd/>
            <a:tailEnd/>
          </a:ln>
          <a:effectLst/>
        </p:spPr>
      </p:pic>
      <p:sp>
        <p:nvSpPr>
          <p:cNvPr id="10" name="文本框 9">
            <a:extLst>
              <a:ext uri="{FF2B5EF4-FFF2-40B4-BE49-F238E27FC236}">
                <a16:creationId xmlns:a16="http://schemas.microsoft.com/office/drawing/2014/main" id="{8EDFF968-8150-414D-9D46-F2A8B592628C}"/>
              </a:ext>
            </a:extLst>
          </p:cNvPr>
          <p:cNvSpPr txBox="1"/>
          <p:nvPr/>
        </p:nvSpPr>
        <p:spPr>
          <a:xfrm>
            <a:off x="6801470" y="2797321"/>
            <a:ext cx="3096344" cy="830997"/>
          </a:xfrm>
          <a:prstGeom prst="rect">
            <a:avLst/>
          </a:prstGeom>
          <a:noFill/>
        </p:spPr>
        <p:txBody>
          <a:bodyPr wrap="square">
            <a:spAutoFit/>
          </a:bodyPr>
          <a:lstStyle/>
          <a:p>
            <a:pPr lvl="2" algn="ctr"/>
            <a:r>
              <a:rPr lang="zh-CN" altLang="en-US" sz="2400" b="1" dirty="0">
                <a:solidFill>
                  <a:srgbClr val="00732D"/>
                </a:solidFill>
                <a:cs typeface="+mn-ea"/>
                <a:sym typeface="+mn-lt"/>
              </a:rPr>
              <a:t>一个数组</a:t>
            </a:r>
            <a:endParaRPr lang="en-US" altLang="zh-CN" sz="2400" b="1" dirty="0">
              <a:solidFill>
                <a:srgbClr val="00732D"/>
              </a:solidFill>
              <a:cs typeface="+mn-ea"/>
              <a:sym typeface="+mn-lt"/>
            </a:endParaRPr>
          </a:p>
          <a:p>
            <a:pPr lvl="2" algn="ctr"/>
            <a:r>
              <a:rPr lang="en-US" altLang="zh-CN" sz="2400" b="1" dirty="0">
                <a:solidFill>
                  <a:srgbClr val="00732D"/>
                </a:solidFill>
                <a:cs typeface="+mn-ea"/>
                <a:sym typeface="+mn-lt"/>
              </a:rPr>
              <a:t>(</a:t>
            </a:r>
            <a:r>
              <a:rPr lang="zh-CN" altLang="en-US" sz="2400" b="1" dirty="0">
                <a:solidFill>
                  <a:srgbClr val="00732D"/>
                </a:solidFill>
                <a:cs typeface="+mn-ea"/>
                <a:sym typeface="+mn-lt"/>
              </a:rPr>
              <a:t>简称为索引表</a:t>
            </a:r>
            <a:r>
              <a:rPr lang="en-US" altLang="zh-CN" sz="2400" b="1" dirty="0">
                <a:solidFill>
                  <a:srgbClr val="00732D"/>
                </a:solidFill>
                <a:cs typeface="+mn-ea"/>
                <a:sym typeface="+mn-lt"/>
              </a:rPr>
              <a:t>)</a:t>
            </a:r>
            <a:endParaRPr lang="zh-CN" altLang="en-US" sz="2400" b="1" dirty="0">
              <a:solidFill>
                <a:srgbClr val="00732D"/>
              </a:solidFill>
              <a:cs typeface="+mn-ea"/>
              <a:sym typeface="+mn-lt"/>
            </a:endParaRPr>
          </a:p>
        </p:txBody>
      </p:sp>
      <p:grpSp>
        <p:nvGrpSpPr>
          <p:cNvPr id="16" name="组合 15">
            <a:extLst>
              <a:ext uri="{FF2B5EF4-FFF2-40B4-BE49-F238E27FC236}">
                <a16:creationId xmlns:a16="http://schemas.microsoft.com/office/drawing/2014/main" id="{FC1F3A4A-7739-4CB7-82B6-148374AE727E}"/>
              </a:ext>
            </a:extLst>
          </p:cNvPr>
          <p:cNvGrpSpPr/>
          <p:nvPr/>
        </p:nvGrpSpPr>
        <p:grpSpPr>
          <a:xfrm>
            <a:off x="4520952" y="2945340"/>
            <a:ext cx="4357928" cy="2084400"/>
            <a:chOff x="4520952" y="2945340"/>
            <a:chExt cx="4357928" cy="2084400"/>
          </a:xfrm>
        </p:grpSpPr>
        <mc:AlternateContent xmlns:mc="http://schemas.openxmlformats.org/markup-compatibility/2006">
          <mc:Choice xmlns:p14="http://schemas.microsoft.com/office/powerpoint/2010/main" xmlns:aink="http://schemas.microsoft.com/office/drawing/2016/ink" Requires="p14 aink">
            <p:contentPart p14:bwMode="auto" r:id="rId5">
              <p14:nvContentPartPr>
                <p14:cNvPr id="11" name="墨迹 10">
                  <a:extLst>
                    <a:ext uri="{FF2B5EF4-FFF2-40B4-BE49-F238E27FC236}">
                      <a16:creationId xmlns:a16="http://schemas.microsoft.com/office/drawing/2014/main" id="{A5179FDA-72F3-4BE4-88BE-45245C426B9F}"/>
                    </a:ext>
                  </a:extLst>
                </p14:cNvPr>
                <p14:cNvContentPartPr/>
                <p14:nvPr/>
              </p14:nvContentPartPr>
              <p14:xfrm>
                <a:off x="4520952" y="2945340"/>
                <a:ext cx="3134288" cy="393480"/>
              </p14:xfrm>
            </p:contentPart>
          </mc:Choice>
          <mc:Fallback>
            <p:pic>
              <p:nvPicPr>
                <p:cNvPr id="11" name="墨迹 10">
                  <a:extLst>
                    <a:ext uri="{FF2B5EF4-FFF2-40B4-BE49-F238E27FC236}">
                      <a16:creationId xmlns:a16="http://schemas.microsoft.com/office/drawing/2014/main" id="{A5179FDA-72F3-4BE4-88BE-45245C426B9F}"/>
                    </a:ext>
                  </a:extLst>
                </p:cNvPr>
                <p:cNvPicPr/>
                <p:nvPr/>
              </p:nvPicPr>
              <p:blipFill>
                <a:blip r:embed="rId6"/>
                <a:stretch>
                  <a:fillRect/>
                </a:stretch>
              </p:blipFill>
              <p:spPr>
                <a:xfrm>
                  <a:off x="4502951" y="2837340"/>
                  <a:ext cx="3169929" cy="60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2" name="墨迹 11">
                  <a:extLst>
                    <a:ext uri="{FF2B5EF4-FFF2-40B4-BE49-F238E27FC236}">
                      <a16:creationId xmlns:a16="http://schemas.microsoft.com/office/drawing/2014/main" id="{7F32FB4D-5CE8-4175-8476-21382A742003}"/>
                    </a:ext>
                  </a:extLst>
                </p14:cNvPr>
                <p14:cNvContentPartPr/>
                <p14:nvPr/>
              </p14:nvContentPartPr>
              <p14:xfrm>
                <a:off x="7608800" y="3212820"/>
                <a:ext cx="147600" cy="206280"/>
              </p14:xfrm>
            </p:contentPart>
          </mc:Choice>
          <mc:Fallback xmlns="">
            <p:pic>
              <p:nvPicPr>
                <p:cNvPr id="12" name="墨迹 11">
                  <a:extLst>
                    <a:ext uri="{FF2B5EF4-FFF2-40B4-BE49-F238E27FC236}">
                      <a16:creationId xmlns:a16="http://schemas.microsoft.com/office/drawing/2014/main" id="{7F32FB4D-5CE8-4175-8476-21382A742003}"/>
                    </a:ext>
                  </a:extLst>
                </p:cNvPr>
                <p:cNvPicPr/>
                <p:nvPr/>
              </p:nvPicPr>
              <p:blipFill>
                <a:blip r:embed="rId8"/>
                <a:stretch>
                  <a:fillRect/>
                </a:stretch>
              </p:blipFill>
              <p:spPr>
                <a:xfrm>
                  <a:off x="7590800" y="3104820"/>
                  <a:ext cx="183240" cy="42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3" name="墨迹 12">
                  <a:extLst>
                    <a:ext uri="{FF2B5EF4-FFF2-40B4-BE49-F238E27FC236}">
                      <a16:creationId xmlns:a16="http://schemas.microsoft.com/office/drawing/2014/main" id="{C7F88153-C618-415A-A652-79CB2D932A0B}"/>
                    </a:ext>
                  </a:extLst>
                </p14:cNvPr>
                <p14:cNvContentPartPr/>
                <p14:nvPr/>
              </p14:nvContentPartPr>
              <p14:xfrm>
                <a:off x="7869800" y="3568500"/>
                <a:ext cx="1009080" cy="1412280"/>
              </p14:xfrm>
            </p:contentPart>
          </mc:Choice>
          <mc:Fallback xmlns="">
            <p:pic>
              <p:nvPicPr>
                <p:cNvPr id="13" name="墨迹 12">
                  <a:extLst>
                    <a:ext uri="{FF2B5EF4-FFF2-40B4-BE49-F238E27FC236}">
                      <a16:creationId xmlns:a16="http://schemas.microsoft.com/office/drawing/2014/main" id="{C7F88153-C618-415A-A652-79CB2D932A0B}"/>
                    </a:ext>
                  </a:extLst>
                </p:cNvPr>
                <p:cNvPicPr/>
                <p:nvPr/>
              </p:nvPicPr>
              <p:blipFill>
                <a:blip r:embed="rId10"/>
                <a:stretch>
                  <a:fillRect/>
                </a:stretch>
              </p:blipFill>
              <p:spPr>
                <a:xfrm>
                  <a:off x="7852160" y="3460500"/>
                  <a:ext cx="1044720" cy="162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5" name="墨迹 14">
                  <a:extLst>
                    <a:ext uri="{FF2B5EF4-FFF2-40B4-BE49-F238E27FC236}">
                      <a16:creationId xmlns:a16="http://schemas.microsoft.com/office/drawing/2014/main" id="{12A45E91-9D03-4D8D-94C7-1F68CB3DE85F}"/>
                    </a:ext>
                  </a:extLst>
                </p14:cNvPr>
                <p14:cNvContentPartPr/>
                <p14:nvPr/>
              </p14:nvContentPartPr>
              <p14:xfrm>
                <a:off x="7711760" y="4901940"/>
                <a:ext cx="176040" cy="127800"/>
              </p14:xfrm>
            </p:contentPart>
          </mc:Choice>
          <mc:Fallback xmlns="">
            <p:pic>
              <p:nvPicPr>
                <p:cNvPr id="15" name="墨迹 14">
                  <a:extLst>
                    <a:ext uri="{FF2B5EF4-FFF2-40B4-BE49-F238E27FC236}">
                      <a16:creationId xmlns:a16="http://schemas.microsoft.com/office/drawing/2014/main" id="{12A45E91-9D03-4D8D-94C7-1F68CB3DE85F}"/>
                    </a:ext>
                  </a:extLst>
                </p:cNvPr>
                <p:cNvPicPr/>
                <p:nvPr/>
              </p:nvPicPr>
              <p:blipFill>
                <a:blip r:embed="rId12"/>
                <a:stretch>
                  <a:fillRect/>
                </a:stretch>
              </p:blipFill>
              <p:spPr>
                <a:xfrm>
                  <a:off x="7693760" y="4793940"/>
                  <a:ext cx="211680" cy="343440"/>
                </a:xfrm>
                <a:prstGeom prst="rect">
                  <a:avLst/>
                </a:prstGeom>
              </p:spPr>
            </p:pic>
          </mc:Fallback>
        </mc:AlternateContent>
      </p:grpSp>
      <p:sp>
        <p:nvSpPr>
          <p:cNvPr id="17" name="文本框 16">
            <a:extLst>
              <a:ext uri="{FF2B5EF4-FFF2-40B4-BE49-F238E27FC236}">
                <a16:creationId xmlns:a16="http://schemas.microsoft.com/office/drawing/2014/main" id="{FB2E17C8-E604-4179-9350-EDFCFAC9FF1E}"/>
              </a:ext>
            </a:extLst>
          </p:cNvPr>
          <p:cNvSpPr txBox="1"/>
          <p:nvPr/>
        </p:nvSpPr>
        <p:spPr>
          <a:xfrm>
            <a:off x="224098" y="4493828"/>
            <a:ext cx="1697554" cy="1754326"/>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rtlCol="0">
            <a:spAutoFit/>
          </a:bodyPr>
          <a:lstStyle/>
          <a:p>
            <a:r>
              <a:rPr lang="en-US" altLang="zh-CN" dirty="0">
                <a:cs typeface="+mn-ea"/>
                <a:sym typeface="+mn-lt"/>
              </a:rPr>
              <a:t>case 1  	  : </a:t>
            </a:r>
            <a:r>
              <a:rPr lang="en-US" altLang="zh-CN" dirty="0">
                <a:solidFill>
                  <a:srgbClr val="00732D"/>
                </a:solidFill>
                <a:cs typeface="+mn-ea"/>
                <a:sym typeface="+mn-lt"/>
              </a:rPr>
              <a:t>0</a:t>
            </a:r>
          </a:p>
          <a:p>
            <a:r>
              <a:rPr lang="en-US" altLang="zh-CN" dirty="0">
                <a:cs typeface="+mn-ea"/>
                <a:sym typeface="+mn-lt"/>
              </a:rPr>
              <a:t>case 2  	  : </a:t>
            </a:r>
            <a:r>
              <a:rPr lang="en-US" altLang="zh-CN" dirty="0">
                <a:solidFill>
                  <a:srgbClr val="00732D"/>
                </a:solidFill>
                <a:cs typeface="+mn-ea"/>
                <a:sym typeface="+mn-lt"/>
              </a:rPr>
              <a:t>1</a:t>
            </a:r>
          </a:p>
          <a:p>
            <a:r>
              <a:rPr lang="en-US" altLang="zh-CN" dirty="0">
                <a:cs typeface="+mn-ea"/>
                <a:sym typeface="+mn-lt"/>
              </a:rPr>
              <a:t>case 3 	  : </a:t>
            </a:r>
            <a:r>
              <a:rPr lang="en-US" altLang="zh-CN" dirty="0">
                <a:solidFill>
                  <a:srgbClr val="00732D"/>
                </a:solidFill>
                <a:cs typeface="+mn-ea"/>
                <a:sym typeface="+mn-lt"/>
              </a:rPr>
              <a:t>2</a:t>
            </a:r>
          </a:p>
          <a:p>
            <a:r>
              <a:rPr lang="en-US" altLang="zh-CN" dirty="0">
                <a:cs typeface="+mn-ea"/>
                <a:sym typeface="+mn-lt"/>
              </a:rPr>
              <a:t>case 4  	  : </a:t>
            </a:r>
            <a:r>
              <a:rPr lang="en-US" altLang="zh-CN" dirty="0">
                <a:solidFill>
                  <a:srgbClr val="00732D"/>
                </a:solidFill>
                <a:cs typeface="+mn-ea"/>
                <a:sym typeface="+mn-lt"/>
              </a:rPr>
              <a:t>3</a:t>
            </a:r>
          </a:p>
          <a:p>
            <a:r>
              <a:rPr lang="en-US" altLang="zh-CN" dirty="0">
                <a:cs typeface="+mn-ea"/>
                <a:sym typeface="+mn-lt"/>
              </a:rPr>
              <a:t>case 255  : </a:t>
            </a:r>
            <a:r>
              <a:rPr lang="en-US" altLang="zh-CN" dirty="0">
                <a:solidFill>
                  <a:srgbClr val="00732D"/>
                </a:solidFill>
                <a:highlight>
                  <a:srgbClr val="FFFF00"/>
                </a:highlight>
                <a:cs typeface="+mn-ea"/>
                <a:sym typeface="+mn-lt"/>
              </a:rPr>
              <a:t>5</a:t>
            </a:r>
          </a:p>
          <a:p>
            <a:r>
              <a:rPr lang="en-US" altLang="zh-CN" dirty="0">
                <a:cs typeface="+mn-ea"/>
                <a:sym typeface="+mn-lt"/>
              </a:rPr>
              <a:t>default      : </a:t>
            </a:r>
            <a:r>
              <a:rPr lang="en-US" altLang="zh-CN" dirty="0">
                <a:solidFill>
                  <a:srgbClr val="00732D"/>
                </a:solidFill>
                <a:cs typeface="+mn-ea"/>
                <a:sym typeface="+mn-lt"/>
              </a:rPr>
              <a:t>4</a:t>
            </a:r>
          </a:p>
        </p:txBody>
      </p:sp>
      <p:sp>
        <p:nvSpPr>
          <p:cNvPr id="18" name="左大括号 17">
            <a:extLst>
              <a:ext uri="{FF2B5EF4-FFF2-40B4-BE49-F238E27FC236}">
                <a16:creationId xmlns:a16="http://schemas.microsoft.com/office/drawing/2014/main" id="{7C73D14E-5822-420E-9BFF-5EFE3E83112C}"/>
              </a:ext>
            </a:extLst>
          </p:cNvPr>
          <p:cNvSpPr/>
          <p:nvPr/>
        </p:nvSpPr>
        <p:spPr>
          <a:xfrm>
            <a:off x="2000672" y="5029740"/>
            <a:ext cx="432048" cy="1567612"/>
          </a:xfrm>
          <a:prstGeom prst="leftBrace">
            <a:avLst>
              <a:gd name="adj1" fmla="val 65653"/>
              <a:gd name="adj2" fmla="val 50267"/>
            </a:avLst>
          </a:prstGeom>
          <a:ln w="12700">
            <a:extLst>
              <a:ext uri="{C807C97D-BFC1-408E-A445-0C87EB9F89A2}">
                <ask:lineSketchStyleProps xmlns:ask="http://schemas.microsoft.com/office/drawing/2018/sketchyshapes" sd="3705000160">
                  <a:custGeom>
                    <a:avLst/>
                    <a:gdLst>
                      <a:gd name="connsiteX0" fmla="*/ 432048 w 432048"/>
                      <a:gd name="connsiteY0" fmla="*/ 2376264 h 2376264"/>
                      <a:gd name="connsiteX1" fmla="*/ 216024 w 432048"/>
                      <a:gd name="connsiteY1" fmla="*/ 2092612 h 2376264"/>
                      <a:gd name="connsiteX2" fmla="*/ 216024 w 432048"/>
                      <a:gd name="connsiteY2" fmla="*/ 1478129 h 2376264"/>
                      <a:gd name="connsiteX3" fmla="*/ 0 w 432048"/>
                      <a:gd name="connsiteY3" fmla="*/ 1194477 h 2376264"/>
                      <a:gd name="connsiteX4" fmla="*/ 216024 w 432048"/>
                      <a:gd name="connsiteY4" fmla="*/ 910825 h 2376264"/>
                      <a:gd name="connsiteX5" fmla="*/ 216024 w 432048"/>
                      <a:gd name="connsiteY5" fmla="*/ 283652 h 2376264"/>
                      <a:gd name="connsiteX6" fmla="*/ 432048 w 432048"/>
                      <a:gd name="connsiteY6" fmla="*/ 0 h 2376264"/>
                      <a:gd name="connsiteX7" fmla="*/ 432048 w 432048"/>
                      <a:gd name="connsiteY7" fmla="*/ 2376264 h 2376264"/>
                      <a:gd name="connsiteX0" fmla="*/ 432048 w 432048"/>
                      <a:gd name="connsiteY0" fmla="*/ 2376264 h 2376264"/>
                      <a:gd name="connsiteX1" fmla="*/ 216024 w 432048"/>
                      <a:gd name="connsiteY1" fmla="*/ 2092612 h 2376264"/>
                      <a:gd name="connsiteX2" fmla="*/ 216024 w 432048"/>
                      <a:gd name="connsiteY2" fmla="*/ 1478129 h 2376264"/>
                      <a:gd name="connsiteX3" fmla="*/ 0 w 432048"/>
                      <a:gd name="connsiteY3" fmla="*/ 1194477 h 2376264"/>
                      <a:gd name="connsiteX4" fmla="*/ 216024 w 432048"/>
                      <a:gd name="connsiteY4" fmla="*/ 910825 h 2376264"/>
                      <a:gd name="connsiteX5" fmla="*/ 216024 w 432048"/>
                      <a:gd name="connsiteY5" fmla="*/ 283652 h 2376264"/>
                      <a:gd name="connsiteX6" fmla="*/ 432048 w 432048"/>
                      <a:gd name="connsiteY6" fmla="*/ 0 h 2376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48" h="2376264" stroke="0" extrusionOk="0">
                        <a:moveTo>
                          <a:pt x="432048" y="2376264"/>
                        </a:moveTo>
                        <a:cubicBezTo>
                          <a:pt x="299758" y="2377899"/>
                          <a:pt x="210271" y="2251951"/>
                          <a:pt x="216024" y="2092612"/>
                        </a:cubicBezTo>
                        <a:cubicBezTo>
                          <a:pt x="186868" y="1793759"/>
                          <a:pt x="247535" y="1723757"/>
                          <a:pt x="216024" y="1478129"/>
                        </a:cubicBezTo>
                        <a:cubicBezTo>
                          <a:pt x="199907" y="1320739"/>
                          <a:pt x="131930" y="1190248"/>
                          <a:pt x="0" y="1194477"/>
                        </a:cubicBezTo>
                        <a:cubicBezTo>
                          <a:pt x="113757" y="1176244"/>
                          <a:pt x="232256" y="1082588"/>
                          <a:pt x="216024" y="910825"/>
                        </a:cubicBezTo>
                        <a:cubicBezTo>
                          <a:pt x="231040" y="597448"/>
                          <a:pt x="206363" y="400744"/>
                          <a:pt x="216024" y="283652"/>
                        </a:cubicBezTo>
                        <a:cubicBezTo>
                          <a:pt x="214677" y="112603"/>
                          <a:pt x="311457" y="9657"/>
                          <a:pt x="432048" y="0"/>
                        </a:cubicBezTo>
                        <a:cubicBezTo>
                          <a:pt x="532577" y="439253"/>
                          <a:pt x="443514" y="1864816"/>
                          <a:pt x="432048" y="2376264"/>
                        </a:cubicBezTo>
                        <a:close/>
                      </a:path>
                      <a:path w="432048" h="2376264" fill="none" extrusionOk="0">
                        <a:moveTo>
                          <a:pt x="432048" y="2376264"/>
                        </a:moveTo>
                        <a:cubicBezTo>
                          <a:pt x="299826" y="2357738"/>
                          <a:pt x="192190" y="2251716"/>
                          <a:pt x="216024" y="2092612"/>
                        </a:cubicBezTo>
                        <a:cubicBezTo>
                          <a:pt x="166167" y="1970946"/>
                          <a:pt x="200530" y="1743549"/>
                          <a:pt x="216024" y="1478129"/>
                        </a:cubicBezTo>
                        <a:cubicBezTo>
                          <a:pt x="206518" y="1305563"/>
                          <a:pt x="123311" y="1193443"/>
                          <a:pt x="0" y="1194477"/>
                        </a:cubicBezTo>
                        <a:cubicBezTo>
                          <a:pt x="148667" y="1199307"/>
                          <a:pt x="213828" y="1083141"/>
                          <a:pt x="216024" y="910825"/>
                        </a:cubicBezTo>
                        <a:cubicBezTo>
                          <a:pt x="166042" y="701390"/>
                          <a:pt x="224223" y="376170"/>
                          <a:pt x="216024" y="283652"/>
                        </a:cubicBezTo>
                        <a:cubicBezTo>
                          <a:pt x="214285" y="104857"/>
                          <a:pt x="308539" y="22272"/>
                          <a:pt x="432048"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2833532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412776"/>
            <a:ext cx="8915400" cy="3744416"/>
          </a:xfrm>
        </p:spPr>
        <p:txBody>
          <a:bodyPr/>
          <a:lstStyle/>
          <a:p>
            <a:r>
              <a:rPr lang="zh-CN" altLang="en-US" dirty="0">
                <a:cs typeface="+mn-ea"/>
                <a:sym typeface="+mn-lt"/>
              </a:rPr>
              <a:t>（</a:t>
            </a:r>
            <a:r>
              <a:rPr lang="en-US" altLang="zh-CN" dirty="0">
                <a:cs typeface="+mn-ea"/>
                <a:sym typeface="+mn-lt"/>
              </a:rPr>
              <a:t>1</a:t>
            </a:r>
            <a:r>
              <a:rPr lang="zh-CN" altLang="en-US" dirty="0">
                <a:cs typeface="+mn-ea"/>
                <a:sym typeface="+mn-lt"/>
              </a:rPr>
              <a:t>）</a:t>
            </a:r>
            <a:r>
              <a:rPr lang="en-US" altLang="zh-CN" dirty="0">
                <a:cs typeface="+mn-ea"/>
                <a:sym typeface="+mn-lt"/>
              </a:rPr>
              <a:t>if else</a:t>
            </a:r>
            <a:r>
              <a:rPr lang="zh-CN" altLang="en-US" dirty="0">
                <a:cs typeface="+mn-ea"/>
                <a:sym typeface="+mn-lt"/>
              </a:rPr>
              <a:t>选择控制块</a:t>
            </a:r>
            <a:endParaRPr lang="en-US" altLang="zh-CN" dirty="0">
              <a:cs typeface="+mn-ea"/>
              <a:sym typeface="+mn-lt"/>
            </a:endParaRPr>
          </a:p>
          <a:p>
            <a:r>
              <a:rPr lang="zh-CN" altLang="en-US" dirty="0">
                <a:cs typeface="+mn-ea"/>
                <a:sym typeface="+mn-lt"/>
              </a:rPr>
              <a:t>（</a:t>
            </a:r>
            <a:r>
              <a:rPr lang="en-US" altLang="zh-CN" dirty="0">
                <a:cs typeface="+mn-ea"/>
                <a:sym typeface="+mn-lt"/>
              </a:rPr>
              <a:t>2</a:t>
            </a:r>
            <a:r>
              <a:rPr lang="zh-CN" altLang="en-US" dirty="0">
                <a:cs typeface="+mn-ea"/>
                <a:sym typeface="+mn-lt"/>
              </a:rPr>
              <a:t>）</a:t>
            </a:r>
            <a:r>
              <a:rPr lang="en-US" altLang="zh-CN" dirty="0">
                <a:cs typeface="+mn-ea"/>
                <a:sym typeface="+mn-lt"/>
              </a:rPr>
              <a:t>switch case</a:t>
            </a:r>
            <a:r>
              <a:rPr lang="zh-CN" altLang="en-US" dirty="0">
                <a:cs typeface="+mn-ea"/>
                <a:sym typeface="+mn-lt"/>
              </a:rPr>
              <a:t>选择控制块</a:t>
            </a:r>
            <a:endParaRPr lang="en-US" altLang="zh-CN" dirty="0">
              <a:cs typeface="+mn-ea"/>
              <a:sym typeface="+mn-lt"/>
            </a:endParaRPr>
          </a:p>
          <a:p>
            <a:r>
              <a:rPr lang="zh-CN" altLang="en-US" dirty="0">
                <a:solidFill>
                  <a:srgbClr val="FF0000"/>
                </a:solidFill>
                <a:cs typeface="+mn-ea"/>
                <a:sym typeface="+mn-lt"/>
              </a:rPr>
              <a:t>（</a:t>
            </a:r>
            <a:r>
              <a:rPr lang="en-US" altLang="zh-CN" dirty="0">
                <a:solidFill>
                  <a:srgbClr val="FF0000"/>
                </a:solidFill>
                <a:cs typeface="+mn-ea"/>
                <a:sym typeface="+mn-lt"/>
              </a:rPr>
              <a:t>3</a:t>
            </a:r>
            <a:r>
              <a:rPr lang="zh-CN" altLang="en-US" dirty="0">
                <a:solidFill>
                  <a:srgbClr val="FF0000"/>
                </a:solidFill>
                <a:cs typeface="+mn-ea"/>
                <a:sym typeface="+mn-lt"/>
              </a:rPr>
              <a:t>）</a:t>
            </a:r>
            <a:r>
              <a:rPr lang="en-US" altLang="zh-CN" dirty="0">
                <a:solidFill>
                  <a:srgbClr val="FF0000"/>
                </a:solidFill>
                <a:cs typeface="+mn-ea"/>
                <a:sym typeface="+mn-lt"/>
              </a:rPr>
              <a:t>while/for/do</a:t>
            </a:r>
            <a:r>
              <a:rPr lang="zh-CN" altLang="en-US" dirty="0">
                <a:solidFill>
                  <a:srgbClr val="FF0000"/>
                </a:solidFill>
                <a:cs typeface="+mn-ea"/>
                <a:sym typeface="+mn-lt"/>
              </a:rPr>
              <a:t>循环控制块</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7" name="Picture 6">
            <a:extLst>
              <a:ext uri="{FF2B5EF4-FFF2-40B4-BE49-F238E27FC236}">
                <a16:creationId xmlns:a16="http://schemas.microsoft.com/office/drawing/2014/main" id="{524CDE38-07C8-3954-199B-A53D5496F9E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992560" y="3225175"/>
            <a:ext cx="8280920" cy="3600400"/>
          </a:xfrm>
          <a:prstGeom prst="rect">
            <a:avLst/>
          </a:prstGeom>
        </p:spPr>
      </p:pic>
    </p:spTree>
    <p:extLst>
      <p:ext uri="{BB962C8B-B14F-4D97-AF65-F5344CB8AC3E}">
        <p14:creationId xmlns:p14="http://schemas.microsoft.com/office/powerpoint/2010/main" val="276203993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9210228" cy="5112568"/>
          </a:xfrm>
        </p:spPr>
        <p:txBody>
          <a:bodyPr>
            <a:normAutofit/>
          </a:bodyPr>
          <a:lstStyle/>
          <a:p>
            <a:r>
              <a:rPr lang="zh-CN" altLang="en-US" dirty="0">
                <a:cs typeface="+mn-ea"/>
                <a:sym typeface="+mn-lt"/>
              </a:rPr>
              <a:t>内存中任何类型的变量，都以字节的形式存储和运行于内存中</a:t>
            </a:r>
            <a:endParaRPr lang="en-US" altLang="zh-CN" dirty="0">
              <a:cs typeface="+mn-ea"/>
              <a:sym typeface="+mn-lt"/>
            </a:endParaRPr>
          </a:p>
          <a:p>
            <a:pPr lvl="1"/>
            <a:r>
              <a:rPr lang="zh-CN" altLang="en-US" dirty="0">
                <a:cs typeface="+mn-ea"/>
                <a:sym typeface="+mn-lt"/>
              </a:rPr>
              <a:t>一个字节 </a:t>
            </a:r>
            <a:r>
              <a:rPr lang="en-US" altLang="zh-CN" dirty="0">
                <a:cs typeface="+mn-ea"/>
                <a:sym typeface="+mn-lt"/>
              </a:rPr>
              <a:t>BYTE </a:t>
            </a:r>
            <a:r>
              <a:rPr lang="zh-CN" altLang="en-US" dirty="0">
                <a:cs typeface="+mn-ea"/>
                <a:sym typeface="+mn-lt"/>
              </a:rPr>
              <a:t>也就是由 </a:t>
            </a:r>
            <a:r>
              <a:rPr lang="en-US" altLang="zh-CN" dirty="0">
                <a:cs typeface="+mn-ea"/>
                <a:sym typeface="+mn-lt"/>
              </a:rPr>
              <a:t>8</a:t>
            </a:r>
            <a:r>
              <a:rPr lang="zh-CN" altLang="en-US" dirty="0">
                <a:cs typeface="+mn-ea"/>
                <a:sym typeface="+mn-lt"/>
              </a:rPr>
              <a:t>个二进制数组成</a:t>
            </a:r>
            <a:endParaRPr lang="en-US" altLang="zh-CN" dirty="0">
              <a:cs typeface="+mn-ea"/>
              <a:sym typeface="+mn-lt"/>
            </a:endParaRPr>
          </a:p>
          <a:p>
            <a:pPr lvl="1"/>
            <a:r>
              <a:rPr lang="zh-CN" altLang="en-US" dirty="0">
                <a:cs typeface="+mn-ea"/>
                <a:sym typeface="+mn-lt"/>
              </a:rPr>
              <a:t>一个十六进制数可用 </a:t>
            </a:r>
            <a:r>
              <a:rPr lang="en-US" altLang="zh-CN" dirty="0">
                <a:cs typeface="+mn-ea"/>
                <a:sym typeface="+mn-lt"/>
              </a:rPr>
              <a:t>4</a:t>
            </a:r>
            <a:r>
              <a:rPr lang="zh-CN" altLang="en-US" dirty="0">
                <a:cs typeface="+mn-ea"/>
                <a:sym typeface="+mn-lt"/>
              </a:rPr>
              <a:t>个二进制数表示</a:t>
            </a:r>
            <a:endParaRPr lang="en-US" altLang="zh-CN" dirty="0">
              <a:cs typeface="+mn-ea"/>
              <a:sym typeface="+mn-lt"/>
            </a:endParaRPr>
          </a:p>
          <a:p>
            <a:pPr lvl="2"/>
            <a:r>
              <a:rPr lang="zh-CN" altLang="en-US" dirty="0">
                <a:cs typeface="+mn-ea"/>
                <a:sym typeface="+mn-lt"/>
              </a:rPr>
              <a:t>一个字节 由</a:t>
            </a:r>
            <a:r>
              <a:rPr lang="en-US" altLang="zh-CN" dirty="0">
                <a:cs typeface="+mn-ea"/>
                <a:sym typeface="+mn-lt"/>
              </a:rPr>
              <a:t>2</a:t>
            </a:r>
            <a:r>
              <a:rPr lang="zh-CN" altLang="en-US" dirty="0">
                <a:cs typeface="+mn-ea"/>
                <a:sym typeface="+mn-lt"/>
              </a:rPr>
              <a:t>个十六进制数表示</a:t>
            </a:r>
            <a:endParaRPr lang="en-US" altLang="zh-CN" dirty="0">
              <a:cs typeface="+mn-ea"/>
              <a:sym typeface="+mn-lt"/>
            </a:endParaRPr>
          </a:p>
          <a:p>
            <a:pPr marL="914400" lvl="2" indent="0">
              <a:buNone/>
            </a:pPr>
            <a:endParaRPr lang="en-US" altLang="zh-CN" dirty="0">
              <a:cs typeface="+mn-ea"/>
              <a:sym typeface="+mn-lt"/>
            </a:endParaRPr>
          </a:p>
          <a:p>
            <a:pPr lvl="1"/>
            <a:r>
              <a:rPr lang="zh-CN" altLang="en-US" dirty="0">
                <a:cs typeface="+mn-ea"/>
                <a:sym typeface="+mn-lt"/>
              </a:rPr>
              <a:t>在</a:t>
            </a:r>
            <a:r>
              <a:rPr lang="en-US" altLang="zh-CN" dirty="0">
                <a:cs typeface="+mn-ea"/>
                <a:sym typeface="+mn-lt"/>
              </a:rPr>
              <a:t>Windows</a:t>
            </a:r>
            <a:r>
              <a:rPr lang="zh-CN" altLang="en-US" dirty="0">
                <a:cs typeface="+mn-ea"/>
                <a:sym typeface="+mn-lt"/>
              </a:rPr>
              <a:t>系统中，通常 </a:t>
            </a:r>
            <a:r>
              <a:rPr lang="en-US" altLang="zh-CN" dirty="0">
                <a:cs typeface="+mn-ea"/>
                <a:sym typeface="+mn-lt"/>
              </a:rPr>
              <a:t>1</a:t>
            </a:r>
            <a:r>
              <a:rPr lang="zh-CN" altLang="en-US" dirty="0">
                <a:cs typeface="+mn-ea"/>
                <a:sym typeface="+mn-lt"/>
              </a:rPr>
              <a:t>个字</a:t>
            </a:r>
            <a:r>
              <a:rPr lang="en-US" altLang="zh-CN" dirty="0">
                <a:cs typeface="+mn-ea"/>
                <a:sym typeface="+mn-lt"/>
              </a:rPr>
              <a:t>WORD</a:t>
            </a:r>
            <a:r>
              <a:rPr lang="zh-CN" altLang="en-US" dirty="0">
                <a:cs typeface="+mn-ea"/>
                <a:sym typeface="+mn-lt"/>
              </a:rPr>
              <a:t>等于 </a:t>
            </a:r>
            <a:r>
              <a:rPr lang="en-US" altLang="zh-CN" dirty="0">
                <a:cs typeface="+mn-ea"/>
                <a:sym typeface="+mn-lt"/>
              </a:rPr>
              <a:t>2</a:t>
            </a:r>
            <a:r>
              <a:rPr lang="zh-CN" altLang="en-US" dirty="0">
                <a:cs typeface="+mn-ea"/>
                <a:sym typeface="+mn-lt"/>
              </a:rPr>
              <a:t>个字节</a:t>
            </a:r>
            <a:endParaRPr lang="en-US" altLang="zh-CN" dirty="0">
              <a:cs typeface="+mn-ea"/>
              <a:sym typeface="+mn-lt"/>
            </a:endParaRPr>
          </a:p>
          <a:p>
            <a:pPr lvl="2"/>
            <a:r>
              <a:rPr lang="zh-CN" altLang="en-US" dirty="0">
                <a:cs typeface="+mn-ea"/>
                <a:sym typeface="+mn-lt"/>
              </a:rPr>
              <a:t>在</a:t>
            </a:r>
            <a:r>
              <a:rPr lang="en-US" altLang="zh-CN" dirty="0">
                <a:cs typeface="+mn-ea"/>
                <a:sym typeface="+mn-lt"/>
              </a:rPr>
              <a:t>32</a:t>
            </a:r>
            <a:r>
              <a:rPr lang="zh-CN" altLang="en-US" dirty="0">
                <a:cs typeface="+mn-ea"/>
                <a:sym typeface="+mn-lt"/>
              </a:rPr>
              <a:t>位程序和</a:t>
            </a:r>
            <a:r>
              <a:rPr lang="en-US" altLang="zh-CN" dirty="0">
                <a:cs typeface="+mn-ea"/>
                <a:sym typeface="+mn-lt"/>
              </a:rPr>
              <a:t>64</a:t>
            </a:r>
            <a:r>
              <a:rPr lang="zh-CN" altLang="en-US" dirty="0">
                <a:cs typeface="+mn-ea"/>
                <a:sym typeface="+mn-lt"/>
              </a:rPr>
              <a:t>位程序，计算机在处理数据时，通常对</a:t>
            </a:r>
            <a:endParaRPr lang="en-US" altLang="zh-CN" dirty="0">
              <a:cs typeface="+mn-ea"/>
              <a:sym typeface="+mn-lt"/>
            </a:endParaRPr>
          </a:p>
          <a:p>
            <a:pPr marL="914400" lvl="2" indent="0">
              <a:buNone/>
            </a:pPr>
            <a:r>
              <a:rPr lang="en-US" altLang="zh-CN" dirty="0">
                <a:cs typeface="+mn-ea"/>
                <a:sym typeface="+mn-lt"/>
              </a:rPr>
              <a:t>    8</a:t>
            </a:r>
            <a:r>
              <a:rPr lang="zh-CN" altLang="en-US" dirty="0">
                <a:cs typeface="+mn-ea"/>
                <a:sym typeface="+mn-lt"/>
              </a:rPr>
              <a:t>字节（</a:t>
            </a:r>
            <a:r>
              <a:rPr lang="en-US" altLang="zh-CN" dirty="0">
                <a:cs typeface="+mn-ea"/>
                <a:sym typeface="+mn-lt"/>
              </a:rPr>
              <a:t>1 </a:t>
            </a:r>
            <a:r>
              <a:rPr lang="en-US" altLang="zh-CN" dirty="0">
                <a:solidFill>
                  <a:srgbClr val="0000FF"/>
                </a:solidFill>
                <a:cs typeface="+mn-ea"/>
                <a:sym typeface="+mn-lt"/>
              </a:rPr>
              <a:t>QWORD</a:t>
            </a:r>
            <a:r>
              <a:rPr lang="zh-CN" altLang="en-US" dirty="0">
                <a:cs typeface="+mn-ea"/>
                <a:sym typeface="+mn-lt"/>
              </a:rPr>
              <a:t>），</a:t>
            </a:r>
            <a:r>
              <a:rPr lang="en-US" altLang="zh-CN" dirty="0">
                <a:cs typeface="+mn-ea"/>
                <a:sym typeface="+mn-lt"/>
              </a:rPr>
              <a:t>4</a:t>
            </a:r>
            <a:r>
              <a:rPr lang="zh-CN" altLang="en-US" dirty="0">
                <a:cs typeface="+mn-ea"/>
                <a:sym typeface="+mn-lt"/>
              </a:rPr>
              <a:t>字节（</a:t>
            </a:r>
            <a:r>
              <a:rPr lang="en-US" altLang="zh-CN" dirty="0">
                <a:cs typeface="+mn-ea"/>
                <a:sym typeface="+mn-lt"/>
              </a:rPr>
              <a:t>1 </a:t>
            </a:r>
            <a:r>
              <a:rPr lang="en-US" altLang="zh-CN" dirty="0">
                <a:solidFill>
                  <a:srgbClr val="0000FF"/>
                </a:solidFill>
                <a:cs typeface="+mn-ea"/>
                <a:sym typeface="+mn-lt"/>
              </a:rPr>
              <a:t>DWORD</a:t>
            </a:r>
            <a:r>
              <a:rPr lang="zh-CN" altLang="en-US" dirty="0">
                <a:cs typeface="+mn-ea"/>
                <a:sym typeface="+mn-lt"/>
              </a:rPr>
              <a:t>），</a:t>
            </a:r>
            <a:endParaRPr lang="en-US" altLang="zh-CN" dirty="0">
              <a:cs typeface="+mn-ea"/>
              <a:sym typeface="+mn-lt"/>
            </a:endParaRPr>
          </a:p>
          <a:p>
            <a:pPr marL="914400" lvl="2" indent="0">
              <a:buNone/>
            </a:pPr>
            <a:r>
              <a:rPr lang="en-US" altLang="zh-CN" dirty="0">
                <a:cs typeface="+mn-ea"/>
                <a:sym typeface="+mn-lt"/>
              </a:rPr>
              <a:t>    2</a:t>
            </a:r>
            <a:r>
              <a:rPr lang="zh-CN" altLang="en-US" dirty="0">
                <a:cs typeface="+mn-ea"/>
                <a:sym typeface="+mn-lt"/>
              </a:rPr>
              <a:t>字节（</a:t>
            </a:r>
            <a:r>
              <a:rPr lang="en-US" altLang="zh-CN" dirty="0">
                <a:cs typeface="+mn-ea"/>
                <a:sym typeface="+mn-lt"/>
              </a:rPr>
              <a:t>1 </a:t>
            </a:r>
            <a:r>
              <a:rPr lang="en-US" altLang="zh-CN" dirty="0">
                <a:solidFill>
                  <a:srgbClr val="0000FF"/>
                </a:solidFill>
                <a:cs typeface="+mn-ea"/>
                <a:sym typeface="+mn-lt"/>
              </a:rPr>
              <a:t>WORD</a:t>
            </a:r>
            <a:r>
              <a:rPr lang="zh-CN" altLang="en-US" dirty="0">
                <a:cs typeface="+mn-ea"/>
                <a:sym typeface="+mn-lt"/>
              </a:rPr>
              <a:t>）和 </a:t>
            </a:r>
            <a:r>
              <a:rPr lang="en-US" altLang="zh-CN" dirty="0">
                <a:cs typeface="+mn-ea"/>
                <a:sym typeface="+mn-lt"/>
              </a:rPr>
              <a:t> </a:t>
            </a:r>
            <a:r>
              <a:rPr lang="zh-CN" altLang="en-US" dirty="0">
                <a:cs typeface="+mn-ea"/>
                <a:sym typeface="+mn-lt"/>
              </a:rPr>
              <a:t> </a:t>
            </a:r>
            <a:r>
              <a:rPr lang="en-US" altLang="zh-CN" dirty="0">
                <a:cs typeface="+mn-ea"/>
                <a:sym typeface="+mn-lt"/>
              </a:rPr>
              <a:t>1</a:t>
            </a:r>
            <a:r>
              <a:rPr lang="zh-CN" altLang="en-US" dirty="0">
                <a:cs typeface="+mn-ea"/>
                <a:sym typeface="+mn-lt"/>
              </a:rPr>
              <a:t>字节（</a:t>
            </a:r>
            <a:r>
              <a:rPr lang="en-US" altLang="zh-CN" dirty="0">
                <a:cs typeface="+mn-ea"/>
                <a:sym typeface="+mn-lt"/>
              </a:rPr>
              <a:t>1 </a:t>
            </a:r>
            <a:r>
              <a:rPr lang="en-US" altLang="zh-CN" dirty="0">
                <a:solidFill>
                  <a:srgbClr val="0000FF"/>
                </a:solidFill>
                <a:cs typeface="+mn-ea"/>
                <a:sym typeface="+mn-lt"/>
              </a:rPr>
              <a:t>BYTE</a:t>
            </a:r>
            <a:r>
              <a:rPr lang="zh-CN" altLang="en-US" dirty="0">
                <a:cs typeface="+mn-ea"/>
                <a:sym typeface="+mn-lt"/>
              </a:rPr>
              <a:t>）数据进行处理</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spTree>
    <p:extLst>
      <p:ext uri="{BB962C8B-B14F-4D97-AF65-F5344CB8AC3E}">
        <p14:creationId xmlns:p14="http://schemas.microsoft.com/office/powerpoint/2010/main" val="1976211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1000"/>
                                        <p:tgtEl>
                                          <p:spTgt spid="4">
                                            <p:txEl>
                                              <p:pRg st="6" end="6"/>
                                            </p:txEl>
                                          </p:spTgt>
                                        </p:tgtEl>
                                      </p:cBhvr>
                                    </p:animEffect>
                                    <p:anim calcmode="lin" valueType="num">
                                      <p:cBhvr>
                                        <p:cTn id="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fade">
                                      <p:cBhvr>
                                        <p:cTn id="12" dur="1000"/>
                                        <p:tgtEl>
                                          <p:spTgt spid="4">
                                            <p:txEl>
                                              <p:pRg st="7" end="7"/>
                                            </p:txEl>
                                          </p:spTgt>
                                        </p:tgtEl>
                                      </p:cBhvr>
                                    </p:animEffect>
                                    <p:anim calcmode="lin" valueType="num">
                                      <p:cBhvr>
                                        <p:cTn id="1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fade">
                                      <p:cBhvr>
                                        <p:cTn id="17" dur="1000"/>
                                        <p:tgtEl>
                                          <p:spTgt spid="4">
                                            <p:txEl>
                                              <p:pRg st="8" end="8"/>
                                            </p:txEl>
                                          </p:spTgt>
                                        </p:tgtEl>
                                      </p:cBhvr>
                                    </p:animEffect>
                                    <p:anim calcmode="lin" valueType="num">
                                      <p:cBhvr>
                                        <p:cTn id="1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en-US" altLang="zh-CN" dirty="0">
                <a:cs typeface="+mn-ea"/>
                <a:sym typeface="+mn-lt"/>
              </a:rPr>
              <a:t>while/for/do</a:t>
            </a:r>
            <a:r>
              <a:rPr lang="zh-CN" altLang="en-US" dirty="0">
                <a:cs typeface="+mn-ea"/>
                <a:sym typeface="+mn-lt"/>
              </a:rPr>
              <a:t>循环控制块</a:t>
            </a:r>
            <a:endParaRPr lang="en-US" altLang="zh-CN" dirty="0">
              <a:cs typeface="+mn-ea"/>
              <a:sym typeface="+mn-lt"/>
            </a:endParaRPr>
          </a:p>
          <a:p>
            <a:pPr lvl="1"/>
            <a:r>
              <a:rPr lang="en-US" altLang="zh-CN" dirty="0">
                <a:cs typeface="+mn-ea"/>
                <a:sym typeface="+mn-lt"/>
              </a:rPr>
              <a:t>while</a:t>
            </a:r>
            <a:r>
              <a:rPr lang="zh-CN" altLang="en-US" dirty="0">
                <a:cs typeface="+mn-ea"/>
                <a:sym typeface="+mn-lt"/>
              </a:rPr>
              <a:t>循环控制块</a:t>
            </a:r>
            <a:endParaRPr lang="en-US" altLang="zh-CN" dirty="0">
              <a:cs typeface="+mn-ea"/>
              <a:sym typeface="+mn-lt"/>
            </a:endParaRPr>
          </a:p>
          <a:p>
            <a:pPr lvl="1"/>
            <a:r>
              <a:rPr lang="en-US" altLang="zh-CN" dirty="0">
                <a:cs typeface="+mn-ea"/>
                <a:sym typeface="+mn-lt"/>
              </a:rPr>
              <a:t>for</a:t>
            </a:r>
            <a:r>
              <a:rPr lang="zh-CN" altLang="en-US" dirty="0">
                <a:cs typeface="+mn-ea"/>
                <a:sym typeface="+mn-lt"/>
              </a:rPr>
              <a:t>循环控制块</a:t>
            </a:r>
            <a:endParaRPr lang="en-US" altLang="zh-CN" dirty="0">
              <a:cs typeface="+mn-ea"/>
              <a:sym typeface="+mn-lt"/>
            </a:endParaRPr>
          </a:p>
          <a:p>
            <a:pPr lvl="1"/>
            <a:r>
              <a:rPr lang="en-US" altLang="zh-CN" dirty="0">
                <a:cs typeface="+mn-ea"/>
                <a:sym typeface="+mn-lt"/>
              </a:rPr>
              <a:t>do</a:t>
            </a:r>
            <a:r>
              <a:rPr lang="zh-CN" altLang="en-US" dirty="0">
                <a:cs typeface="+mn-ea"/>
                <a:sym typeface="+mn-lt"/>
              </a:rPr>
              <a:t>循环控制块</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Tree>
    <p:extLst>
      <p:ext uri="{BB962C8B-B14F-4D97-AF65-F5344CB8AC3E}">
        <p14:creationId xmlns:p14="http://schemas.microsoft.com/office/powerpoint/2010/main" val="157842194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en-US" altLang="zh-CN" dirty="0">
                <a:cs typeface="+mn-ea"/>
                <a:sym typeface="+mn-lt"/>
              </a:rPr>
              <a:t>while</a:t>
            </a:r>
            <a:r>
              <a:rPr lang="zh-CN" altLang="en-US" dirty="0">
                <a:cs typeface="+mn-ea"/>
                <a:sym typeface="+mn-lt"/>
              </a:rPr>
              <a:t>循环 </a:t>
            </a:r>
            <a:r>
              <a:rPr lang="en-US" altLang="zh-CN" dirty="0">
                <a:cs typeface="+mn-ea"/>
                <a:sym typeface="+mn-lt"/>
              </a:rPr>
              <a:t>(Codeblocks-20.03-32bit)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6" name="Rectangle 1"/>
          <p:cNvSpPr>
            <a:spLocks noChangeArrowheads="1"/>
          </p:cNvSpPr>
          <p:nvPr/>
        </p:nvSpPr>
        <p:spPr bwMode="auto">
          <a:xfrm>
            <a:off x="1064568" y="2591958"/>
            <a:ext cx="6480720"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lang="en-US" altLang="zh-CN" sz="2000" b="1" dirty="0">
                <a:solidFill>
                  <a:srgbClr val="8000FF"/>
                </a:solidFill>
                <a:cs typeface="+mn-ea"/>
                <a:sym typeface="+mn-lt"/>
              </a:rPr>
              <a:t>i</a:t>
            </a:r>
            <a:r>
              <a:rPr kumimoji="0" lang="en-US" altLang="zh-CN" sz="2000" b="1" i="0" u="none" strike="noStrike" cap="none" normalizeH="0" baseline="0" dirty="0">
                <a:ln>
                  <a:noFill/>
                </a:ln>
                <a:solidFill>
                  <a:srgbClr val="8000FF"/>
                </a:solidFill>
                <a:effectLst/>
                <a:cs typeface="+mn-ea"/>
                <a:sym typeface="+mn-lt"/>
              </a:rPr>
              <a:t>nt </a:t>
            </a:r>
            <a:r>
              <a:rPr kumimoji="0" lang="en-US" altLang="zh-CN" sz="2000" b="1" i="0" u="none" strike="noStrike" cap="none" normalizeH="0" baseline="0" dirty="0">
                <a:ln>
                  <a:noFill/>
                </a:ln>
                <a:solidFill>
                  <a:srgbClr val="000000"/>
                </a:solidFill>
                <a:effectLst/>
                <a:cs typeface="+mn-ea"/>
                <a:sym typeface="+mn-lt"/>
              </a:rPr>
              <a:t>main</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err="1">
                <a:ln>
                  <a:noFill/>
                </a:ln>
                <a:solidFill>
                  <a:srgbClr val="8000FF"/>
                </a:solidFill>
                <a:effectLst/>
                <a:cs typeface="+mn-ea"/>
                <a:sym typeface="+mn-lt"/>
              </a:rPr>
              <a:t>int</a:t>
            </a:r>
            <a:r>
              <a:rPr kumimoji="0" lang="en-US" altLang="zh-CN" sz="2000" b="1" i="0" u="none" strike="noStrike" cap="none" normalizeH="0" baseline="0" dirty="0">
                <a:ln>
                  <a:noFill/>
                </a:ln>
                <a:solidFill>
                  <a:srgbClr val="8000FF"/>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i</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100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FF"/>
                </a:solidFill>
                <a:effectLst/>
                <a:cs typeface="+mn-ea"/>
                <a:sym typeface="+mn-lt"/>
              </a:rPr>
              <a:t>while</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i</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lvl="0" indent="127000" eaLnBrk="0" fontAlgn="base" hangingPunct="0">
              <a:spcBef>
                <a:spcPct val="0"/>
              </a:spcBef>
              <a:spcAft>
                <a:spcPct val="0"/>
              </a:spcAft>
            </a:pPr>
            <a:r>
              <a:rPr kumimoji="0" lang="en-US" altLang="zh-CN" sz="2000" b="1" i="0" u="none" strike="noStrike" cap="none" normalizeH="0" baseline="0" dirty="0">
                <a:ln>
                  <a:noFill/>
                </a:ln>
                <a:solidFill>
                  <a:srgbClr val="000000"/>
                </a:solidFill>
                <a:effectLst/>
                <a:cs typeface="+mn-ea"/>
                <a:sym typeface="+mn-lt"/>
              </a:rPr>
              <a:t>		</a:t>
            </a:r>
            <a:r>
              <a:rPr lang="en-US" altLang="zh-CN" sz="2000" b="1" dirty="0" err="1">
                <a:solidFill>
                  <a:srgbClr val="000000"/>
                </a:solidFill>
                <a:cs typeface="+mn-ea"/>
                <a:sym typeface="+mn-lt"/>
              </a:rPr>
              <a:t>printf</a:t>
            </a:r>
            <a:r>
              <a:rPr lang="en-US" altLang="zh-CN" sz="2000" b="1" dirty="0">
                <a:solidFill>
                  <a:srgbClr val="000000"/>
                </a:solidFill>
                <a:cs typeface="+mn-ea"/>
                <a:sym typeface="+mn-lt"/>
              </a:rPr>
              <a:t>("Hello %d\n",</a:t>
            </a:r>
            <a:r>
              <a:rPr lang="en-US" altLang="zh-CN" sz="2000" b="1" dirty="0" err="1">
                <a:solidFill>
                  <a:srgbClr val="000000"/>
                </a:solidFill>
                <a:cs typeface="+mn-ea"/>
                <a:sym typeface="+mn-lt"/>
              </a:rPr>
              <a:t>i</a:t>
            </a:r>
            <a:r>
              <a:rPr lang="en-US" altLang="zh-CN" sz="2000" b="1" dirty="0">
                <a:solidFill>
                  <a:srgbClr val="000000"/>
                </a:solidFill>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FF"/>
                </a:solidFill>
                <a:effectLst/>
                <a:cs typeface="+mn-ea"/>
                <a:sym typeface="+mn-lt"/>
              </a:rPr>
              <a:t>return </a:t>
            </a:r>
            <a:r>
              <a:rPr kumimoji="0" lang="en-US" altLang="zh-CN" sz="2000" b="1" i="0" u="none" strike="noStrike" cap="none" normalizeH="0" baseline="0" dirty="0">
                <a:ln>
                  <a:noFill/>
                </a:ln>
                <a:solidFill>
                  <a:srgbClr val="FF8000"/>
                </a:solidFill>
                <a:effectLst/>
                <a:cs typeface="+mn-ea"/>
                <a:sym typeface="+mn-lt"/>
              </a:rPr>
              <a:t>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p:txBody>
      </p:sp>
    </p:spTree>
    <p:extLst>
      <p:ext uri="{BB962C8B-B14F-4D97-AF65-F5344CB8AC3E}">
        <p14:creationId xmlns:p14="http://schemas.microsoft.com/office/powerpoint/2010/main" val="321140765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6" name="图片 5">
            <a:extLst>
              <a:ext uri="{FF2B5EF4-FFF2-40B4-BE49-F238E27FC236}">
                <a16:creationId xmlns:a16="http://schemas.microsoft.com/office/drawing/2014/main" id="{EEB46287-C49A-48A6-8754-2A60EB1AD7C2}"/>
              </a:ext>
            </a:extLst>
          </p:cNvPr>
          <p:cNvPicPr>
            <a:picLocks noChangeAspect="1"/>
          </p:cNvPicPr>
          <p:nvPr/>
        </p:nvPicPr>
        <p:blipFill>
          <a:blip r:embed="rId3"/>
          <a:stretch>
            <a:fillRect/>
          </a:stretch>
        </p:blipFill>
        <p:spPr>
          <a:xfrm>
            <a:off x="776536" y="1425000"/>
            <a:ext cx="4752528" cy="5420387"/>
          </a:xfrm>
          <a:prstGeom prst="rect">
            <a:avLst/>
          </a:prstGeom>
        </p:spPr>
      </p:pic>
      <p:sp>
        <p:nvSpPr>
          <p:cNvPr id="8" name="文本框 7">
            <a:extLst>
              <a:ext uri="{FF2B5EF4-FFF2-40B4-BE49-F238E27FC236}">
                <a16:creationId xmlns:a16="http://schemas.microsoft.com/office/drawing/2014/main" id="{2DB02E39-3CA1-4973-9418-96EFF8A5D504}"/>
              </a:ext>
            </a:extLst>
          </p:cNvPr>
          <p:cNvSpPr txBox="1"/>
          <p:nvPr/>
        </p:nvSpPr>
        <p:spPr>
          <a:xfrm>
            <a:off x="5601072" y="2428799"/>
            <a:ext cx="4176464" cy="3539430"/>
          </a:xfrm>
          <a:prstGeom prst="rect">
            <a:avLst/>
          </a:prstGeom>
          <a:noFill/>
        </p:spPr>
        <p:txBody>
          <a:bodyPr wrap="square">
            <a:spAutoFit/>
          </a:bodyPr>
          <a:lstStyle/>
          <a:p>
            <a:pPr marL="914400" lvl="1" indent="-457200">
              <a:buFont typeface="Wingdings" panose="05000000000000000000" pitchFamily="2" charset="2"/>
              <a:buChar char="p"/>
            </a:pPr>
            <a:r>
              <a:rPr lang="en-US" altLang="zh-CN" sz="3200" dirty="0">
                <a:cs typeface="+mn-ea"/>
                <a:sym typeface="+mn-lt"/>
              </a:rPr>
              <a:t>while</a:t>
            </a:r>
            <a:r>
              <a:rPr lang="zh-CN" altLang="en-US" sz="3200" dirty="0">
                <a:cs typeface="+mn-ea"/>
                <a:sym typeface="+mn-lt"/>
              </a:rPr>
              <a:t>循环有 </a:t>
            </a:r>
            <a:r>
              <a:rPr lang="en-US" altLang="zh-CN" sz="3200" dirty="0">
                <a:highlight>
                  <a:srgbClr val="FFFF00"/>
                </a:highlight>
                <a:cs typeface="+mn-ea"/>
                <a:sym typeface="+mn-lt"/>
              </a:rPr>
              <a:t>1 </a:t>
            </a:r>
            <a:r>
              <a:rPr lang="zh-CN" altLang="en-US" sz="3200" dirty="0">
                <a:highlight>
                  <a:srgbClr val="FFFF00"/>
                </a:highlight>
                <a:cs typeface="+mn-ea"/>
                <a:sym typeface="+mn-lt"/>
              </a:rPr>
              <a:t>次跳转</a:t>
            </a:r>
            <a:endParaRPr lang="en-US" altLang="zh-CN" sz="3200" dirty="0">
              <a:highlight>
                <a:srgbClr val="FFFF00"/>
              </a:highlight>
              <a:cs typeface="+mn-ea"/>
              <a:sym typeface="+mn-lt"/>
            </a:endParaRPr>
          </a:p>
          <a:p>
            <a:pPr marL="914400" lvl="1" indent="-457200">
              <a:buFont typeface="Wingdings" panose="05000000000000000000" pitchFamily="2" charset="2"/>
              <a:buChar char="p"/>
            </a:pPr>
            <a:r>
              <a:rPr lang="zh-CN" altLang="en-US" sz="3200" dirty="0">
                <a:cs typeface="+mn-ea"/>
                <a:sym typeface="+mn-lt"/>
              </a:rPr>
              <a:t>所在的循环控制块一定是由闭合的基本块组成</a:t>
            </a:r>
            <a:endParaRPr lang="en-US" altLang="zh-CN" sz="3200" dirty="0">
              <a:cs typeface="+mn-ea"/>
              <a:sym typeface="+mn-lt"/>
            </a:endParaRPr>
          </a:p>
          <a:p>
            <a:pPr marL="914400" lvl="1" indent="-457200">
              <a:buFont typeface="Wingdings" panose="05000000000000000000" pitchFamily="2" charset="2"/>
              <a:buChar char="p"/>
            </a:pPr>
            <a:r>
              <a:rPr lang="zh-CN" altLang="en-US" sz="3200" dirty="0">
                <a:solidFill>
                  <a:srgbClr val="0000FF"/>
                </a:solidFill>
                <a:cs typeface="+mn-ea"/>
                <a:sym typeface="+mn-lt"/>
              </a:rPr>
              <a:t>循环，顾名思义，一定是闭合的</a:t>
            </a:r>
          </a:p>
        </p:txBody>
      </p:sp>
    </p:spTree>
    <p:extLst>
      <p:ext uri="{BB962C8B-B14F-4D97-AF65-F5344CB8AC3E}">
        <p14:creationId xmlns:p14="http://schemas.microsoft.com/office/powerpoint/2010/main" val="14189624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en-US" altLang="zh-CN" dirty="0">
                <a:cs typeface="+mn-ea"/>
                <a:sym typeface="+mn-lt"/>
              </a:rPr>
              <a:t>for</a:t>
            </a:r>
            <a:r>
              <a:rPr lang="zh-CN" altLang="en-US" dirty="0">
                <a:cs typeface="+mn-ea"/>
                <a:sym typeface="+mn-lt"/>
              </a:rPr>
              <a:t>循环 </a:t>
            </a:r>
            <a:r>
              <a:rPr lang="en-US" altLang="zh-CN" dirty="0">
                <a:cs typeface="+mn-ea"/>
                <a:sym typeface="+mn-lt"/>
              </a:rPr>
              <a:t>(Codeblocks-20.03-32bit)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6" name="Rectangle 1"/>
          <p:cNvSpPr>
            <a:spLocks noChangeArrowheads="1"/>
          </p:cNvSpPr>
          <p:nvPr/>
        </p:nvSpPr>
        <p:spPr bwMode="auto">
          <a:xfrm>
            <a:off x="1064568" y="2600050"/>
            <a:ext cx="6048672"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lang="en-US" altLang="zh-CN" sz="2000" b="1" dirty="0">
                <a:solidFill>
                  <a:srgbClr val="8000FF"/>
                </a:solidFill>
                <a:cs typeface="+mn-ea"/>
                <a:sym typeface="+mn-lt"/>
              </a:rPr>
              <a:t>i</a:t>
            </a:r>
            <a:r>
              <a:rPr kumimoji="0" lang="en-US" altLang="zh-CN" sz="2000" b="1" i="0" u="none" strike="noStrike" cap="none" normalizeH="0" baseline="0" dirty="0">
                <a:ln>
                  <a:noFill/>
                </a:ln>
                <a:solidFill>
                  <a:srgbClr val="8000FF"/>
                </a:solidFill>
                <a:effectLst/>
                <a:cs typeface="+mn-ea"/>
                <a:sym typeface="+mn-lt"/>
              </a:rPr>
              <a:t>nt </a:t>
            </a:r>
            <a:r>
              <a:rPr kumimoji="0" lang="en-US" altLang="zh-CN" sz="2000" b="1" i="0" u="none" strike="noStrike" cap="none" normalizeH="0" baseline="0" dirty="0">
                <a:ln>
                  <a:noFill/>
                </a:ln>
                <a:solidFill>
                  <a:srgbClr val="000000"/>
                </a:solidFill>
                <a:effectLst/>
                <a:cs typeface="+mn-ea"/>
                <a:sym typeface="+mn-lt"/>
              </a:rPr>
              <a:t>main</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err="1">
                <a:ln>
                  <a:noFill/>
                </a:ln>
                <a:solidFill>
                  <a:srgbClr val="8000FF"/>
                </a:solidFill>
                <a:effectLst/>
                <a:cs typeface="+mn-ea"/>
                <a:sym typeface="+mn-lt"/>
              </a:rPr>
              <a:t>int</a:t>
            </a:r>
            <a:r>
              <a:rPr kumimoji="0" lang="en-US" altLang="zh-CN" sz="2000" b="1" i="0" u="none" strike="noStrike" cap="none" normalizeH="0" baseline="0" dirty="0">
                <a:ln>
                  <a:noFill/>
                </a:ln>
                <a:solidFill>
                  <a:srgbClr val="8000FF"/>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i</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100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FF"/>
                </a:solidFill>
                <a:effectLst/>
                <a:cs typeface="+mn-ea"/>
                <a:sym typeface="+mn-lt"/>
              </a:rPr>
              <a:t>for</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i</a:t>
            </a:r>
            <a:r>
              <a:rPr kumimoji="0" lang="en-US" altLang="zh-CN" sz="2000" b="1" i="0" u="none" strike="noStrike" cap="none" normalizeH="0" baseline="0" dirty="0" err="1">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i</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indent="127000" eaLnBrk="0" fontAlgn="base" hangingPunct="0">
              <a:spcBef>
                <a:spcPct val="0"/>
              </a:spcBef>
              <a:spcAft>
                <a:spcPct val="0"/>
              </a:spcAft>
            </a:pPr>
            <a:r>
              <a:rPr kumimoji="0" lang="en-US" altLang="zh-CN" sz="2000" b="1" i="0" u="none" strike="noStrike" cap="none" normalizeH="0" baseline="0" dirty="0">
                <a:ln>
                  <a:noFill/>
                </a:ln>
                <a:solidFill>
                  <a:srgbClr val="000000"/>
                </a:solidFill>
                <a:effectLst/>
                <a:cs typeface="+mn-ea"/>
                <a:sym typeface="+mn-lt"/>
              </a:rPr>
              <a:t>		</a:t>
            </a:r>
            <a:r>
              <a:rPr lang="en-US" altLang="zh-CN" sz="2000" b="1" dirty="0" err="1">
                <a:solidFill>
                  <a:srgbClr val="000000"/>
                </a:solidFill>
                <a:cs typeface="+mn-ea"/>
                <a:sym typeface="+mn-lt"/>
              </a:rPr>
              <a:t>printf</a:t>
            </a:r>
            <a:r>
              <a:rPr lang="en-US" altLang="zh-CN" sz="2000" b="1" dirty="0">
                <a:solidFill>
                  <a:srgbClr val="000000"/>
                </a:solidFill>
                <a:cs typeface="+mn-ea"/>
                <a:sym typeface="+mn-lt"/>
              </a:rPr>
              <a:t>("Hello %d\n",</a:t>
            </a:r>
            <a:r>
              <a:rPr lang="en-US" altLang="zh-CN" sz="2000" b="1" dirty="0" err="1">
                <a:solidFill>
                  <a:srgbClr val="000000"/>
                </a:solidFill>
                <a:cs typeface="+mn-ea"/>
                <a:sym typeface="+mn-lt"/>
              </a:rPr>
              <a:t>i</a:t>
            </a:r>
            <a:r>
              <a:rPr lang="en-US" altLang="zh-CN" sz="2000" b="1" dirty="0">
                <a:solidFill>
                  <a:srgbClr val="000000"/>
                </a:solidFill>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FF"/>
                </a:solidFill>
                <a:effectLst/>
                <a:cs typeface="+mn-ea"/>
                <a:sym typeface="+mn-lt"/>
              </a:rPr>
              <a:t>return </a:t>
            </a:r>
            <a:r>
              <a:rPr kumimoji="0" lang="en-US" altLang="zh-CN" sz="2000" b="1" i="0" u="none" strike="noStrike" cap="none" normalizeH="0" baseline="0" dirty="0">
                <a:ln>
                  <a:noFill/>
                </a:ln>
                <a:solidFill>
                  <a:srgbClr val="FF8000"/>
                </a:solidFill>
                <a:effectLst/>
                <a:cs typeface="+mn-ea"/>
                <a:sym typeface="+mn-lt"/>
              </a:rPr>
              <a:t>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p:txBody>
      </p:sp>
    </p:spTree>
    <p:extLst>
      <p:ext uri="{BB962C8B-B14F-4D97-AF65-F5344CB8AC3E}">
        <p14:creationId xmlns:p14="http://schemas.microsoft.com/office/powerpoint/2010/main" val="293058112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6" name="图片 5">
            <a:extLst>
              <a:ext uri="{FF2B5EF4-FFF2-40B4-BE49-F238E27FC236}">
                <a16:creationId xmlns:a16="http://schemas.microsoft.com/office/drawing/2014/main" id="{A5F61F43-0639-4CB6-9BC9-0540B8CF84A7}"/>
              </a:ext>
            </a:extLst>
          </p:cNvPr>
          <p:cNvPicPr>
            <a:picLocks noChangeAspect="1"/>
          </p:cNvPicPr>
          <p:nvPr/>
        </p:nvPicPr>
        <p:blipFill>
          <a:blip r:embed="rId3"/>
          <a:stretch>
            <a:fillRect/>
          </a:stretch>
        </p:blipFill>
        <p:spPr>
          <a:xfrm>
            <a:off x="776536" y="1454182"/>
            <a:ext cx="4875495" cy="5285152"/>
          </a:xfrm>
          <a:prstGeom prst="rect">
            <a:avLst/>
          </a:prstGeom>
        </p:spPr>
      </p:pic>
      <p:sp>
        <p:nvSpPr>
          <p:cNvPr id="8" name="文本框 7">
            <a:extLst>
              <a:ext uri="{FF2B5EF4-FFF2-40B4-BE49-F238E27FC236}">
                <a16:creationId xmlns:a16="http://schemas.microsoft.com/office/drawing/2014/main" id="{A40E0D41-1409-4981-9118-631CBF45758A}"/>
              </a:ext>
            </a:extLst>
          </p:cNvPr>
          <p:cNvSpPr txBox="1"/>
          <p:nvPr/>
        </p:nvSpPr>
        <p:spPr>
          <a:xfrm>
            <a:off x="5313040" y="2475822"/>
            <a:ext cx="4592960" cy="3539430"/>
          </a:xfrm>
          <a:prstGeom prst="rect">
            <a:avLst/>
          </a:prstGeom>
          <a:noFill/>
        </p:spPr>
        <p:txBody>
          <a:bodyPr wrap="square">
            <a:spAutoFit/>
          </a:bodyPr>
          <a:lstStyle/>
          <a:p>
            <a:pPr marL="914400" lvl="1" indent="-457200">
              <a:buFont typeface="Wingdings" panose="05000000000000000000" pitchFamily="2" charset="2"/>
              <a:buChar char="p"/>
            </a:pPr>
            <a:r>
              <a:rPr lang="zh-CN" altLang="en-US" sz="3200" dirty="0">
                <a:cs typeface="+mn-ea"/>
                <a:sym typeface="+mn-lt"/>
              </a:rPr>
              <a:t>对于</a:t>
            </a:r>
            <a:r>
              <a:rPr lang="en-US" altLang="zh-CN" sz="3200" dirty="0">
                <a:cs typeface="+mn-ea"/>
                <a:sym typeface="+mn-lt"/>
              </a:rPr>
              <a:t>for</a:t>
            </a:r>
            <a:r>
              <a:rPr lang="zh-CN" altLang="en-US" sz="3200" dirty="0">
                <a:cs typeface="+mn-ea"/>
                <a:sym typeface="+mn-lt"/>
              </a:rPr>
              <a:t>循环同样有</a:t>
            </a:r>
            <a:r>
              <a:rPr lang="en-US" altLang="zh-CN" sz="3200" dirty="0">
                <a:cs typeface="+mn-ea"/>
                <a:sym typeface="+mn-lt"/>
              </a:rPr>
              <a:t>1</a:t>
            </a:r>
            <a:r>
              <a:rPr lang="zh-CN" altLang="en-US" sz="3200" dirty="0">
                <a:cs typeface="+mn-ea"/>
                <a:sym typeface="+mn-lt"/>
              </a:rPr>
              <a:t>次跳转</a:t>
            </a:r>
            <a:endParaRPr lang="en-US" altLang="zh-CN" sz="3200" dirty="0">
              <a:cs typeface="+mn-ea"/>
              <a:sym typeface="+mn-lt"/>
            </a:endParaRPr>
          </a:p>
          <a:p>
            <a:pPr marL="914400" lvl="1" indent="-457200">
              <a:buFont typeface="Wingdings" panose="05000000000000000000" pitchFamily="2" charset="2"/>
              <a:buChar char="p"/>
            </a:pPr>
            <a:r>
              <a:rPr lang="zh-CN" altLang="en-US" sz="3200" dirty="0">
                <a:highlight>
                  <a:srgbClr val="FFFF00"/>
                </a:highlight>
                <a:cs typeface="+mn-ea"/>
                <a:sym typeface="+mn-lt"/>
              </a:rPr>
              <a:t>整个循环的判断逻辑也和</a:t>
            </a:r>
            <a:r>
              <a:rPr lang="en-US" altLang="zh-CN" sz="3200" dirty="0">
                <a:highlight>
                  <a:srgbClr val="FFFF00"/>
                </a:highlight>
                <a:cs typeface="+mn-ea"/>
                <a:sym typeface="+mn-lt"/>
              </a:rPr>
              <a:t>while</a:t>
            </a:r>
            <a:r>
              <a:rPr lang="zh-CN" altLang="en-US" sz="3200" dirty="0">
                <a:highlight>
                  <a:srgbClr val="FFFF00"/>
                </a:highlight>
                <a:cs typeface="+mn-ea"/>
                <a:sym typeface="+mn-lt"/>
              </a:rPr>
              <a:t>的运算顺序一模一样</a:t>
            </a:r>
            <a:endParaRPr lang="en-US" altLang="zh-CN" sz="3200" dirty="0">
              <a:highlight>
                <a:srgbClr val="FFFF00"/>
              </a:highlight>
              <a:cs typeface="+mn-ea"/>
              <a:sym typeface="+mn-lt"/>
            </a:endParaRPr>
          </a:p>
          <a:p>
            <a:pPr marL="914400" lvl="1" indent="-457200">
              <a:buFont typeface="Wingdings" panose="05000000000000000000" pitchFamily="2" charset="2"/>
              <a:buChar char="p"/>
            </a:pPr>
            <a:r>
              <a:rPr lang="zh-CN" altLang="en-US" sz="3200" dirty="0">
                <a:cs typeface="+mn-ea"/>
                <a:sym typeface="+mn-lt"/>
              </a:rPr>
              <a:t>汇编中能清楚地看到代码的执行逻辑</a:t>
            </a:r>
          </a:p>
        </p:txBody>
      </p:sp>
    </p:spTree>
    <p:extLst>
      <p:ext uri="{BB962C8B-B14F-4D97-AF65-F5344CB8AC3E}">
        <p14:creationId xmlns:p14="http://schemas.microsoft.com/office/powerpoint/2010/main" val="235322549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6" name="图片 5">
            <a:extLst>
              <a:ext uri="{FF2B5EF4-FFF2-40B4-BE49-F238E27FC236}">
                <a16:creationId xmlns:a16="http://schemas.microsoft.com/office/drawing/2014/main" id="{75BD1875-0607-4831-A89F-7A7B20F91AFD}"/>
              </a:ext>
            </a:extLst>
          </p:cNvPr>
          <p:cNvPicPr>
            <a:picLocks noChangeAspect="1"/>
          </p:cNvPicPr>
          <p:nvPr/>
        </p:nvPicPr>
        <p:blipFill>
          <a:blip r:embed="rId3"/>
          <a:stretch>
            <a:fillRect/>
          </a:stretch>
        </p:blipFill>
        <p:spPr>
          <a:xfrm>
            <a:off x="115391" y="1437613"/>
            <a:ext cx="4752528" cy="5420387"/>
          </a:xfrm>
          <a:prstGeom prst="rect">
            <a:avLst/>
          </a:prstGeom>
        </p:spPr>
      </p:pic>
      <p:pic>
        <p:nvPicPr>
          <p:cNvPr id="7" name="图片 6">
            <a:extLst>
              <a:ext uri="{FF2B5EF4-FFF2-40B4-BE49-F238E27FC236}">
                <a16:creationId xmlns:a16="http://schemas.microsoft.com/office/drawing/2014/main" id="{CF8350A4-D066-4B9B-81DF-7FA97BBA0B97}"/>
              </a:ext>
            </a:extLst>
          </p:cNvPr>
          <p:cNvPicPr>
            <a:picLocks noChangeAspect="1"/>
          </p:cNvPicPr>
          <p:nvPr/>
        </p:nvPicPr>
        <p:blipFill>
          <a:blip r:embed="rId4"/>
          <a:stretch>
            <a:fillRect/>
          </a:stretch>
        </p:blipFill>
        <p:spPr>
          <a:xfrm>
            <a:off x="5025010" y="1456216"/>
            <a:ext cx="4875495" cy="5285152"/>
          </a:xfrm>
          <a:prstGeom prst="rect">
            <a:avLst/>
          </a:prstGeom>
        </p:spPr>
      </p:pic>
    </p:spTree>
    <p:extLst>
      <p:ext uri="{BB962C8B-B14F-4D97-AF65-F5344CB8AC3E}">
        <p14:creationId xmlns:p14="http://schemas.microsoft.com/office/powerpoint/2010/main" val="271096416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en-US" altLang="zh-CN" dirty="0">
                <a:cs typeface="+mn-ea"/>
                <a:sym typeface="+mn-lt"/>
              </a:rPr>
              <a:t>do</a:t>
            </a:r>
            <a:r>
              <a:rPr lang="zh-CN" altLang="en-US" dirty="0">
                <a:cs typeface="+mn-ea"/>
                <a:sym typeface="+mn-lt"/>
              </a:rPr>
              <a:t>循环 </a:t>
            </a:r>
            <a:r>
              <a:rPr lang="en-US" altLang="zh-CN" dirty="0">
                <a:cs typeface="+mn-ea"/>
                <a:sym typeface="+mn-lt"/>
              </a:rPr>
              <a:t>(Codeblocks-20.03-32bit)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6" name="Rectangle 1"/>
          <p:cNvSpPr>
            <a:spLocks noChangeArrowheads="1"/>
          </p:cNvSpPr>
          <p:nvPr/>
        </p:nvSpPr>
        <p:spPr bwMode="auto">
          <a:xfrm>
            <a:off x="920552" y="2473008"/>
            <a:ext cx="6984776"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lang="en-US" altLang="zh-CN" sz="2000" b="1" dirty="0">
                <a:solidFill>
                  <a:srgbClr val="8000FF"/>
                </a:solidFill>
                <a:cs typeface="+mn-ea"/>
                <a:sym typeface="+mn-lt"/>
              </a:rPr>
              <a:t>i</a:t>
            </a:r>
            <a:r>
              <a:rPr kumimoji="0" lang="en-US" altLang="zh-CN" sz="2000" b="1" i="0" u="none" strike="noStrike" cap="none" normalizeH="0" baseline="0" dirty="0">
                <a:ln>
                  <a:noFill/>
                </a:ln>
                <a:solidFill>
                  <a:srgbClr val="8000FF"/>
                </a:solidFill>
                <a:effectLst/>
                <a:cs typeface="+mn-ea"/>
                <a:sym typeface="+mn-lt"/>
              </a:rPr>
              <a:t>nt </a:t>
            </a:r>
            <a:r>
              <a:rPr kumimoji="0" lang="en-US" altLang="zh-CN" sz="2000" b="1" i="0" u="none" strike="noStrike" cap="none" normalizeH="0" baseline="0" dirty="0">
                <a:ln>
                  <a:noFill/>
                </a:ln>
                <a:solidFill>
                  <a:srgbClr val="000000"/>
                </a:solidFill>
                <a:effectLst/>
                <a:cs typeface="+mn-ea"/>
                <a:sym typeface="+mn-lt"/>
              </a:rPr>
              <a:t>main</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err="1">
                <a:ln>
                  <a:noFill/>
                </a:ln>
                <a:solidFill>
                  <a:srgbClr val="8000FF"/>
                </a:solidFill>
                <a:effectLst/>
                <a:cs typeface="+mn-ea"/>
                <a:sym typeface="+mn-lt"/>
              </a:rPr>
              <a:t>int</a:t>
            </a:r>
            <a:r>
              <a:rPr kumimoji="0" lang="en-US" altLang="zh-CN" sz="2000" b="1" i="0" u="none" strike="noStrike" cap="none" normalizeH="0" baseline="0" dirty="0">
                <a:ln>
                  <a:noFill/>
                </a:ln>
                <a:solidFill>
                  <a:srgbClr val="8000FF"/>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i</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100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FF"/>
                </a:solidFill>
                <a:effectLst/>
                <a:cs typeface="+mn-ea"/>
                <a:sym typeface="+mn-lt"/>
              </a:rPr>
              <a:t>do</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i</a:t>
            </a:r>
            <a:r>
              <a:rPr kumimoji="0" lang="en-US" altLang="zh-CN" sz="2000" b="1" i="0" u="none" strike="noStrike" cap="none" normalizeH="0" baseline="0" dirty="0">
                <a:ln>
                  <a:noFill/>
                </a:ln>
                <a:solidFill>
                  <a:srgbClr val="000080"/>
                </a:solidFill>
                <a:effectLst/>
                <a:cs typeface="+mn-ea"/>
                <a:sym typeface="+mn-lt"/>
              </a:rPr>
              <a:t>--;</a:t>
            </a:r>
          </a:p>
          <a:p>
            <a:pPr indent="127000" eaLnBrk="0" fontAlgn="base" hangingPunct="0">
              <a:spcBef>
                <a:spcPct val="0"/>
              </a:spcBef>
              <a:spcAft>
                <a:spcPct val="0"/>
              </a:spcAft>
            </a:pPr>
            <a:r>
              <a:rPr lang="en-US" altLang="zh-CN" sz="2000" b="1" dirty="0">
                <a:solidFill>
                  <a:srgbClr val="000080"/>
                </a:solidFill>
                <a:cs typeface="+mn-ea"/>
                <a:sym typeface="+mn-lt"/>
              </a:rPr>
              <a:t>           </a:t>
            </a:r>
            <a:r>
              <a:rPr lang="en-US" altLang="zh-CN" sz="2000" b="1" dirty="0" err="1">
                <a:solidFill>
                  <a:srgbClr val="000000"/>
                </a:solidFill>
                <a:cs typeface="+mn-ea"/>
                <a:sym typeface="+mn-lt"/>
              </a:rPr>
              <a:t>printf</a:t>
            </a:r>
            <a:r>
              <a:rPr lang="en-US" altLang="zh-CN" sz="2000" b="1" dirty="0">
                <a:solidFill>
                  <a:srgbClr val="000000"/>
                </a:solidFill>
                <a:cs typeface="+mn-ea"/>
                <a:sym typeface="+mn-lt"/>
              </a:rPr>
              <a:t>("Hello %d\n",</a:t>
            </a:r>
            <a:r>
              <a:rPr lang="en-US" altLang="zh-CN" sz="2000" b="1" dirty="0" err="1">
                <a:solidFill>
                  <a:srgbClr val="000000"/>
                </a:solidFill>
                <a:cs typeface="+mn-ea"/>
                <a:sym typeface="+mn-lt"/>
              </a:rPr>
              <a:t>i</a:t>
            </a:r>
            <a:r>
              <a:rPr lang="en-US" altLang="zh-CN" sz="2000" b="1" dirty="0">
                <a:solidFill>
                  <a:srgbClr val="000000"/>
                </a:solidFill>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0000FF"/>
                </a:solidFill>
                <a:effectLst/>
                <a:cs typeface="+mn-ea"/>
                <a:sym typeface="+mn-lt"/>
              </a:rPr>
              <a:t>while</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i</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FF"/>
                </a:solidFill>
                <a:effectLst/>
                <a:cs typeface="+mn-ea"/>
                <a:sym typeface="+mn-lt"/>
              </a:rPr>
              <a:t>return</a:t>
            </a:r>
            <a:r>
              <a:rPr kumimoji="0" lang="en-US" altLang="zh-CN" sz="2000" b="1" i="0" u="none" strike="noStrike" cap="none" normalizeH="0" baseline="0" dirty="0">
                <a:ln>
                  <a:noFill/>
                </a:ln>
                <a:solidFill>
                  <a:srgbClr val="FF8000"/>
                </a:solidFill>
                <a:effectLst/>
                <a:cs typeface="+mn-ea"/>
                <a:sym typeface="+mn-lt"/>
              </a:rPr>
              <a:t>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p:txBody>
      </p:sp>
    </p:spTree>
    <p:extLst>
      <p:ext uri="{BB962C8B-B14F-4D97-AF65-F5344CB8AC3E}">
        <p14:creationId xmlns:p14="http://schemas.microsoft.com/office/powerpoint/2010/main" val="31129129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pic>
        <p:nvPicPr>
          <p:cNvPr id="6" name="图片 5">
            <a:extLst>
              <a:ext uri="{FF2B5EF4-FFF2-40B4-BE49-F238E27FC236}">
                <a16:creationId xmlns:a16="http://schemas.microsoft.com/office/drawing/2014/main" id="{91E4959B-7862-448B-B352-518F49E8145B}"/>
              </a:ext>
            </a:extLst>
          </p:cNvPr>
          <p:cNvPicPr>
            <a:picLocks noChangeAspect="1"/>
          </p:cNvPicPr>
          <p:nvPr/>
        </p:nvPicPr>
        <p:blipFill>
          <a:blip r:embed="rId2"/>
          <a:stretch>
            <a:fillRect/>
          </a:stretch>
        </p:blipFill>
        <p:spPr>
          <a:xfrm>
            <a:off x="704528" y="1388342"/>
            <a:ext cx="3907156" cy="5432922"/>
          </a:xfrm>
          <a:prstGeom prst="rect">
            <a:avLst/>
          </a:prstGeom>
        </p:spPr>
      </p:pic>
      <p:sp>
        <p:nvSpPr>
          <p:cNvPr id="8" name="文本框 7">
            <a:extLst>
              <a:ext uri="{FF2B5EF4-FFF2-40B4-BE49-F238E27FC236}">
                <a16:creationId xmlns:a16="http://schemas.microsoft.com/office/drawing/2014/main" id="{CEA4E439-9E43-4CAE-A724-CBC2C42778D7}"/>
              </a:ext>
            </a:extLst>
          </p:cNvPr>
          <p:cNvSpPr txBox="1"/>
          <p:nvPr/>
        </p:nvSpPr>
        <p:spPr>
          <a:xfrm>
            <a:off x="4808984" y="1772816"/>
            <a:ext cx="4889748" cy="3539430"/>
          </a:xfrm>
          <a:prstGeom prst="rect">
            <a:avLst/>
          </a:prstGeom>
          <a:noFill/>
        </p:spPr>
        <p:txBody>
          <a:bodyPr wrap="square">
            <a:spAutoFit/>
          </a:bodyPr>
          <a:lstStyle/>
          <a:p>
            <a:pPr marL="914400" lvl="1" indent="-457200">
              <a:buFont typeface="Wingdings" panose="05000000000000000000" pitchFamily="2" charset="2"/>
              <a:buChar char="p"/>
            </a:pPr>
            <a:r>
              <a:rPr lang="zh-CN" altLang="en-US" sz="3200" dirty="0">
                <a:cs typeface="+mn-ea"/>
                <a:sym typeface="+mn-lt"/>
              </a:rPr>
              <a:t>可以看到</a:t>
            </a:r>
            <a:r>
              <a:rPr lang="en-US" altLang="zh-CN" sz="3200" dirty="0">
                <a:cs typeface="+mn-ea"/>
                <a:sym typeface="+mn-lt"/>
              </a:rPr>
              <a:t>do</a:t>
            </a:r>
            <a:r>
              <a:rPr lang="zh-CN" altLang="en-US" sz="3200" dirty="0">
                <a:cs typeface="+mn-ea"/>
                <a:sym typeface="+mn-lt"/>
              </a:rPr>
              <a:t>循环只有一次跳转，</a:t>
            </a:r>
            <a:r>
              <a:rPr lang="zh-CN" altLang="en-US" sz="3200" dirty="0">
                <a:highlight>
                  <a:srgbClr val="FFFF00"/>
                </a:highlight>
                <a:cs typeface="+mn-ea"/>
                <a:sym typeface="+mn-lt"/>
              </a:rPr>
              <a:t>整个程序也只用了这一处跳转</a:t>
            </a:r>
            <a:endParaRPr lang="en-US" altLang="zh-CN" sz="3200" dirty="0">
              <a:highlight>
                <a:srgbClr val="FFFF00"/>
              </a:highlight>
              <a:cs typeface="+mn-ea"/>
              <a:sym typeface="+mn-lt"/>
            </a:endParaRPr>
          </a:p>
          <a:p>
            <a:pPr marL="914400" lvl="1" indent="-457200">
              <a:buFont typeface="Wingdings" panose="05000000000000000000" pitchFamily="2" charset="2"/>
              <a:buChar char="p"/>
            </a:pPr>
            <a:endParaRPr lang="en-US" altLang="zh-CN" sz="3200" dirty="0">
              <a:highlight>
                <a:srgbClr val="FFFF00"/>
              </a:highlight>
              <a:cs typeface="+mn-ea"/>
              <a:sym typeface="+mn-lt"/>
            </a:endParaRPr>
          </a:p>
          <a:p>
            <a:pPr marL="914400" lvl="1" indent="-457200">
              <a:buFont typeface="Wingdings" panose="05000000000000000000" pitchFamily="2" charset="2"/>
              <a:buChar char="p"/>
            </a:pPr>
            <a:r>
              <a:rPr lang="zh-CN" altLang="en-US" sz="3200" dirty="0">
                <a:cs typeface="+mn-ea"/>
                <a:sym typeface="+mn-lt"/>
              </a:rPr>
              <a:t>这也是为什么</a:t>
            </a:r>
            <a:r>
              <a:rPr lang="en-US" altLang="zh-CN" sz="3200" dirty="0">
                <a:cs typeface="+mn-ea"/>
                <a:sym typeface="+mn-lt"/>
              </a:rPr>
              <a:t>do</a:t>
            </a:r>
            <a:r>
              <a:rPr lang="zh-CN" altLang="en-US" sz="3200" dirty="0">
                <a:cs typeface="+mn-ea"/>
                <a:sym typeface="+mn-lt"/>
              </a:rPr>
              <a:t>循环的效率要更高一些的原因？</a:t>
            </a:r>
          </a:p>
        </p:txBody>
      </p:sp>
      <p:sp>
        <p:nvSpPr>
          <p:cNvPr id="10" name="文本框 9">
            <a:extLst>
              <a:ext uri="{FF2B5EF4-FFF2-40B4-BE49-F238E27FC236}">
                <a16:creationId xmlns:a16="http://schemas.microsoft.com/office/drawing/2014/main" id="{8E1AA008-3BD5-4128-BC16-E454A078AAE3}"/>
              </a:ext>
            </a:extLst>
          </p:cNvPr>
          <p:cNvSpPr txBox="1"/>
          <p:nvPr/>
        </p:nvSpPr>
        <p:spPr>
          <a:xfrm>
            <a:off x="5294318" y="6000766"/>
            <a:ext cx="4300934" cy="646331"/>
          </a:xfrm>
          <a:prstGeom prst="rect">
            <a:avLst/>
          </a:prstGeom>
          <a:noFill/>
        </p:spPr>
        <p:txBody>
          <a:bodyPr wrap="square">
            <a:spAutoFit/>
          </a:bodyPr>
          <a:lstStyle/>
          <a:p>
            <a:r>
              <a:rPr lang="zh-CN" altLang="en-US" b="0" i="0" dirty="0">
                <a:solidFill>
                  <a:schemeClr val="bg1">
                    <a:lumMod val="50000"/>
                  </a:schemeClr>
                </a:solidFill>
                <a:effectLst/>
                <a:cs typeface="+mn-ea"/>
                <a:sym typeface="+mn-lt"/>
              </a:rPr>
              <a:t>跳转指令本身会占据流水线，从而降低其他指令的执行速率</a:t>
            </a:r>
            <a:endParaRPr lang="zh-CN" altLang="en-US" dirty="0">
              <a:solidFill>
                <a:schemeClr val="bg1">
                  <a:lumMod val="50000"/>
                </a:schemeClr>
              </a:solidFill>
              <a:cs typeface="+mn-ea"/>
              <a:sym typeface="+mn-lt"/>
            </a:endParaRPr>
          </a:p>
        </p:txBody>
      </p:sp>
      <p:pic>
        <p:nvPicPr>
          <p:cNvPr id="4102" name="Picture 6" descr="Branch predictor: How many &quot;if&quot;s are too many? Including x86 and M1  benchmarks! - bepaly手机滚球">
            <a:extLst>
              <a:ext uri="{FF2B5EF4-FFF2-40B4-BE49-F238E27FC236}">
                <a16:creationId xmlns:a16="http://schemas.microsoft.com/office/drawing/2014/main" id="{609760D6-087F-4CAB-9977-B8D373A7B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2" y="1412776"/>
            <a:ext cx="9058920" cy="543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78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wheel(1)">
                                      <p:cBhvr>
                                        <p:cTn id="7" dur="2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）流程控制语句</a:t>
            </a:r>
          </a:p>
        </p:txBody>
      </p:sp>
      <p:sp>
        <p:nvSpPr>
          <p:cNvPr id="2" name="文本框 1">
            <a:extLst>
              <a:ext uri="{FF2B5EF4-FFF2-40B4-BE49-F238E27FC236}">
                <a16:creationId xmlns:a16="http://schemas.microsoft.com/office/drawing/2014/main" id="{F1068AF5-5F58-49DE-87CC-5A907E41B184}"/>
              </a:ext>
            </a:extLst>
          </p:cNvPr>
          <p:cNvSpPr txBox="1"/>
          <p:nvPr/>
        </p:nvSpPr>
        <p:spPr>
          <a:xfrm>
            <a:off x="776536" y="1412776"/>
            <a:ext cx="8712968" cy="3231654"/>
          </a:xfrm>
          <a:prstGeom prst="rect">
            <a:avLst/>
          </a:prstGeom>
          <a:solidFill>
            <a:schemeClr val="bg2">
              <a:lumMod val="90000"/>
            </a:schemeClr>
          </a:solidFill>
        </p:spPr>
        <p:txBody>
          <a:bodyPr wrap="square" rtlCol="0">
            <a:spAutoFit/>
          </a:bodyPr>
          <a:lstStyle/>
          <a:p>
            <a:r>
              <a:rPr lang="zh-CN" altLang="en-US" sz="3200" b="1" dirty="0">
                <a:solidFill>
                  <a:srgbClr val="FF0000"/>
                </a:solidFill>
                <a:cs typeface="+mn-ea"/>
                <a:sym typeface="+mn-lt"/>
              </a:rPr>
              <a:t>注意 </a:t>
            </a:r>
            <a:r>
              <a:rPr lang="en-US" altLang="zh-CN" sz="3200" b="1" dirty="0" err="1">
                <a:cs typeface="+mn-ea"/>
                <a:sym typeface="+mn-lt"/>
              </a:rPr>
              <a:t>gcc</a:t>
            </a:r>
            <a:r>
              <a:rPr lang="zh-CN" altLang="en-US" sz="3200" b="1" dirty="0">
                <a:cs typeface="+mn-ea"/>
                <a:sym typeface="+mn-lt"/>
              </a:rPr>
              <a:t> </a:t>
            </a:r>
            <a:r>
              <a:rPr lang="zh-CN" altLang="en-US" sz="3200" b="1" i="0" dirty="0">
                <a:solidFill>
                  <a:srgbClr val="4F4F4F"/>
                </a:solidFill>
                <a:effectLst/>
                <a:cs typeface="+mn-ea"/>
                <a:sym typeface="+mn-lt"/>
              </a:rPr>
              <a:t>编译优化（</a:t>
            </a:r>
            <a:r>
              <a:rPr lang="zh-CN" altLang="en-US" sz="3200" b="1" i="0" dirty="0">
                <a:solidFill>
                  <a:srgbClr val="00B050"/>
                </a:solidFill>
                <a:effectLst/>
                <a:cs typeface="+mn-ea"/>
                <a:sym typeface="+mn-lt"/>
              </a:rPr>
              <a:t>程序大小 </a:t>
            </a:r>
            <a:r>
              <a:rPr lang="en-US" altLang="zh-CN" sz="3200" b="1" i="0" dirty="0">
                <a:solidFill>
                  <a:srgbClr val="FF0000"/>
                </a:solidFill>
                <a:effectLst/>
                <a:cs typeface="+mn-ea"/>
                <a:sym typeface="+mn-lt"/>
              </a:rPr>
              <a:t>vs</a:t>
            </a:r>
            <a:r>
              <a:rPr lang="en-US" altLang="zh-CN" sz="3200" b="1" i="0" dirty="0">
                <a:solidFill>
                  <a:srgbClr val="00B050"/>
                </a:solidFill>
                <a:effectLst/>
                <a:cs typeface="+mn-ea"/>
                <a:sym typeface="+mn-lt"/>
              </a:rPr>
              <a:t> </a:t>
            </a:r>
            <a:r>
              <a:rPr lang="zh-CN" altLang="en-US" sz="3200" b="1" i="0" dirty="0">
                <a:solidFill>
                  <a:srgbClr val="00B050"/>
                </a:solidFill>
                <a:effectLst/>
                <a:cs typeface="+mn-ea"/>
                <a:sym typeface="+mn-lt"/>
              </a:rPr>
              <a:t>运行</a:t>
            </a:r>
            <a:r>
              <a:rPr lang="zh-CN" altLang="en-US" sz="3200" b="1" dirty="0">
                <a:solidFill>
                  <a:srgbClr val="00B050"/>
                </a:solidFill>
                <a:cs typeface="+mn-ea"/>
                <a:sym typeface="+mn-lt"/>
              </a:rPr>
              <a:t>速度</a:t>
            </a:r>
            <a:r>
              <a:rPr lang="zh-CN" altLang="en-US" sz="3200" b="1" i="0" dirty="0">
                <a:solidFill>
                  <a:srgbClr val="4F4F4F"/>
                </a:solidFill>
                <a:effectLst/>
                <a:cs typeface="+mn-ea"/>
                <a:sym typeface="+mn-lt"/>
              </a:rPr>
              <a:t>）：</a:t>
            </a:r>
            <a:endParaRPr lang="en-US" altLang="zh-CN" sz="3200" b="1" i="0" dirty="0">
              <a:solidFill>
                <a:srgbClr val="4F4F4F"/>
              </a:solidFill>
              <a:effectLst/>
              <a:cs typeface="+mn-ea"/>
              <a:sym typeface="+mn-lt"/>
            </a:endParaRPr>
          </a:p>
          <a:p>
            <a:endParaRPr lang="en-US" altLang="zh-CN" dirty="0">
              <a:cs typeface="+mn-ea"/>
              <a:sym typeface="+mn-lt"/>
            </a:endParaRPr>
          </a:p>
          <a:p>
            <a:r>
              <a:rPr lang="zh-CN" altLang="en-US" b="1" i="0" dirty="0">
                <a:solidFill>
                  <a:srgbClr val="0000FF"/>
                </a:solidFill>
                <a:effectLst/>
                <a:cs typeface="+mn-ea"/>
                <a:sym typeface="+mn-lt"/>
              </a:rPr>
              <a:t>①精简操作指令  ② 尽量满足</a:t>
            </a:r>
            <a:r>
              <a:rPr lang="en-US" altLang="zh-CN" b="1" i="0" dirty="0">
                <a:solidFill>
                  <a:srgbClr val="0000FF"/>
                </a:solidFill>
                <a:effectLst/>
                <a:cs typeface="+mn-ea"/>
                <a:sym typeface="+mn-lt"/>
              </a:rPr>
              <a:t>CPU</a:t>
            </a:r>
            <a:r>
              <a:rPr lang="zh-CN" altLang="en-US" b="1" i="0" dirty="0">
                <a:solidFill>
                  <a:srgbClr val="0000FF"/>
                </a:solidFill>
                <a:effectLst/>
                <a:cs typeface="+mn-ea"/>
                <a:sym typeface="+mn-lt"/>
              </a:rPr>
              <a:t>的流水操作  ③ 依据代码功能目标，优化指令执行顺序  ④ 充分使用寄存器  ⑤ 对简单的调用进行展开等</a:t>
            </a:r>
            <a:endParaRPr lang="en-US" altLang="zh-CN" b="1" dirty="0">
              <a:solidFill>
                <a:srgbClr val="0000FF"/>
              </a:solidFill>
              <a:cs typeface="+mn-ea"/>
              <a:sym typeface="+mn-lt"/>
            </a:endParaRPr>
          </a:p>
          <a:p>
            <a:br>
              <a:rPr lang="en-US" altLang="zh-CN" dirty="0">
                <a:cs typeface="+mn-ea"/>
                <a:sym typeface="+mn-lt"/>
              </a:rPr>
            </a:br>
            <a:r>
              <a:rPr lang="en-US" altLang="zh-CN" sz="2000" b="0" i="0" dirty="0">
                <a:solidFill>
                  <a:srgbClr val="0000FF"/>
                </a:solidFill>
                <a:effectLst/>
                <a:cs typeface="+mn-ea"/>
                <a:sym typeface="+mn-lt"/>
              </a:rPr>
              <a:t>-o    </a:t>
            </a:r>
            <a:r>
              <a:rPr lang="en-US" altLang="zh-CN" sz="2000" b="0" i="0" dirty="0">
                <a:solidFill>
                  <a:srgbClr val="4D4D4D"/>
                </a:solidFill>
                <a:effectLst/>
                <a:cs typeface="+mn-ea"/>
                <a:sym typeface="+mn-lt"/>
              </a:rPr>
              <a:t>FILE </a:t>
            </a:r>
            <a:r>
              <a:rPr lang="zh-CN" altLang="en-US" sz="2000" b="0" i="0" dirty="0">
                <a:solidFill>
                  <a:srgbClr val="4D4D4D"/>
                </a:solidFill>
                <a:effectLst/>
                <a:cs typeface="+mn-ea"/>
                <a:sym typeface="+mn-lt"/>
              </a:rPr>
              <a:t>生成指定的输出文件：用在生成</a:t>
            </a:r>
            <a:r>
              <a:rPr lang="zh-CN" altLang="en-US" sz="2000" b="0" i="0" u="none" strike="noStrike" dirty="0">
                <a:solidFill>
                  <a:srgbClr val="FC5531"/>
                </a:solidFill>
                <a:effectLst/>
                <a:cs typeface="+mn-ea"/>
                <a:sym typeface="+mn-lt"/>
              </a:rPr>
              <a:t>可执行文件</a:t>
            </a:r>
            <a:r>
              <a:rPr lang="zh-CN" altLang="en-US" sz="2000" b="0" i="0" dirty="0">
                <a:solidFill>
                  <a:srgbClr val="4D4D4D"/>
                </a:solidFill>
                <a:effectLst/>
                <a:cs typeface="+mn-ea"/>
                <a:sym typeface="+mn-lt"/>
              </a:rPr>
              <a:t>时； </a:t>
            </a:r>
            <a:br>
              <a:rPr lang="zh-CN" altLang="en-US" sz="2000" dirty="0">
                <a:cs typeface="+mn-ea"/>
                <a:sym typeface="+mn-lt"/>
              </a:rPr>
            </a:br>
            <a:r>
              <a:rPr lang="en-US" altLang="zh-CN" sz="2000" b="0" i="0" dirty="0">
                <a:solidFill>
                  <a:srgbClr val="0000FF"/>
                </a:solidFill>
                <a:effectLst/>
                <a:cs typeface="+mn-ea"/>
                <a:sym typeface="+mn-lt"/>
              </a:rPr>
              <a:t>-O0 </a:t>
            </a:r>
            <a:r>
              <a:rPr lang="zh-CN" altLang="en-US" sz="2000" b="0" i="0" dirty="0">
                <a:solidFill>
                  <a:srgbClr val="4D4D4D"/>
                </a:solidFill>
                <a:effectLst/>
                <a:cs typeface="+mn-ea"/>
                <a:sym typeface="+mn-lt"/>
              </a:rPr>
              <a:t>不进行优化处理：</a:t>
            </a:r>
            <a:r>
              <a:rPr lang="zh-CN" altLang="en-US" sz="2000" b="0" i="0" dirty="0">
                <a:solidFill>
                  <a:srgbClr val="4D4D4D"/>
                </a:solidFill>
                <a:effectLst/>
                <a:highlight>
                  <a:srgbClr val="FFFF00"/>
                </a:highlight>
                <a:cs typeface="+mn-ea"/>
                <a:sym typeface="+mn-lt"/>
              </a:rPr>
              <a:t>默认编译选项</a:t>
            </a:r>
            <a:r>
              <a:rPr lang="zh-CN" altLang="en-US" sz="2000" b="0" i="0" dirty="0">
                <a:solidFill>
                  <a:srgbClr val="4D4D4D"/>
                </a:solidFill>
                <a:effectLst/>
                <a:cs typeface="+mn-ea"/>
                <a:sym typeface="+mn-lt"/>
              </a:rPr>
              <a:t>，不做任何优化；</a:t>
            </a:r>
            <a:br>
              <a:rPr lang="zh-CN" altLang="en-US" sz="2000" dirty="0">
                <a:cs typeface="+mn-ea"/>
                <a:sym typeface="+mn-lt"/>
              </a:rPr>
            </a:br>
            <a:r>
              <a:rPr lang="en-US" altLang="zh-CN" sz="2000" b="0" i="0" u="sng" dirty="0">
                <a:solidFill>
                  <a:srgbClr val="0000FF"/>
                </a:solidFill>
                <a:effectLst/>
                <a:cs typeface="+mn-ea"/>
                <a:sym typeface="+mn-lt"/>
              </a:rPr>
              <a:t>-O   </a:t>
            </a:r>
            <a:r>
              <a:rPr lang="zh-CN" altLang="en-US" sz="2000" b="0" i="0" u="sng" dirty="0">
                <a:solidFill>
                  <a:srgbClr val="4D4D4D"/>
                </a:solidFill>
                <a:effectLst/>
                <a:cs typeface="+mn-ea"/>
                <a:sym typeface="+mn-lt"/>
              </a:rPr>
              <a:t>或 </a:t>
            </a:r>
            <a:r>
              <a:rPr lang="en-US" altLang="zh-CN" sz="2000" b="0" i="0" u="sng" dirty="0">
                <a:solidFill>
                  <a:srgbClr val="0000FF"/>
                </a:solidFill>
                <a:effectLst/>
                <a:cs typeface="+mn-ea"/>
                <a:sym typeface="+mn-lt"/>
              </a:rPr>
              <a:t>-O1 </a:t>
            </a:r>
            <a:r>
              <a:rPr lang="zh-CN" altLang="en-US" sz="2000" b="0" i="0" dirty="0">
                <a:solidFill>
                  <a:srgbClr val="4D4D4D"/>
                </a:solidFill>
                <a:effectLst/>
                <a:cs typeface="+mn-ea"/>
                <a:sym typeface="+mn-lt"/>
              </a:rPr>
              <a:t>优化生成代码：优化常量与表达式，减少程序大小； </a:t>
            </a:r>
            <a:br>
              <a:rPr lang="zh-CN" altLang="en-US" sz="2000" dirty="0">
                <a:cs typeface="+mn-ea"/>
                <a:sym typeface="+mn-lt"/>
              </a:rPr>
            </a:br>
            <a:r>
              <a:rPr lang="en-US" altLang="zh-CN" sz="2000" b="0" i="0" dirty="0">
                <a:solidFill>
                  <a:srgbClr val="0000FF"/>
                </a:solidFill>
                <a:effectLst/>
                <a:cs typeface="+mn-ea"/>
                <a:sym typeface="+mn-lt"/>
              </a:rPr>
              <a:t>-O2 </a:t>
            </a:r>
            <a:r>
              <a:rPr lang="zh-CN" altLang="en-US" sz="2000" b="0" i="0" dirty="0">
                <a:solidFill>
                  <a:srgbClr val="4D4D4D"/>
                </a:solidFill>
                <a:effectLst/>
                <a:cs typeface="+mn-ea"/>
                <a:sym typeface="+mn-lt"/>
              </a:rPr>
              <a:t>进一步优化：</a:t>
            </a:r>
            <a:r>
              <a:rPr lang="zh-CN" altLang="en-US" sz="2000" b="0" i="0" dirty="0">
                <a:solidFill>
                  <a:srgbClr val="4D4D4D"/>
                </a:solidFill>
                <a:effectLst/>
                <a:highlight>
                  <a:srgbClr val="FFFF00"/>
                </a:highlight>
                <a:cs typeface="+mn-ea"/>
                <a:sym typeface="+mn-lt"/>
              </a:rPr>
              <a:t>寄存器级、指令级优化</a:t>
            </a:r>
            <a:r>
              <a:rPr lang="zh-CN" altLang="en-US" sz="2000" b="0" i="0" dirty="0">
                <a:solidFill>
                  <a:srgbClr val="4D4D4D"/>
                </a:solidFill>
                <a:effectLst/>
                <a:cs typeface="+mn-ea"/>
                <a:sym typeface="+mn-lt"/>
              </a:rPr>
              <a:t>，如重新排列指令，优化延迟；</a:t>
            </a:r>
            <a:br>
              <a:rPr lang="zh-CN" altLang="en-US" sz="2000" dirty="0">
                <a:cs typeface="+mn-ea"/>
                <a:sym typeface="+mn-lt"/>
              </a:rPr>
            </a:br>
            <a:r>
              <a:rPr lang="en-US" altLang="zh-CN" sz="2000" b="0" i="0" dirty="0">
                <a:solidFill>
                  <a:srgbClr val="0000FF"/>
                </a:solidFill>
                <a:effectLst/>
                <a:cs typeface="+mn-ea"/>
                <a:sym typeface="+mn-lt"/>
              </a:rPr>
              <a:t>-O3 </a:t>
            </a:r>
            <a:r>
              <a:rPr lang="zh-CN" altLang="en-US" sz="2000" b="0" i="0" dirty="0">
                <a:solidFill>
                  <a:srgbClr val="4D4D4D"/>
                </a:solidFill>
                <a:effectLst/>
                <a:cs typeface="+mn-ea"/>
                <a:sym typeface="+mn-lt"/>
              </a:rPr>
              <a:t>比 </a:t>
            </a:r>
            <a:r>
              <a:rPr lang="en-US" altLang="zh-CN" sz="2000" b="0" i="0" dirty="0">
                <a:solidFill>
                  <a:srgbClr val="4D4D4D"/>
                </a:solidFill>
                <a:effectLst/>
                <a:cs typeface="+mn-ea"/>
                <a:sym typeface="+mn-lt"/>
              </a:rPr>
              <a:t>-O2 </a:t>
            </a:r>
            <a:r>
              <a:rPr lang="zh-CN" altLang="en-US" sz="2000" b="0" i="0" dirty="0">
                <a:solidFill>
                  <a:srgbClr val="4D4D4D"/>
                </a:solidFill>
                <a:effectLst/>
                <a:cs typeface="+mn-ea"/>
                <a:sym typeface="+mn-lt"/>
              </a:rPr>
              <a:t>更进一步优化：包括</a:t>
            </a:r>
            <a:r>
              <a:rPr lang="zh-CN" altLang="en-US" sz="2000" b="0" i="0" dirty="0">
                <a:solidFill>
                  <a:srgbClr val="4D4D4D"/>
                </a:solidFill>
                <a:effectLst/>
                <a:highlight>
                  <a:srgbClr val="FFFF00"/>
                </a:highlight>
                <a:cs typeface="+mn-ea"/>
                <a:sym typeface="+mn-lt"/>
              </a:rPr>
              <a:t>循环优化</a:t>
            </a:r>
            <a:r>
              <a:rPr lang="zh-CN" altLang="en-US" sz="2000" b="0" i="0" dirty="0">
                <a:solidFill>
                  <a:srgbClr val="4D4D4D"/>
                </a:solidFill>
                <a:effectLst/>
                <a:cs typeface="+mn-ea"/>
                <a:sym typeface="+mn-lt"/>
              </a:rPr>
              <a:t>等；</a:t>
            </a:r>
            <a:endParaRPr lang="zh-CN" altLang="en-US" sz="2400" b="1" i="0" dirty="0">
              <a:solidFill>
                <a:srgbClr val="4F4F4F"/>
              </a:solidFill>
              <a:effectLst/>
              <a:cs typeface="+mn-ea"/>
              <a:sym typeface="+mn-lt"/>
            </a:endParaRPr>
          </a:p>
        </p:txBody>
      </p:sp>
      <p:sp>
        <p:nvSpPr>
          <p:cNvPr id="6" name="文本框 5">
            <a:extLst>
              <a:ext uri="{FF2B5EF4-FFF2-40B4-BE49-F238E27FC236}">
                <a16:creationId xmlns:a16="http://schemas.microsoft.com/office/drawing/2014/main" id="{E0548177-EF2B-4D8E-A4D7-BAAA2ED5DB27}"/>
              </a:ext>
            </a:extLst>
          </p:cNvPr>
          <p:cNvSpPr txBox="1"/>
          <p:nvPr/>
        </p:nvSpPr>
        <p:spPr>
          <a:xfrm>
            <a:off x="-2852" y="6577607"/>
            <a:ext cx="9906001" cy="307777"/>
          </a:xfrm>
          <a:prstGeom prst="rect">
            <a:avLst/>
          </a:prstGeom>
          <a:solidFill>
            <a:schemeClr val="bg1">
              <a:lumMod val="95000"/>
            </a:schemeClr>
          </a:solidFill>
        </p:spPr>
        <p:txBody>
          <a:bodyPr wrap="square" rtlCol="0">
            <a:spAutoFit/>
          </a:bodyPr>
          <a:lstStyle/>
          <a:p>
            <a:r>
              <a:rPr lang="en-US" altLang="zh-CN" sz="1400" dirty="0">
                <a:solidFill>
                  <a:schemeClr val="bg1">
                    <a:lumMod val="65000"/>
                  </a:schemeClr>
                </a:solidFill>
                <a:cs typeface="+mn-ea"/>
                <a:sym typeface="+mn-lt"/>
              </a:rPr>
              <a:t>Debug</a:t>
            </a:r>
            <a:r>
              <a:rPr lang="zh-CN" altLang="en-US" sz="1400" dirty="0">
                <a:solidFill>
                  <a:schemeClr val="bg1">
                    <a:lumMod val="65000"/>
                  </a:schemeClr>
                </a:solidFill>
                <a:cs typeface="+mn-ea"/>
                <a:sym typeface="+mn-lt"/>
              </a:rPr>
              <a:t>与</a:t>
            </a:r>
            <a:r>
              <a:rPr lang="en-US" altLang="zh-CN" sz="1400" dirty="0">
                <a:solidFill>
                  <a:schemeClr val="bg1">
                    <a:lumMod val="65000"/>
                  </a:schemeClr>
                </a:solidFill>
                <a:cs typeface="+mn-ea"/>
                <a:sym typeface="+mn-lt"/>
              </a:rPr>
              <a:t>Release</a:t>
            </a:r>
            <a:r>
              <a:rPr lang="zh-CN" altLang="en-US" sz="1400" dirty="0">
                <a:solidFill>
                  <a:schemeClr val="bg1">
                    <a:lumMod val="65000"/>
                  </a:schemeClr>
                </a:solidFill>
                <a:cs typeface="+mn-ea"/>
                <a:sym typeface="+mn-lt"/>
              </a:rPr>
              <a:t>版本的区别可详细参考 </a:t>
            </a:r>
            <a:r>
              <a:rPr lang="en-US" altLang="zh-CN" sz="1400" dirty="0">
                <a:solidFill>
                  <a:schemeClr val="bg1">
                    <a:lumMod val="65000"/>
                  </a:schemeClr>
                </a:solidFill>
                <a:cs typeface="+mn-ea"/>
                <a:sym typeface="+mn-lt"/>
              </a:rPr>
              <a:t>https://www.cnblogs.com/taiyonghai/p/6126074.html</a:t>
            </a:r>
            <a:endParaRPr lang="zh-CN" altLang="en-US" sz="1400" dirty="0">
              <a:solidFill>
                <a:schemeClr val="bg1">
                  <a:lumMod val="65000"/>
                </a:schemeClr>
              </a:solidFill>
              <a:cs typeface="+mn-ea"/>
              <a:sym typeface="+mn-lt"/>
            </a:endParaRPr>
          </a:p>
        </p:txBody>
      </p:sp>
      <p:sp>
        <p:nvSpPr>
          <p:cNvPr id="8" name="文本框 7">
            <a:extLst>
              <a:ext uri="{FF2B5EF4-FFF2-40B4-BE49-F238E27FC236}">
                <a16:creationId xmlns:a16="http://schemas.microsoft.com/office/drawing/2014/main" id="{EBC085EA-F115-4D32-9752-91555F768673}"/>
              </a:ext>
            </a:extLst>
          </p:cNvPr>
          <p:cNvSpPr txBox="1"/>
          <p:nvPr/>
        </p:nvSpPr>
        <p:spPr>
          <a:xfrm>
            <a:off x="560512" y="5047991"/>
            <a:ext cx="9145016" cy="1200329"/>
          </a:xfrm>
          <a:prstGeom prst="rect">
            <a:avLst/>
          </a:prstGeom>
          <a:noFill/>
        </p:spPr>
        <p:txBody>
          <a:bodyPr wrap="square">
            <a:spAutoFit/>
          </a:bodyPr>
          <a:lstStyle/>
          <a:p>
            <a:pPr algn="just"/>
            <a:r>
              <a:rPr lang="en-US" altLang="zh-CN" b="1" i="0" dirty="0">
                <a:solidFill>
                  <a:srgbClr val="FF0000"/>
                </a:solidFill>
                <a:effectLst/>
                <a:cs typeface="+mn-ea"/>
                <a:sym typeface="+mn-lt"/>
              </a:rPr>
              <a:t>Debug</a:t>
            </a:r>
            <a:r>
              <a:rPr lang="zh-CN" altLang="en-US" b="0" i="0" dirty="0">
                <a:solidFill>
                  <a:srgbClr val="000000"/>
                </a:solidFill>
                <a:effectLst/>
                <a:cs typeface="+mn-ea"/>
                <a:sym typeface="+mn-lt"/>
              </a:rPr>
              <a:t>：调试版本，包含调试信息，容量比</a:t>
            </a:r>
            <a:r>
              <a:rPr lang="en-US" altLang="zh-CN" b="0" i="0" dirty="0">
                <a:solidFill>
                  <a:srgbClr val="000000"/>
                </a:solidFill>
                <a:effectLst/>
                <a:cs typeface="+mn-ea"/>
                <a:sym typeface="+mn-lt"/>
              </a:rPr>
              <a:t>Release</a:t>
            </a:r>
            <a:r>
              <a:rPr lang="zh-CN" altLang="en-US" b="0" i="0" dirty="0">
                <a:solidFill>
                  <a:srgbClr val="000000"/>
                </a:solidFill>
                <a:effectLst/>
                <a:cs typeface="+mn-ea"/>
                <a:sym typeface="+mn-lt"/>
              </a:rPr>
              <a:t>大很多，且不进行任何优化，便于程序员调试</a:t>
            </a:r>
          </a:p>
          <a:p>
            <a:pPr algn="just"/>
            <a:r>
              <a:rPr lang="en-US" altLang="zh-CN" b="0" i="0" dirty="0">
                <a:solidFill>
                  <a:srgbClr val="00B050"/>
                </a:solidFill>
                <a:effectLst/>
                <a:cs typeface="+mn-ea"/>
                <a:sym typeface="+mn-lt"/>
              </a:rPr>
              <a:t>Release</a:t>
            </a:r>
            <a:r>
              <a:rPr lang="zh-CN" altLang="en-US" b="0" i="0" dirty="0">
                <a:solidFill>
                  <a:srgbClr val="000000"/>
                </a:solidFill>
                <a:effectLst/>
                <a:cs typeface="+mn-ea"/>
                <a:sym typeface="+mn-lt"/>
              </a:rPr>
              <a:t>：发布版本，</a:t>
            </a:r>
            <a:r>
              <a:rPr lang="zh-CN" altLang="en-US" b="0" i="0" dirty="0">
                <a:solidFill>
                  <a:srgbClr val="000000"/>
                </a:solidFill>
                <a:effectLst/>
                <a:highlight>
                  <a:srgbClr val="FFFF00"/>
                </a:highlight>
                <a:cs typeface="+mn-ea"/>
                <a:sym typeface="+mn-lt"/>
              </a:rPr>
              <a:t>编译时对应用程序进行优化</a:t>
            </a:r>
            <a:r>
              <a:rPr lang="zh-CN" altLang="en-US" b="0" i="0" dirty="0">
                <a:solidFill>
                  <a:srgbClr val="000000"/>
                </a:solidFill>
                <a:effectLst/>
                <a:cs typeface="+mn-ea"/>
                <a:sym typeface="+mn-lt"/>
              </a:rPr>
              <a:t>，使得程序在代码大小和运行速度上都是最优的；</a:t>
            </a:r>
            <a:r>
              <a:rPr lang="zh-CN" altLang="en-US" dirty="0">
                <a:solidFill>
                  <a:srgbClr val="000000"/>
                </a:solidFill>
                <a:cs typeface="+mn-ea"/>
                <a:sym typeface="+mn-lt"/>
              </a:rPr>
              <a:t>但会改变与源码的直接对应关系</a:t>
            </a:r>
            <a:r>
              <a:rPr lang="zh-CN" altLang="en-US" b="0" i="0" dirty="0">
                <a:solidFill>
                  <a:srgbClr val="000000"/>
                </a:solidFill>
                <a:effectLst/>
                <a:cs typeface="+mn-ea"/>
                <a:sym typeface="+mn-lt"/>
              </a:rPr>
              <a:t>，给程序调试带来困难</a:t>
            </a:r>
          </a:p>
        </p:txBody>
      </p:sp>
    </p:spTree>
    <p:extLst>
      <p:ext uri="{BB962C8B-B14F-4D97-AF65-F5344CB8AC3E}">
        <p14:creationId xmlns:p14="http://schemas.microsoft.com/office/powerpoint/2010/main" val="10752812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zh-CN" altLang="en-US" dirty="0">
                <a:cs typeface="+mn-ea"/>
                <a:sym typeface="+mn-lt"/>
              </a:rPr>
              <a:t>一</a:t>
            </a:r>
            <a:r>
              <a:rPr lang="en-US" altLang="zh-CN" dirty="0">
                <a:cs typeface="+mn-ea"/>
                <a:sym typeface="+mn-lt"/>
              </a:rPr>
              <a:t>. </a:t>
            </a:r>
            <a:r>
              <a:rPr lang="zh-CN" altLang="en-US" dirty="0">
                <a:cs typeface="+mn-ea"/>
                <a:sym typeface="+mn-lt"/>
              </a:rPr>
              <a:t>基本数据类型</a:t>
            </a:r>
          </a:p>
          <a:p>
            <a:r>
              <a:rPr lang="zh-CN" altLang="en-US" dirty="0">
                <a:cs typeface="+mn-ea"/>
                <a:sym typeface="+mn-lt"/>
              </a:rPr>
              <a:t>二</a:t>
            </a:r>
            <a:r>
              <a:rPr lang="en-US" altLang="zh-CN" dirty="0">
                <a:cs typeface="+mn-ea"/>
                <a:sym typeface="+mn-lt"/>
              </a:rPr>
              <a:t>. </a:t>
            </a:r>
            <a:r>
              <a:rPr lang="zh-CN" altLang="en-US" dirty="0">
                <a:cs typeface="+mn-ea"/>
                <a:sym typeface="+mn-lt"/>
              </a:rPr>
              <a:t>流程控制语句</a:t>
            </a:r>
          </a:p>
          <a:p>
            <a:r>
              <a:rPr lang="zh-CN" altLang="en-US" dirty="0">
                <a:solidFill>
                  <a:srgbClr val="FF0000"/>
                </a:solidFill>
                <a:cs typeface="+mn-ea"/>
                <a:sym typeface="+mn-lt"/>
              </a:rPr>
              <a:t>三</a:t>
            </a:r>
            <a:r>
              <a:rPr lang="en-US" altLang="zh-CN" dirty="0">
                <a:solidFill>
                  <a:srgbClr val="FF0000"/>
                </a:solidFill>
                <a:cs typeface="+mn-ea"/>
                <a:sym typeface="+mn-lt"/>
              </a:rPr>
              <a:t>. </a:t>
            </a:r>
            <a:r>
              <a:rPr lang="zh-CN" altLang="en-US" dirty="0">
                <a:solidFill>
                  <a:srgbClr val="FF0000"/>
                </a:solidFill>
                <a:cs typeface="+mn-ea"/>
                <a:sym typeface="+mn-lt"/>
              </a:rPr>
              <a:t>变量表现形式</a:t>
            </a:r>
            <a:endParaRPr lang="en-US" altLang="zh-CN" dirty="0">
              <a:solidFill>
                <a:srgbClr val="FF0000"/>
              </a:solidFill>
              <a:cs typeface="+mn-ea"/>
              <a:sym typeface="+mn-lt"/>
            </a:endParaRPr>
          </a:p>
          <a:p>
            <a:r>
              <a:rPr lang="zh-CN" altLang="en-US" dirty="0">
                <a:cs typeface="+mn-ea"/>
                <a:sym typeface="+mn-lt"/>
              </a:rPr>
              <a:t>四</a:t>
            </a:r>
            <a:r>
              <a:rPr lang="en-US" altLang="zh-CN" dirty="0">
                <a:cs typeface="+mn-ea"/>
                <a:sym typeface="+mn-lt"/>
              </a:rPr>
              <a:t>. </a:t>
            </a:r>
            <a:r>
              <a:rPr lang="zh-CN" altLang="en-US" dirty="0">
                <a:cs typeface="+mn-ea"/>
                <a:sym typeface="+mn-lt"/>
              </a:rPr>
              <a:t>函数调用关系及程序栈</a:t>
            </a:r>
          </a:p>
          <a:p>
            <a:endParaRPr lang="zh-CN" altLang="en-US" dirty="0">
              <a:solidFill>
                <a:srgbClr val="FF0000"/>
              </a:solidFill>
              <a:cs typeface="+mn-ea"/>
              <a:sym typeface="+mn-lt"/>
            </a:endParaRP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Tree>
    <p:extLst>
      <p:ext uri="{BB962C8B-B14F-4D97-AF65-F5344CB8AC3E}">
        <p14:creationId xmlns:p14="http://schemas.microsoft.com/office/powerpoint/2010/main" val="406824273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en-US" altLang="zh-CN" dirty="0">
                <a:cs typeface="+mn-ea"/>
                <a:sym typeface="+mn-lt"/>
              </a:rPr>
              <a:t>C</a:t>
            </a:r>
            <a:r>
              <a:rPr lang="zh-CN" altLang="en-US" dirty="0">
                <a:cs typeface="+mn-ea"/>
                <a:sym typeface="+mn-lt"/>
              </a:rPr>
              <a:t>语言基本的数据类型</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graphicFrame>
        <p:nvGraphicFramePr>
          <p:cNvPr id="2" name="表格 6">
            <a:extLst>
              <a:ext uri="{FF2B5EF4-FFF2-40B4-BE49-F238E27FC236}">
                <a16:creationId xmlns:a16="http://schemas.microsoft.com/office/drawing/2014/main" id="{D5453E17-89FA-4107-AC43-43E337968F2B}"/>
              </a:ext>
            </a:extLst>
          </p:cNvPr>
          <p:cNvGraphicFramePr>
            <a:graphicFrameLocks noGrp="1"/>
          </p:cNvGraphicFramePr>
          <p:nvPr>
            <p:extLst>
              <p:ext uri="{D42A27DB-BD31-4B8C-83A1-F6EECF244321}">
                <p14:modId xmlns:p14="http://schemas.microsoft.com/office/powerpoint/2010/main" val="3217324855"/>
              </p:ext>
            </p:extLst>
          </p:nvPr>
        </p:nvGraphicFramePr>
        <p:xfrm>
          <a:off x="402612" y="2620672"/>
          <a:ext cx="4673724" cy="3235960"/>
        </p:xfrm>
        <a:graphic>
          <a:graphicData uri="http://schemas.openxmlformats.org/drawingml/2006/table">
            <a:tbl>
              <a:tblPr firstRow="1" bandRow="1">
                <a:tableStyleId>{616DA210-FB5B-4158-B5E0-FEB733F419BA}</a:tableStyleId>
              </a:tblPr>
              <a:tblGrid>
                <a:gridCol w="929308">
                  <a:extLst>
                    <a:ext uri="{9D8B030D-6E8A-4147-A177-3AD203B41FA5}">
                      <a16:colId xmlns:a16="http://schemas.microsoft.com/office/drawing/2014/main" val="3806569556"/>
                    </a:ext>
                  </a:extLst>
                </a:gridCol>
                <a:gridCol w="1184017">
                  <a:extLst>
                    <a:ext uri="{9D8B030D-6E8A-4147-A177-3AD203B41FA5}">
                      <a16:colId xmlns:a16="http://schemas.microsoft.com/office/drawing/2014/main" val="3631774266"/>
                    </a:ext>
                  </a:extLst>
                </a:gridCol>
                <a:gridCol w="1120239">
                  <a:extLst>
                    <a:ext uri="{9D8B030D-6E8A-4147-A177-3AD203B41FA5}">
                      <a16:colId xmlns:a16="http://schemas.microsoft.com/office/drawing/2014/main" val="1238516745"/>
                    </a:ext>
                  </a:extLst>
                </a:gridCol>
                <a:gridCol w="1440160">
                  <a:extLst>
                    <a:ext uri="{9D8B030D-6E8A-4147-A177-3AD203B41FA5}">
                      <a16:colId xmlns:a16="http://schemas.microsoft.com/office/drawing/2014/main" val="4099274785"/>
                    </a:ext>
                  </a:extLst>
                </a:gridCol>
              </a:tblGrid>
              <a:tr h="370840">
                <a:tc>
                  <a:txBody>
                    <a:bodyPr/>
                    <a:lstStyle/>
                    <a:p>
                      <a:r>
                        <a:rPr lang="zh-CN" altLang="en-US" b="1" dirty="0">
                          <a:latin typeface="+mn-lt"/>
                          <a:ea typeface="+mn-ea"/>
                          <a:cs typeface="+mn-ea"/>
                          <a:sym typeface="+mn-lt"/>
                        </a:rPr>
                        <a:t>关键字</a:t>
                      </a:r>
                    </a:p>
                  </a:txBody>
                  <a:tcPr>
                    <a:solidFill>
                      <a:schemeClr val="accent3">
                        <a:lumMod val="20000"/>
                        <a:lumOff val="80000"/>
                      </a:schemeClr>
                    </a:solidFill>
                  </a:tcPr>
                </a:tc>
                <a:tc>
                  <a:txBody>
                    <a:bodyPr/>
                    <a:lstStyle/>
                    <a:p>
                      <a:r>
                        <a:rPr lang="zh-CN" altLang="en-US" b="1" dirty="0">
                          <a:latin typeface="+mn-lt"/>
                          <a:ea typeface="+mn-ea"/>
                          <a:cs typeface="+mn-ea"/>
                          <a:sym typeface="+mn-lt"/>
                        </a:rPr>
                        <a:t>长度</a:t>
                      </a:r>
                      <a:r>
                        <a:rPr lang="en-US" altLang="zh-CN" b="1" dirty="0">
                          <a:latin typeface="+mn-lt"/>
                          <a:ea typeface="+mn-ea"/>
                          <a:cs typeface="+mn-ea"/>
                          <a:sym typeface="+mn-lt"/>
                        </a:rPr>
                        <a:t>(BYTE)</a:t>
                      </a:r>
                      <a:endParaRPr lang="zh-CN" altLang="en-US" b="1" dirty="0">
                        <a:latin typeface="+mn-lt"/>
                        <a:ea typeface="+mn-ea"/>
                        <a:cs typeface="+mn-ea"/>
                        <a:sym typeface="+mn-lt"/>
                      </a:endParaRPr>
                    </a:p>
                  </a:txBody>
                  <a:tcPr>
                    <a:solidFill>
                      <a:schemeClr val="accent3">
                        <a:lumMod val="20000"/>
                        <a:lumOff val="80000"/>
                      </a:schemeClr>
                    </a:solidFill>
                  </a:tcPr>
                </a:tc>
                <a:tc>
                  <a:txBody>
                    <a:bodyPr/>
                    <a:lstStyle/>
                    <a:p>
                      <a:r>
                        <a:rPr lang="zh-CN" altLang="en-US" b="1" dirty="0">
                          <a:latin typeface="+mn-lt"/>
                          <a:ea typeface="+mn-ea"/>
                          <a:cs typeface="+mn-ea"/>
                          <a:sym typeface="+mn-lt"/>
                        </a:rPr>
                        <a:t>识别方式</a:t>
                      </a:r>
                    </a:p>
                  </a:txBody>
                  <a:tcPr>
                    <a:solidFill>
                      <a:schemeClr val="accent3">
                        <a:lumMod val="20000"/>
                        <a:lumOff val="80000"/>
                      </a:schemeClr>
                    </a:solidFill>
                  </a:tcPr>
                </a:tc>
                <a:tc>
                  <a:txBody>
                    <a:bodyPr/>
                    <a:lstStyle/>
                    <a:p>
                      <a:r>
                        <a:rPr lang="zh-CN" altLang="en-US" b="1" dirty="0">
                          <a:latin typeface="+mn-lt"/>
                          <a:ea typeface="+mn-ea"/>
                          <a:cs typeface="+mn-ea"/>
                          <a:sym typeface="+mn-lt"/>
                        </a:rPr>
                        <a:t>数据类型</a:t>
                      </a:r>
                    </a:p>
                  </a:txBody>
                  <a:tcPr>
                    <a:solidFill>
                      <a:schemeClr val="accent3">
                        <a:lumMod val="20000"/>
                        <a:lumOff val="80000"/>
                      </a:schemeClr>
                    </a:solidFill>
                  </a:tcPr>
                </a:tc>
                <a:extLst>
                  <a:ext uri="{0D108BD9-81ED-4DB2-BD59-A6C34878D82A}">
                    <a16:rowId xmlns:a16="http://schemas.microsoft.com/office/drawing/2014/main" val="2568481030"/>
                  </a:ext>
                </a:extLst>
              </a:tr>
              <a:tr h="370840">
                <a:tc>
                  <a:txBody>
                    <a:bodyPr/>
                    <a:lstStyle/>
                    <a:p>
                      <a:r>
                        <a:rPr lang="en-US" altLang="zh-CN" dirty="0">
                          <a:latin typeface="+mn-lt"/>
                          <a:ea typeface="+mn-ea"/>
                          <a:cs typeface="+mn-ea"/>
                          <a:sym typeface="+mn-lt"/>
                        </a:rPr>
                        <a:t>char</a:t>
                      </a:r>
                      <a:endParaRPr lang="zh-CN" altLang="en-US" dirty="0">
                        <a:latin typeface="+mn-lt"/>
                        <a:ea typeface="+mn-ea"/>
                        <a:cs typeface="+mn-ea"/>
                        <a:sym typeface="+mn-lt"/>
                      </a:endParaRPr>
                    </a:p>
                  </a:txBody>
                  <a:tcPr/>
                </a:tc>
                <a:tc>
                  <a:txBody>
                    <a:bodyPr/>
                    <a:lstStyle/>
                    <a:p>
                      <a:pPr algn="ctr"/>
                      <a:r>
                        <a:rPr lang="en-US" altLang="zh-CN" dirty="0">
                          <a:latin typeface="+mn-lt"/>
                          <a:ea typeface="+mn-ea"/>
                          <a:cs typeface="+mn-ea"/>
                          <a:sym typeface="+mn-lt"/>
                        </a:rPr>
                        <a:t>1</a:t>
                      </a:r>
                      <a:endParaRPr lang="zh-CN" altLang="en-US" dirty="0">
                        <a:latin typeface="+mn-lt"/>
                        <a:ea typeface="+mn-ea"/>
                        <a:cs typeface="+mn-ea"/>
                        <a:sym typeface="+mn-lt"/>
                      </a:endParaRPr>
                    </a:p>
                  </a:txBody>
                  <a:tcPr/>
                </a:tc>
                <a:tc>
                  <a:txBody>
                    <a:bodyPr/>
                    <a:lstStyle/>
                    <a:p>
                      <a:pPr algn="ctr"/>
                      <a:r>
                        <a:rPr lang="en-US" altLang="zh-CN" dirty="0">
                          <a:latin typeface="+mn-lt"/>
                          <a:ea typeface="+mn-ea"/>
                          <a:cs typeface="+mn-ea"/>
                          <a:sym typeface="+mn-lt"/>
                        </a:rPr>
                        <a:t>ASCII</a:t>
                      </a:r>
                      <a:endParaRPr lang="zh-CN" altLang="en-US" dirty="0">
                        <a:latin typeface="+mn-lt"/>
                        <a:ea typeface="+mn-ea"/>
                        <a:cs typeface="+mn-ea"/>
                        <a:sym typeface="+mn-lt"/>
                      </a:endParaRPr>
                    </a:p>
                  </a:txBody>
                  <a:tcPr/>
                </a:tc>
                <a:tc>
                  <a:txBody>
                    <a:bodyPr/>
                    <a:lstStyle/>
                    <a:p>
                      <a:r>
                        <a:rPr lang="zh-CN" altLang="en-US" dirty="0">
                          <a:latin typeface="+mn-lt"/>
                          <a:ea typeface="+mn-ea"/>
                          <a:cs typeface="+mn-ea"/>
                          <a:sym typeface="+mn-lt"/>
                        </a:rPr>
                        <a:t>字符型</a:t>
                      </a:r>
                    </a:p>
                  </a:txBody>
                  <a:tcPr/>
                </a:tc>
                <a:extLst>
                  <a:ext uri="{0D108BD9-81ED-4DB2-BD59-A6C34878D82A}">
                    <a16:rowId xmlns:a16="http://schemas.microsoft.com/office/drawing/2014/main" val="376556258"/>
                  </a:ext>
                </a:extLst>
              </a:tr>
              <a:tr h="370840">
                <a:tc>
                  <a:txBody>
                    <a:bodyPr/>
                    <a:lstStyle/>
                    <a:p>
                      <a:r>
                        <a:rPr lang="en-US" altLang="zh-CN" dirty="0">
                          <a:latin typeface="+mn-lt"/>
                          <a:ea typeface="+mn-ea"/>
                          <a:cs typeface="+mn-ea"/>
                          <a:sym typeface="+mn-lt"/>
                        </a:rPr>
                        <a:t>short</a:t>
                      </a:r>
                      <a:endParaRPr lang="zh-CN" altLang="en-US" dirty="0">
                        <a:latin typeface="+mn-lt"/>
                        <a:ea typeface="+mn-ea"/>
                        <a:cs typeface="+mn-ea"/>
                        <a:sym typeface="+mn-lt"/>
                      </a:endParaRPr>
                    </a:p>
                  </a:txBody>
                  <a:tcPr/>
                </a:tc>
                <a:tc>
                  <a:txBody>
                    <a:bodyPr/>
                    <a:lstStyle/>
                    <a:p>
                      <a:pPr algn="ctr"/>
                      <a:r>
                        <a:rPr lang="en-US" altLang="zh-CN" dirty="0">
                          <a:latin typeface="+mn-lt"/>
                          <a:ea typeface="+mn-ea"/>
                          <a:cs typeface="+mn-ea"/>
                          <a:sym typeface="+mn-lt"/>
                        </a:rPr>
                        <a:t>2</a:t>
                      </a:r>
                      <a:endParaRPr lang="zh-CN" altLang="en-US" dirty="0">
                        <a:latin typeface="+mn-lt"/>
                        <a:ea typeface="+mn-ea"/>
                        <a:cs typeface="+mn-ea"/>
                        <a:sym typeface="+mn-lt"/>
                      </a:endParaRPr>
                    </a:p>
                  </a:txBody>
                  <a:tcPr/>
                </a:tc>
                <a:tc>
                  <a:txBody>
                    <a:bodyPr/>
                    <a:lstStyle/>
                    <a:p>
                      <a:pPr algn="ctr"/>
                      <a:r>
                        <a:rPr lang="zh-CN" altLang="en-US" dirty="0">
                          <a:highlight>
                            <a:srgbClr val="FFFF00"/>
                          </a:highlight>
                          <a:latin typeface="+mn-lt"/>
                          <a:ea typeface="+mn-ea"/>
                          <a:cs typeface="+mn-ea"/>
                          <a:sym typeface="+mn-lt"/>
                        </a:rPr>
                        <a:t>补码</a:t>
                      </a:r>
                    </a:p>
                  </a:txBody>
                  <a:tcPr/>
                </a:tc>
                <a:tc>
                  <a:txBody>
                    <a:bodyPr/>
                    <a:lstStyle/>
                    <a:p>
                      <a:r>
                        <a:rPr lang="zh-CN" altLang="en-US" dirty="0">
                          <a:latin typeface="+mn-lt"/>
                          <a:ea typeface="+mn-ea"/>
                          <a:cs typeface="+mn-ea"/>
                          <a:sym typeface="+mn-lt"/>
                        </a:rPr>
                        <a:t>短整型</a:t>
                      </a:r>
                    </a:p>
                  </a:txBody>
                  <a:tcPr/>
                </a:tc>
                <a:extLst>
                  <a:ext uri="{0D108BD9-81ED-4DB2-BD59-A6C34878D82A}">
                    <a16:rowId xmlns:a16="http://schemas.microsoft.com/office/drawing/2014/main" val="3260883875"/>
                  </a:ext>
                </a:extLst>
              </a:tr>
              <a:tr h="370840">
                <a:tc>
                  <a:txBody>
                    <a:bodyPr/>
                    <a:lstStyle/>
                    <a:p>
                      <a:r>
                        <a:rPr lang="en-US" altLang="zh-CN" dirty="0">
                          <a:latin typeface="+mn-lt"/>
                          <a:ea typeface="+mn-ea"/>
                          <a:cs typeface="+mn-ea"/>
                          <a:sym typeface="+mn-lt"/>
                        </a:rPr>
                        <a:t>int</a:t>
                      </a:r>
                      <a:endParaRPr lang="zh-CN" altLang="en-US" dirty="0">
                        <a:latin typeface="+mn-lt"/>
                        <a:ea typeface="+mn-ea"/>
                        <a:cs typeface="+mn-ea"/>
                        <a:sym typeface="+mn-lt"/>
                      </a:endParaRPr>
                    </a:p>
                  </a:txBody>
                  <a:tcPr/>
                </a:tc>
                <a:tc>
                  <a:txBody>
                    <a:bodyPr/>
                    <a:lstStyle/>
                    <a:p>
                      <a:pPr algn="ctr"/>
                      <a:r>
                        <a:rPr lang="en-US" altLang="zh-CN" dirty="0">
                          <a:latin typeface="+mn-lt"/>
                          <a:ea typeface="+mn-ea"/>
                          <a:cs typeface="+mn-ea"/>
                          <a:sym typeface="+mn-lt"/>
                        </a:rPr>
                        <a:t>4</a:t>
                      </a:r>
                      <a:endParaRPr lang="zh-CN" altLang="en-US" dirty="0">
                        <a:latin typeface="+mn-lt"/>
                        <a:ea typeface="+mn-ea"/>
                        <a:cs typeface="+mn-ea"/>
                        <a:sym typeface="+mn-lt"/>
                      </a:endParaRPr>
                    </a:p>
                  </a:txBody>
                  <a:tcPr/>
                </a:tc>
                <a:tc>
                  <a:txBody>
                    <a:bodyPr/>
                    <a:lstStyle/>
                    <a:p>
                      <a:pPr algn="ctr"/>
                      <a:r>
                        <a:rPr lang="zh-CN" altLang="en-US" dirty="0">
                          <a:highlight>
                            <a:srgbClr val="FFFF00"/>
                          </a:highlight>
                          <a:latin typeface="+mn-lt"/>
                          <a:ea typeface="+mn-ea"/>
                          <a:cs typeface="+mn-ea"/>
                          <a:sym typeface="+mn-lt"/>
                        </a:rPr>
                        <a:t>补码</a:t>
                      </a:r>
                    </a:p>
                  </a:txBody>
                  <a:tcPr/>
                </a:tc>
                <a:tc>
                  <a:txBody>
                    <a:bodyPr/>
                    <a:lstStyle/>
                    <a:p>
                      <a:r>
                        <a:rPr lang="zh-CN" altLang="en-US" dirty="0">
                          <a:latin typeface="+mn-lt"/>
                          <a:ea typeface="+mn-ea"/>
                          <a:cs typeface="+mn-ea"/>
                          <a:sym typeface="+mn-lt"/>
                        </a:rPr>
                        <a:t>整型</a:t>
                      </a:r>
                    </a:p>
                  </a:txBody>
                  <a:tcPr/>
                </a:tc>
                <a:extLst>
                  <a:ext uri="{0D108BD9-81ED-4DB2-BD59-A6C34878D82A}">
                    <a16:rowId xmlns:a16="http://schemas.microsoft.com/office/drawing/2014/main" val="1228958087"/>
                  </a:ext>
                </a:extLst>
              </a:tr>
              <a:tr h="370840">
                <a:tc>
                  <a:txBody>
                    <a:bodyPr/>
                    <a:lstStyle/>
                    <a:p>
                      <a:r>
                        <a:rPr lang="en-US" altLang="zh-CN" dirty="0">
                          <a:latin typeface="+mn-lt"/>
                          <a:ea typeface="+mn-ea"/>
                          <a:cs typeface="+mn-ea"/>
                          <a:sym typeface="+mn-lt"/>
                        </a:rPr>
                        <a:t>long</a:t>
                      </a:r>
                      <a:endParaRPr lang="zh-CN" altLang="en-US" dirty="0">
                        <a:latin typeface="+mn-lt"/>
                        <a:ea typeface="+mn-ea"/>
                        <a:cs typeface="+mn-ea"/>
                        <a:sym typeface="+mn-lt"/>
                      </a:endParaRPr>
                    </a:p>
                  </a:txBody>
                  <a:tcPr/>
                </a:tc>
                <a:tc>
                  <a:txBody>
                    <a:bodyPr/>
                    <a:lstStyle/>
                    <a:p>
                      <a:pPr algn="ctr"/>
                      <a:r>
                        <a:rPr lang="en-US" altLang="zh-CN" dirty="0">
                          <a:latin typeface="+mn-lt"/>
                          <a:ea typeface="+mn-ea"/>
                          <a:cs typeface="+mn-ea"/>
                          <a:sym typeface="+mn-lt"/>
                        </a:rPr>
                        <a:t>4</a:t>
                      </a:r>
                      <a:endParaRPr lang="zh-CN" altLang="en-US" dirty="0">
                        <a:latin typeface="+mn-lt"/>
                        <a:ea typeface="+mn-ea"/>
                        <a:cs typeface="+mn-ea"/>
                        <a:sym typeface="+mn-lt"/>
                      </a:endParaRPr>
                    </a:p>
                  </a:txBody>
                  <a:tcPr/>
                </a:tc>
                <a:tc>
                  <a:txBody>
                    <a:bodyPr/>
                    <a:lstStyle/>
                    <a:p>
                      <a:pPr algn="ctr"/>
                      <a:r>
                        <a:rPr lang="zh-CN" altLang="en-US" dirty="0">
                          <a:highlight>
                            <a:srgbClr val="FFFF00"/>
                          </a:highlight>
                          <a:latin typeface="+mn-lt"/>
                          <a:ea typeface="+mn-ea"/>
                          <a:cs typeface="+mn-ea"/>
                          <a:sym typeface="+mn-lt"/>
                        </a:rPr>
                        <a:t>补码</a:t>
                      </a:r>
                    </a:p>
                  </a:txBody>
                  <a:tcPr/>
                </a:tc>
                <a:tc>
                  <a:txBody>
                    <a:bodyPr/>
                    <a:lstStyle/>
                    <a:p>
                      <a:r>
                        <a:rPr lang="zh-CN" altLang="en-US" dirty="0">
                          <a:latin typeface="+mn-lt"/>
                          <a:ea typeface="+mn-ea"/>
                          <a:cs typeface="+mn-ea"/>
                          <a:sym typeface="+mn-lt"/>
                        </a:rPr>
                        <a:t>长整型</a:t>
                      </a:r>
                    </a:p>
                  </a:txBody>
                  <a:tcPr/>
                </a:tc>
                <a:extLst>
                  <a:ext uri="{0D108BD9-81ED-4DB2-BD59-A6C34878D82A}">
                    <a16:rowId xmlns:a16="http://schemas.microsoft.com/office/drawing/2014/main" val="751188612"/>
                  </a:ext>
                </a:extLst>
              </a:tr>
              <a:tr h="370840">
                <a:tc>
                  <a:txBody>
                    <a:bodyPr/>
                    <a:lstStyle/>
                    <a:p>
                      <a:r>
                        <a:rPr lang="en-US" altLang="zh-CN" dirty="0">
                          <a:latin typeface="+mn-lt"/>
                          <a:ea typeface="+mn-ea"/>
                          <a:cs typeface="+mn-ea"/>
                          <a:sym typeface="+mn-lt"/>
                        </a:rPr>
                        <a:t>float</a:t>
                      </a:r>
                      <a:endParaRPr lang="zh-CN" altLang="en-US" dirty="0">
                        <a:latin typeface="+mn-lt"/>
                        <a:ea typeface="+mn-ea"/>
                        <a:cs typeface="+mn-ea"/>
                        <a:sym typeface="+mn-lt"/>
                      </a:endParaRPr>
                    </a:p>
                  </a:txBody>
                  <a:tcPr/>
                </a:tc>
                <a:tc>
                  <a:txBody>
                    <a:bodyPr/>
                    <a:lstStyle/>
                    <a:p>
                      <a:pPr algn="ctr"/>
                      <a:r>
                        <a:rPr lang="en-US" altLang="zh-CN" dirty="0">
                          <a:latin typeface="+mn-lt"/>
                          <a:ea typeface="+mn-ea"/>
                          <a:cs typeface="+mn-ea"/>
                          <a:sym typeface="+mn-lt"/>
                        </a:rPr>
                        <a:t>4</a:t>
                      </a:r>
                      <a:endParaRPr lang="zh-CN" altLang="en-US" dirty="0">
                        <a:latin typeface="+mn-lt"/>
                        <a:ea typeface="+mn-ea"/>
                        <a:cs typeface="+mn-ea"/>
                        <a:sym typeface="+mn-lt"/>
                      </a:endParaRPr>
                    </a:p>
                  </a:txBody>
                  <a:tcPr/>
                </a:tc>
                <a:tc>
                  <a:txBody>
                    <a:bodyPr/>
                    <a:lstStyle/>
                    <a:p>
                      <a:pPr algn="ctr"/>
                      <a:r>
                        <a:rPr lang="zh-CN" altLang="en-US" dirty="0">
                          <a:latin typeface="+mn-lt"/>
                          <a:ea typeface="+mn-ea"/>
                          <a:cs typeface="+mn-ea"/>
                          <a:sym typeface="+mn-lt"/>
                        </a:rPr>
                        <a:t>浮点</a:t>
                      </a:r>
                    </a:p>
                  </a:txBody>
                  <a:tcPr/>
                </a:tc>
                <a:tc>
                  <a:txBody>
                    <a:bodyPr/>
                    <a:lstStyle/>
                    <a:p>
                      <a:r>
                        <a:rPr lang="zh-CN" altLang="en-US" dirty="0">
                          <a:latin typeface="+mn-lt"/>
                          <a:ea typeface="+mn-ea"/>
                          <a:cs typeface="+mn-ea"/>
                          <a:sym typeface="+mn-lt"/>
                        </a:rPr>
                        <a:t>单精度</a:t>
                      </a:r>
                    </a:p>
                  </a:txBody>
                  <a:tcPr/>
                </a:tc>
                <a:extLst>
                  <a:ext uri="{0D108BD9-81ED-4DB2-BD59-A6C34878D82A}">
                    <a16:rowId xmlns:a16="http://schemas.microsoft.com/office/drawing/2014/main" val="2168318711"/>
                  </a:ext>
                </a:extLst>
              </a:tr>
              <a:tr h="370840">
                <a:tc>
                  <a:txBody>
                    <a:bodyPr/>
                    <a:lstStyle/>
                    <a:p>
                      <a:r>
                        <a:rPr lang="en-US" altLang="zh-CN" dirty="0">
                          <a:latin typeface="+mn-lt"/>
                          <a:ea typeface="+mn-ea"/>
                          <a:cs typeface="+mn-ea"/>
                          <a:sym typeface="+mn-lt"/>
                        </a:rPr>
                        <a:t>double</a:t>
                      </a:r>
                      <a:endParaRPr lang="zh-CN" altLang="en-US" dirty="0">
                        <a:latin typeface="+mn-lt"/>
                        <a:ea typeface="+mn-ea"/>
                        <a:cs typeface="+mn-ea"/>
                        <a:sym typeface="+mn-lt"/>
                      </a:endParaRPr>
                    </a:p>
                  </a:txBody>
                  <a:tcPr/>
                </a:tc>
                <a:tc>
                  <a:txBody>
                    <a:bodyPr/>
                    <a:lstStyle/>
                    <a:p>
                      <a:pPr algn="ctr"/>
                      <a:r>
                        <a:rPr lang="en-US" altLang="zh-CN" dirty="0">
                          <a:latin typeface="+mn-lt"/>
                          <a:ea typeface="+mn-ea"/>
                          <a:cs typeface="+mn-ea"/>
                          <a:sym typeface="+mn-lt"/>
                        </a:rPr>
                        <a:t>8</a:t>
                      </a:r>
                      <a:endParaRPr lang="zh-CN" altLang="en-US" dirty="0">
                        <a:latin typeface="+mn-lt"/>
                        <a:ea typeface="+mn-ea"/>
                        <a:cs typeface="+mn-ea"/>
                        <a:sym typeface="+mn-lt"/>
                      </a:endParaRPr>
                    </a:p>
                  </a:txBody>
                  <a:tcPr/>
                </a:tc>
                <a:tc>
                  <a:txBody>
                    <a:bodyPr/>
                    <a:lstStyle/>
                    <a:p>
                      <a:pPr algn="ctr"/>
                      <a:r>
                        <a:rPr lang="zh-CN" altLang="en-US" dirty="0">
                          <a:latin typeface="+mn-lt"/>
                          <a:ea typeface="+mn-ea"/>
                          <a:cs typeface="+mn-ea"/>
                          <a:sym typeface="+mn-lt"/>
                        </a:rPr>
                        <a:t>浮点</a:t>
                      </a:r>
                    </a:p>
                  </a:txBody>
                  <a:tcPr/>
                </a:tc>
                <a:tc>
                  <a:txBody>
                    <a:bodyPr/>
                    <a:lstStyle/>
                    <a:p>
                      <a:r>
                        <a:rPr lang="zh-CN" altLang="en-US" dirty="0">
                          <a:latin typeface="+mn-lt"/>
                          <a:ea typeface="+mn-ea"/>
                          <a:cs typeface="+mn-ea"/>
                          <a:sym typeface="+mn-lt"/>
                        </a:rPr>
                        <a:t>双精度</a:t>
                      </a:r>
                    </a:p>
                  </a:txBody>
                  <a:tcPr/>
                </a:tc>
                <a:extLst>
                  <a:ext uri="{0D108BD9-81ED-4DB2-BD59-A6C34878D82A}">
                    <a16:rowId xmlns:a16="http://schemas.microsoft.com/office/drawing/2014/main" val="3333506992"/>
                  </a:ext>
                </a:extLst>
              </a:tr>
              <a:tr h="370840">
                <a:tc>
                  <a:txBody>
                    <a:bodyPr/>
                    <a:lstStyle/>
                    <a:p>
                      <a:r>
                        <a:rPr lang="en-US" altLang="zh-CN" dirty="0">
                          <a:latin typeface="+mn-lt"/>
                          <a:ea typeface="+mn-ea"/>
                          <a:cs typeface="+mn-ea"/>
                          <a:sym typeface="+mn-lt"/>
                        </a:rPr>
                        <a:t>*</a:t>
                      </a:r>
                      <a:endParaRPr lang="zh-CN" altLang="en-US" dirty="0">
                        <a:latin typeface="+mn-lt"/>
                        <a:ea typeface="+mn-ea"/>
                        <a:cs typeface="+mn-ea"/>
                        <a:sym typeface="+mn-lt"/>
                      </a:endParaRPr>
                    </a:p>
                  </a:txBody>
                  <a:tcPr/>
                </a:tc>
                <a:tc>
                  <a:txBody>
                    <a:bodyPr/>
                    <a:lstStyle/>
                    <a:p>
                      <a:pPr algn="ctr"/>
                      <a:r>
                        <a:rPr lang="en-US" altLang="zh-CN" dirty="0">
                          <a:latin typeface="+mn-lt"/>
                          <a:ea typeface="+mn-ea"/>
                          <a:cs typeface="+mn-ea"/>
                          <a:sym typeface="+mn-lt"/>
                        </a:rPr>
                        <a:t>4</a:t>
                      </a:r>
                      <a:endParaRPr lang="zh-CN" altLang="en-US" dirty="0">
                        <a:latin typeface="+mn-lt"/>
                        <a:ea typeface="+mn-ea"/>
                        <a:cs typeface="+mn-ea"/>
                        <a:sym typeface="+mn-lt"/>
                      </a:endParaRPr>
                    </a:p>
                  </a:txBody>
                  <a:tcPr/>
                </a:tc>
                <a:tc>
                  <a:txBody>
                    <a:bodyPr/>
                    <a:lstStyle/>
                    <a:p>
                      <a:pPr algn="ctr"/>
                      <a:r>
                        <a:rPr lang="zh-CN" altLang="en-US" dirty="0">
                          <a:latin typeface="+mn-lt"/>
                          <a:ea typeface="+mn-ea"/>
                          <a:cs typeface="+mn-ea"/>
                          <a:sym typeface="+mn-lt"/>
                        </a:rPr>
                        <a:t>字节编号</a:t>
                      </a:r>
                    </a:p>
                  </a:txBody>
                  <a:tcPr/>
                </a:tc>
                <a:tc>
                  <a:txBody>
                    <a:bodyPr/>
                    <a:lstStyle/>
                    <a:p>
                      <a:r>
                        <a:rPr lang="zh-CN" altLang="en-US" dirty="0">
                          <a:latin typeface="+mn-lt"/>
                          <a:ea typeface="+mn-ea"/>
                          <a:cs typeface="+mn-ea"/>
                          <a:sym typeface="+mn-lt"/>
                        </a:rPr>
                        <a:t>地址（指针）</a:t>
                      </a:r>
                    </a:p>
                  </a:txBody>
                  <a:tcPr/>
                </a:tc>
                <a:extLst>
                  <a:ext uri="{0D108BD9-81ED-4DB2-BD59-A6C34878D82A}">
                    <a16:rowId xmlns:a16="http://schemas.microsoft.com/office/drawing/2014/main" val="2231745224"/>
                  </a:ext>
                </a:extLst>
              </a:tr>
            </a:tbl>
          </a:graphicData>
        </a:graphic>
      </p:graphicFrame>
      <p:pic>
        <p:nvPicPr>
          <p:cNvPr id="1028" name="Picture 4" descr="小白基础知识必备|| 整型常量与进制间的转换_C语言进阶之路的博客-CSDN博客_十六进制整型常量">
            <a:extLst>
              <a:ext uri="{FF2B5EF4-FFF2-40B4-BE49-F238E27FC236}">
                <a16:creationId xmlns:a16="http://schemas.microsoft.com/office/drawing/2014/main" id="{3F6551D8-3955-4471-9094-0C1437B90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313" y="2170426"/>
            <a:ext cx="4029075" cy="36290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CF999A6-6F03-4E7F-A773-609127788B25}"/>
              </a:ext>
            </a:extLst>
          </p:cNvPr>
          <p:cNvSpPr txBox="1"/>
          <p:nvPr/>
        </p:nvSpPr>
        <p:spPr>
          <a:xfrm>
            <a:off x="0" y="6197867"/>
            <a:ext cx="9906000" cy="646331"/>
          </a:xfrm>
          <a:prstGeom prst="rect">
            <a:avLst/>
          </a:prstGeom>
          <a:solidFill>
            <a:schemeClr val="bg1">
              <a:lumMod val="85000"/>
            </a:schemeClr>
          </a:solidFill>
        </p:spPr>
        <p:txBody>
          <a:bodyPr wrap="square" rtlCol="0">
            <a:spAutoFit/>
          </a:bodyPr>
          <a:lstStyle/>
          <a:p>
            <a:pPr algn="ctr"/>
            <a:r>
              <a:rPr lang="en-US" altLang="zh-CN" dirty="0">
                <a:highlight>
                  <a:srgbClr val="FFFF00"/>
                </a:highlight>
                <a:cs typeface="+mn-ea"/>
                <a:sym typeface="+mn-lt"/>
              </a:rPr>
              <a:t>BYTE</a:t>
            </a:r>
            <a:r>
              <a:rPr lang="en-US" altLang="zh-CN" dirty="0">
                <a:cs typeface="+mn-ea"/>
                <a:sym typeface="+mn-lt"/>
              </a:rPr>
              <a:t> = 8 bit,     </a:t>
            </a:r>
            <a:r>
              <a:rPr lang="en-US" altLang="zh-CN" dirty="0">
                <a:solidFill>
                  <a:srgbClr val="0000FF"/>
                </a:solidFill>
                <a:cs typeface="+mn-ea"/>
                <a:sym typeface="+mn-lt"/>
              </a:rPr>
              <a:t>WORD</a:t>
            </a:r>
            <a:r>
              <a:rPr lang="en-US" altLang="zh-CN" dirty="0">
                <a:cs typeface="+mn-ea"/>
                <a:sym typeface="+mn-lt"/>
              </a:rPr>
              <a:t>    = 2 BYTE = 16 bit,     </a:t>
            </a:r>
            <a:r>
              <a:rPr lang="en-US" altLang="zh-CN" dirty="0">
                <a:solidFill>
                  <a:srgbClr val="FF0000"/>
                </a:solidFill>
                <a:cs typeface="+mn-ea"/>
                <a:sym typeface="+mn-lt"/>
              </a:rPr>
              <a:t>DWORD</a:t>
            </a:r>
            <a:r>
              <a:rPr lang="en-US" altLang="zh-CN" dirty="0">
                <a:cs typeface="+mn-ea"/>
                <a:sym typeface="+mn-lt"/>
              </a:rPr>
              <a:t> = 4 BYTE = 32 bit,    </a:t>
            </a:r>
          </a:p>
          <a:p>
            <a:pPr algn="ctr"/>
            <a:r>
              <a:rPr lang="en-US" altLang="zh-CN" dirty="0">
                <a:solidFill>
                  <a:srgbClr val="00B050"/>
                </a:solidFill>
                <a:cs typeface="+mn-ea"/>
                <a:sym typeface="+mn-lt"/>
              </a:rPr>
              <a:t>QWORD</a:t>
            </a:r>
            <a:r>
              <a:rPr lang="en-US" altLang="zh-CN" dirty="0">
                <a:cs typeface="+mn-ea"/>
                <a:sym typeface="+mn-lt"/>
              </a:rPr>
              <a:t> = 8 BYTE = 64 bit</a:t>
            </a:r>
            <a:endParaRPr lang="zh-CN" altLang="en-US" dirty="0">
              <a:cs typeface="+mn-ea"/>
              <a:sym typeface="+mn-lt"/>
            </a:endParaRPr>
          </a:p>
        </p:txBody>
      </p:sp>
    </p:spTree>
    <p:extLst>
      <p:ext uri="{BB962C8B-B14F-4D97-AF65-F5344CB8AC3E}">
        <p14:creationId xmlns:p14="http://schemas.microsoft.com/office/powerpoint/2010/main" val="21829398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4968552"/>
          </a:xfrm>
        </p:spPr>
        <p:txBody>
          <a:bodyPr>
            <a:normAutofit/>
          </a:bodyPr>
          <a:lstStyle/>
          <a:p>
            <a:r>
              <a:rPr lang="zh-CN" altLang="en-US" dirty="0">
                <a:cs typeface="+mn-ea"/>
                <a:sym typeface="+mn-lt"/>
              </a:rPr>
              <a:t>程序中的变量可以按照作用域、生命周期以及在</a:t>
            </a:r>
            <a:r>
              <a:rPr lang="en-US" altLang="zh-CN" dirty="0">
                <a:cs typeface="+mn-ea"/>
                <a:sym typeface="+mn-lt"/>
              </a:rPr>
              <a:t>PE</a:t>
            </a:r>
            <a:r>
              <a:rPr lang="zh-CN" altLang="en-US" dirty="0">
                <a:cs typeface="+mn-ea"/>
                <a:sym typeface="+mn-lt"/>
              </a:rPr>
              <a:t>文件中存储方式等特征进行分类</a:t>
            </a:r>
            <a:endParaRPr lang="en-US" altLang="zh-CN" dirty="0">
              <a:cs typeface="+mn-ea"/>
              <a:sym typeface="+mn-lt"/>
            </a:endParaRPr>
          </a:p>
          <a:p>
            <a:pPr lvl="1"/>
            <a:r>
              <a:rPr lang="zh-CN" altLang="en-US" dirty="0">
                <a:cs typeface="+mn-ea"/>
                <a:sym typeface="+mn-lt"/>
              </a:rPr>
              <a:t>存在于</a:t>
            </a:r>
            <a:r>
              <a:rPr lang="zh-CN" altLang="en-US" dirty="0">
                <a:highlight>
                  <a:srgbClr val="FFFF00"/>
                </a:highlight>
                <a:cs typeface="+mn-ea"/>
                <a:sym typeface="+mn-lt"/>
              </a:rPr>
              <a:t>堆栈中的变量</a:t>
            </a:r>
            <a:r>
              <a:rPr lang="zh-CN" altLang="en-US" dirty="0">
                <a:cs typeface="+mn-ea"/>
                <a:sym typeface="+mn-lt"/>
              </a:rPr>
              <a:t>为</a:t>
            </a:r>
            <a:r>
              <a:rPr lang="zh-CN" altLang="en-US" dirty="0">
                <a:solidFill>
                  <a:srgbClr val="FF0000"/>
                </a:solidFill>
                <a:cs typeface="+mn-ea"/>
                <a:sym typeface="+mn-lt"/>
              </a:rPr>
              <a:t>动态变量</a:t>
            </a:r>
            <a:r>
              <a:rPr lang="zh-CN" altLang="en-US" dirty="0">
                <a:cs typeface="+mn-ea"/>
                <a:sym typeface="+mn-lt"/>
              </a:rPr>
              <a:t>，考虑到其动态的性质，不适合存储全局变量，因此，动态变量均为</a:t>
            </a:r>
            <a:r>
              <a:rPr lang="zh-CN" altLang="en-US" dirty="0">
                <a:solidFill>
                  <a:srgbClr val="FF0000"/>
                </a:solidFill>
                <a:cs typeface="+mn-ea"/>
                <a:sym typeface="+mn-lt"/>
              </a:rPr>
              <a:t>局部变量</a:t>
            </a:r>
            <a:endParaRPr lang="en-US" altLang="zh-CN" dirty="0">
              <a:solidFill>
                <a:srgbClr val="FF0000"/>
              </a:solidFill>
              <a:cs typeface="+mn-ea"/>
              <a:sym typeface="+mn-lt"/>
            </a:endParaRPr>
          </a:p>
          <a:p>
            <a:pPr lvl="1"/>
            <a:endParaRPr lang="en-US" altLang="zh-CN" dirty="0">
              <a:solidFill>
                <a:srgbClr val="FF0000"/>
              </a:solidFill>
              <a:cs typeface="+mn-ea"/>
              <a:sym typeface="+mn-lt"/>
            </a:endParaRPr>
          </a:p>
          <a:p>
            <a:pPr lvl="1"/>
            <a:r>
              <a:rPr lang="zh-CN" altLang="en-US" dirty="0">
                <a:cs typeface="+mn-ea"/>
                <a:sym typeface="+mn-lt"/>
              </a:rPr>
              <a:t>存在于</a:t>
            </a:r>
            <a:r>
              <a:rPr lang="zh-CN" altLang="en-US" dirty="0">
                <a:highlight>
                  <a:srgbClr val="FFFF00"/>
                </a:highlight>
                <a:cs typeface="+mn-ea"/>
                <a:sym typeface="+mn-lt"/>
              </a:rPr>
              <a:t>数据段中的变量</a:t>
            </a:r>
            <a:r>
              <a:rPr lang="zh-CN" altLang="en-US" dirty="0">
                <a:cs typeface="+mn-ea"/>
                <a:sym typeface="+mn-lt"/>
              </a:rPr>
              <a:t>为</a:t>
            </a:r>
            <a:r>
              <a:rPr lang="zh-CN" altLang="en-US" dirty="0">
                <a:solidFill>
                  <a:srgbClr val="0000FF"/>
                </a:solidFill>
                <a:cs typeface="+mn-ea"/>
                <a:sym typeface="+mn-lt"/>
              </a:rPr>
              <a:t>静态变量</a:t>
            </a:r>
            <a:r>
              <a:rPr lang="zh-CN" altLang="en-US" dirty="0">
                <a:cs typeface="+mn-ea"/>
                <a:sym typeface="+mn-lt"/>
              </a:rPr>
              <a:t>，其作用域可能为函数内部（</a:t>
            </a:r>
            <a:r>
              <a:rPr lang="zh-CN" altLang="en-US" dirty="0">
                <a:solidFill>
                  <a:srgbClr val="FF0000"/>
                </a:solidFill>
                <a:cs typeface="+mn-ea"/>
                <a:sym typeface="+mn-lt"/>
              </a:rPr>
              <a:t>局部静态变量</a:t>
            </a:r>
            <a:r>
              <a:rPr lang="zh-CN" altLang="en-US" dirty="0">
                <a:cs typeface="+mn-ea"/>
                <a:sym typeface="+mn-lt"/>
              </a:rPr>
              <a:t>）、文件内部（</a:t>
            </a:r>
            <a:r>
              <a:rPr lang="zh-CN" altLang="en-US" dirty="0">
                <a:solidFill>
                  <a:srgbClr val="00B050"/>
                </a:solidFill>
                <a:cs typeface="+mn-ea"/>
                <a:sym typeface="+mn-lt"/>
              </a:rPr>
              <a:t>全局静态变量</a:t>
            </a:r>
            <a:r>
              <a:rPr lang="zh-CN" altLang="en-US" dirty="0">
                <a:cs typeface="+mn-ea"/>
                <a:sym typeface="+mn-lt"/>
              </a:rPr>
              <a:t>），以及进程内部（</a:t>
            </a:r>
            <a:r>
              <a:rPr lang="zh-CN" altLang="en-US" dirty="0">
                <a:solidFill>
                  <a:srgbClr val="00B050"/>
                </a:solidFill>
                <a:cs typeface="+mn-ea"/>
                <a:sym typeface="+mn-lt"/>
              </a:rPr>
              <a:t>全局变量</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
        <p:nvSpPr>
          <p:cNvPr id="2" name="Rectangle 1">
            <a:extLst>
              <a:ext uri="{FF2B5EF4-FFF2-40B4-BE49-F238E27FC236}">
                <a16:creationId xmlns:a16="http://schemas.microsoft.com/office/drawing/2014/main" id="{AA7773D9-C9A6-B550-00A3-6FF760182BA6}"/>
              </a:ext>
            </a:extLst>
          </p:cNvPr>
          <p:cNvSpPr/>
          <p:nvPr/>
        </p:nvSpPr>
        <p:spPr>
          <a:xfrm>
            <a:off x="4880992" y="2681362"/>
            <a:ext cx="1512168" cy="50405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4787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trips(downLeft)">
                                      <p:cBhvr>
                                        <p:cTn id="7" dur="500"/>
                                        <p:tgtEl>
                                          <p:spTgt spid="4">
                                            <p:txEl>
                                              <p:pRg st="1" end="1"/>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2"/>
                                        </p:tgtEl>
                                        <p:attrNameLst>
                                          <p:attrName>ppt_x</p:attrName>
                                        </p:attrNameLst>
                                      </p:cBhvr>
                                      <p:tavLst>
                                        <p:tav tm="0">
                                          <p:val>
                                            <p:strVal val="ppt_x"/>
                                          </p:val>
                                        </p:tav>
                                        <p:tav tm="100000">
                                          <p:val>
                                            <p:strVal val="ppt_x"/>
                                          </p:val>
                                        </p:tav>
                                      </p:tavLst>
                                    </p:anim>
                                    <p:anim calcmode="lin" valueType="num">
                                      <p:cBhvr additive="base">
                                        <p:cTn id="14" dur="500"/>
                                        <p:tgtEl>
                                          <p:spTgt spid="2"/>
                                        </p:tgtEl>
                                        <p:attrNameLst>
                                          <p:attrName>ppt_y</p:attrName>
                                        </p:attrNameLst>
                                      </p:cBhvr>
                                      <p:tavLst>
                                        <p:tav tm="0">
                                          <p:val>
                                            <p:strVal val="ppt_y"/>
                                          </p:val>
                                        </p:tav>
                                        <p:tav tm="100000">
                                          <p:val>
                                            <p:strVal val="1+ppt_h/2"/>
                                          </p:val>
                                        </p:tav>
                                      </p:tavLst>
                                    </p:anim>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strips(downLeft)">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normAutofit/>
          </a:bodyPr>
          <a:lstStyle/>
          <a:p>
            <a:r>
              <a:rPr lang="zh-CN" altLang="en-US" dirty="0">
                <a:cs typeface="+mn-ea"/>
                <a:sym typeface="+mn-lt"/>
              </a:rPr>
              <a:t>变量之间关系示意图</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pic>
        <p:nvPicPr>
          <p:cNvPr id="2" name="图片 1"/>
          <p:cNvPicPr>
            <a:picLocks noChangeAspect="1"/>
          </p:cNvPicPr>
          <p:nvPr/>
        </p:nvPicPr>
        <p:blipFill>
          <a:blip r:embed="rId2"/>
          <a:stretch>
            <a:fillRect/>
          </a:stretch>
        </p:blipFill>
        <p:spPr>
          <a:xfrm>
            <a:off x="2648745" y="2199668"/>
            <a:ext cx="5323812" cy="4132800"/>
          </a:xfrm>
          <a:prstGeom prst="rect">
            <a:avLst/>
          </a:prstGeom>
        </p:spPr>
      </p:pic>
    </p:spTree>
    <p:extLst>
      <p:ext uri="{BB962C8B-B14F-4D97-AF65-F5344CB8AC3E}">
        <p14:creationId xmlns:p14="http://schemas.microsoft.com/office/powerpoint/2010/main" val="301598002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主要了解以下四类变量</a:t>
            </a:r>
            <a:endParaRPr lang="en-US" altLang="zh-CN" dirty="0">
              <a:cs typeface="+mn-ea"/>
              <a:sym typeface="+mn-lt"/>
            </a:endParaRPr>
          </a:p>
          <a:p>
            <a:pPr lvl="1"/>
            <a:r>
              <a:rPr lang="zh-CN" altLang="en-US" dirty="0">
                <a:cs typeface="+mn-ea"/>
                <a:sym typeface="+mn-lt"/>
              </a:rPr>
              <a:t>局部变量（</a:t>
            </a:r>
            <a:r>
              <a:rPr lang="zh-CN" altLang="en-US" dirty="0">
                <a:solidFill>
                  <a:srgbClr val="FF0000"/>
                </a:solidFill>
                <a:cs typeface="+mn-ea"/>
                <a:sym typeface="+mn-lt"/>
              </a:rPr>
              <a:t>等价于动态变量</a:t>
            </a:r>
            <a:r>
              <a:rPr lang="zh-CN" altLang="en-US" dirty="0">
                <a:cs typeface="+mn-ea"/>
                <a:sym typeface="+mn-lt"/>
              </a:rPr>
              <a:t>）</a:t>
            </a:r>
            <a:endParaRPr lang="en-US" altLang="zh-CN" dirty="0">
              <a:cs typeface="+mn-ea"/>
              <a:sym typeface="+mn-lt"/>
            </a:endParaRPr>
          </a:p>
          <a:p>
            <a:pPr lvl="1"/>
            <a:r>
              <a:rPr lang="zh-CN" altLang="en-US" dirty="0">
                <a:cs typeface="+mn-ea"/>
                <a:sym typeface="+mn-lt"/>
              </a:rPr>
              <a:t>全局变量（</a:t>
            </a:r>
            <a:r>
              <a:rPr lang="zh-CN" altLang="en-US" dirty="0">
                <a:solidFill>
                  <a:srgbClr val="0000FF"/>
                </a:solidFill>
                <a:cs typeface="+mn-ea"/>
                <a:sym typeface="+mn-lt"/>
              </a:rPr>
              <a:t>隶属于静态变量</a:t>
            </a:r>
            <a:r>
              <a:rPr lang="zh-CN" altLang="en-US" dirty="0">
                <a:cs typeface="+mn-ea"/>
                <a:sym typeface="+mn-lt"/>
              </a:rPr>
              <a:t>）</a:t>
            </a:r>
            <a:endParaRPr lang="en-US" altLang="zh-CN" dirty="0">
              <a:cs typeface="+mn-ea"/>
              <a:sym typeface="+mn-lt"/>
            </a:endParaRPr>
          </a:p>
          <a:p>
            <a:pPr lvl="1"/>
            <a:r>
              <a:rPr lang="zh-CN" altLang="en-US" dirty="0">
                <a:cs typeface="+mn-ea"/>
                <a:sym typeface="+mn-lt"/>
              </a:rPr>
              <a:t>全局静态变量（</a:t>
            </a:r>
            <a:r>
              <a:rPr lang="zh-CN" altLang="en-US" dirty="0">
                <a:solidFill>
                  <a:srgbClr val="0000FF"/>
                </a:solidFill>
                <a:cs typeface="+mn-ea"/>
                <a:sym typeface="+mn-lt"/>
              </a:rPr>
              <a:t>隶属于静态变量</a:t>
            </a:r>
            <a:r>
              <a:rPr lang="zh-CN" altLang="en-US" dirty="0">
                <a:cs typeface="+mn-ea"/>
                <a:sym typeface="+mn-lt"/>
              </a:rPr>
              <a:t>）</a:t>
            </a:r>
            <a:endParaRPr lang="en-US" altLang="zh-CN" dirty="0">
              <a:cs typeface="+mn-ea"/>
              <a:sym typeface="+mn-lt"/>
            </a:endParaRPr>
          </a:p>
          <a:p>
            <a:pPr lvl="1"/>
            <a:r>
              <a:rPr lang="zh-CN" altLang="en-US" dirty="0">
                <a:cs typeface="+mn-ea"/>
                <a:sym typeface="+mn-lt"/>
              </a:rPr>
              <a:t>局部静态变量（</a:t>
            </a:r>
            <a:r>
              <a:rPr lang="zh-CN" altLang="en-US" dirty="0">
                <a:solidFill>
                  <a:srgbClr val="0000FF"/>
                </a:solidFill>
                <a:cs typeface="+mn-ea"/>
                <a:sym typeface="+mn-lt"/>
              </a:rPr>
              <a:t>隶属于静态变量</a:t>
            </a:r>
            <a:r>
              <a:rPr lang="zh-CN" altLang="en-US" dirty="0">
                <a:cs typeface="+mn-ea"/>
                <a:sym typeface="+mn-lt"/>
              </a:rPr>
              <a:t>）</a:t>
            </a:r>
            <a:endParaRPr lang="en-US" altLang="zh-CN" dirty="0">
              <a:cs typeface="+mn-ea"/>
              <a:sym typeface="+mn-lt"/>
            </a:endParaRPr>
          </a:p>
          <a:p>
            <a:pPr lvl="1"/>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Tree>
    <p:extLst>
      <p:ext uri="{BB962C8B-B14F-4D97-AF65-F5344CB8AC3E}">
        <p14:creationId xmlns:p14="http://schemas.microsoft.com/office/powerpoint/2010/main" val="205698282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2768803"/>
            <a:ext cx="8915400" cy="3960440"/>
          </a:xfrm>
        </p:spPr>
        <p:txBody>
          <a:bodyPr>
            <a:normAutofit/>
          </a:bodyPr>
          <a:lstStyle/>
          <a:p>
            <a:pPr lvl="1"/>
            <a:r>
              <a:rPr lang="zh-CN" altLang="en-US" dirty="0">
                <a:solidFill>
                  <a:srgbClr val="FF0000"/>
                </a:solidFill>
                <a:cs typeface="+mn-ea"/>
                <a:sym typeface="+mn-lt"/>
              </a:rPr>
              <a:t>局部变量</a:t>
            </a:r>
            <a:r>
              <a:rPr lang="zh-CN" altLang="en-US" dirty="0">
                <a:cs typeface="+mn-ea"/>
                <a:sym typeface="+mn-lt"/>
              </a:rPr>
              <a:t>的作用域属于函数作用域，在“</a:t>
            </a:r>
            <a:r>
              <a:rPr lang="en-US" altLang="zh-CN" dirty="0">
                <a:cs typeface="+mn-ea"/>
                <a:sym typeface="+mn-lt"/>
              </a:rPr>
              <a:t>{}</a:t>
            </a:r>
            <a:r>
              <a:rPr lang="zh-CN" altLang="en-US" dirty="0">
                <a:cs typeface="+mn-ea"/>
                <a:sym typeface="+mn-lt"/>
              </a:rPr>
              <a:t>”语句内定义的变量，只能在定义它的函数内才能访问到</a:t>
            </a:r>
            <a:endParaRPr lang="en-US" altLang="zh-CN" dirty="0">
              <a:cs typeface="+mn-ea"/>
              <a:sym typeface="+mn-lt"/>
            </a:endParaRPr>
          </a:p>
          <a:p>
            <a:pPr lvl="1"/>
            <a:r>
              <a:rPr lang="zh-CN" altLang="en-US" dirty="0">
                <a:solidFill>
                  <a:srgbClr val="0070C0"/>
                </a:solidFill>
                <a:cs typeface="+mn-ea"/>
                <a:sym typeface="+mn-lt"/>
              </a:rPr>
              <a:t>全局变量</a:t>
            </a:r>
            <a:r>
              <a:rPr lang="zh-CN" altLang="en-US" dirty="0">
                <a:cs typeface="+mn-ea"/>
                <a:sym typeface="+mn-lt"/>
              </a:rPr>
              <a:t>存在于程序的</a:t>
            </a:r>
            <a:r>
              <a:rPr lang="zh-CN" altLang="en-US" dirty="0">
                <a:highlight>
                  <a:srgbClr val="FFFF00"/>
                </a:highlight>
                <a:cs typeface="+mn-ea"/>
                <a:sym typeface="+mn-lt"/>
              </a:rPr>
              <a:t>整个生命周期</a:t>
            </a:r>
            <a:r>
              <a:rPr lang="zh-CN" altLang="en-US" dirty="0">
                <a:cs typeface="+mn-ea"/>
                <a:sym typeface="+mn-lt"/>
              </a:rPr>
              <a:t>，存储于文件数据段中，作用域为整个进程</a:t>
            </a:r>
            <a:endParaRPr lang="en-US" altLang="zh-CN" dirty="0">
              <a:cs typeface="+mn-ea"/>
              <a:sym typeface="+mn-lt"/>
            </a:endParaRPr>
          </a:p>
          <a:p>
            <a:pPr lvl="1"/>
            <a:r>
              <a:rPr lang="zh-CN" altLang="en-US" dirty="0">
                <a:solidFill>
                  <a:schemeClr val="accent2">
                    <a:lumMod val="75000"/>
                  </a:schemeClr>
                </a:solidFill>
                <a:cs typeface="+mn-ea"/>
                <a:sym typeface="+mn-lt"/>
              </a:rPr>
              <a:t>全局静态变量</a:t>
            </a:r>
            <a:r>
              <a:rPr lang="zh-CN" altLang="en-US" dirty="0">
                <a:cs typeface="+mn-ea"/>
                <a:sym typeface="+mn-lt"/>
              </a:rPr>
              <a:t>存在于程序的</a:t>
            </a:r>
            <a:r>
              <a:rPr lang="zh-CN" altLang="en-US" dirty="0">
                <a:highlight>
                  <a:srgbClr val="FFFF00"/>
                </a:highlight>
                <a:cs typeface="+mn-ea"/>
                <a:sym typeface="+mn-lt"/>
              </a:rPr>
              <a:t>整个生命周期</a:t>
            </a:r>
            <a:r>
              <a:rPr lang="zh-CN" altLang="en-US" dirty="0">
                <a:cs typeface="+mn-ea"/>
                <a:sym typeface="+mn-lt"/>
              </a:rPr>
              <a:t>，存储于文件数据段中，作用域为文件内部</a:t>
            </a:r>
            <a:endParaRPr lang="en-US" altLang="zh-CN" dirty="0">
              <a:cs typeface="+mn-ea"/>
              <a:sym typeface="+mn-lt"/>
            </a:endParaRPr>
          </a:p>
          <a:p>
            <a:pPr lvl="1"/>
            <a:r>
              <a:rPr lang="zh-CN" altLang="en-US" dirty="0">
                <a:solidFill>
                  <a:schemeClr val="bg2">
                    <a:lumMod val="50000"/>
                  </a:schemeClr>
                </a:solidFill>
                <a:cs typeface="+mn-ea"/>
                <a:sym typeface="+mn-lt"/>
              </a:rPr>
              <a:t>局部静态变量</a:t>
            </a:r>
            <a:r>
              <a:rPr lang="zh-CN" altLang="en-US" dirty="0">
                <a:cs typeface="+mn-ea"/>
                <a:sym typeface="+mn-lt"/>
              </a:rPr>
              <a:t>存在于程序的</a:t>
            </a:r>
            <a:r>
              <a:rPr lang="zh-CN" altLang="en-US" dirty="0">
                <a:highlight>
                  <a:srgbClr val="FFFF00"/>
                </a:highlight>
                <a:cs typeface="+mn-ea"/>
                <a:sym typeface="+mn-lt"/>
              </a:rPr>
              <a:t>整个生命周期</a:t>
            </a:r>
            <a:r>
              <a:rPr lang="zh-CN" altLang="en-US" dirty="0">
                <a:cs typeface="+mn-ea"/>
                <a:sym typeface="+mn-lt"/>
              </a:rPr>
              <a:t>，存储于文件数据段中，作用域为函数内部</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pic>
        <p:nvPicPr>
          <p:cNvPr id="1026" name="Picture 2" descr="Difference between Local and Global Variable">
            <a:extLst>
              <a:ext uri="{FF2B5EF4-FFF2-40B4-BE49-F238E27FC236}">
                <a16:creationId xmlns:a16="http://schemas.microsoft.com/office/drawing/2014/main" id="{7A6D83AD-06A2-3271-1E6E-192FA9992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816" y="1611668"/>
            <a:ext cx="3312368" cy="92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1300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238611" y="1412776"/>
            <a:ext cx="8915400" cy="4752528"/>
          </a:xfrm>
        </p:spPr>
        <p:txBody>
          <a:bodyPr>
            <a:normAutofit/>
          </a:bodyPr>
          <a:lstStyle/>
          <a:p>
            <a:r>
              <a:rPr lang="en-US" altLang="zh-CN" dirty="0">
                <a:cs typeface="+mn-ea"/>
                <a:sym typeface="+mn-lt"/>
              </a:rPr>
              <a:t>PE(Windows</a:t>
            </a:r>
            <a:r>
              <a:rPr lang="zh-CN" altLang="en-US" dirty="0">
                <a:cs typeface="+mn-ea"/>
                <a:sym typeface="+mn-lt"/>
              </a:rPr>
              <a:t>下可执行程序</a:t>
            </a:r>
            <a:r>
              <a:rPr lang="en-US" altLang="zh-CN" dirty="0">
                <a:cs typeface="+mn-ea"/>
                <a:sym typeface="+mn-lt"/>
              </a:rPr>
              <a: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pic>
        <p:nvPicPr>
          <p:cNvPr id="6" name="Picture 2" descr="Figure 1 from SGXCrypter: IP protection for portable executables using  Intel's SGX technology | Semantic Scholar">
            <a:extLst>
              <a:ext uri="{FF2B5EF4-FFF2-40B4-BE49-F238E27FC236}">
                <a16:creationId xmlns:a16="http://schemas.microsoft.com/office/drawing/2014/main" id="{70DE7C6C-4BA5-4FCB-B2A2-0632B4FE5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31" y="1916832"/>
            <a:ext cx="3909100"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CC4F4AF1-C8A7-4E83-A189-3057D8E8528D}"/>
              </a:ext>
            </a:extLst>
          </p:cNvPr>
          <p:cNvSpPr txBox="1"/>
          <p:nvPr/>
        </p:nvSpPr>
        <p:spPr>
          <a:xfrm>
            <a:off x="4192255" y="1916832"/>
            <a:ext cx="5441265" cy="5016758"/>
          </a:xfrm>
          <a:prstGeom prst="rect">
            <a:avLst/>
          </a:prstGeom>
          <a:noFill/>
        </p:spPr>
        <p:txBody>
          <a:bodyPr wrap="square">
            <a:spAutoFit/>
          </a:bodyPr>
          <a:lstStyle/>
          <a:p>
            <a:pPr lvl="1" algn="just"/>
            <a:r>
              <a:rPr lang="en-US" altLang="zh-CN" sz="2000" dirty="0">
                <a:cs typeface="+mn-ea"/>
                <a:sym typeface="+mn-lt"/>
              </a:rPr>
              <a:t>1.textbss/BSS</a:t>
            </a:r>
            <a:r>
              <a:rPr lang="zh-CN" altLang="en-US" sz="2000" dirty="0">
                <a:cs typeface="+mn-ea"/>
                <a:sym typeface="+mn-lt"/>
              </a:rPr>
              <a:t>：通常是用来</a:t>
            </a:r>
            <a:r>
              <a:rPr lang="zh-CN" altLang="en-US" sz="2000" b="1" dirty="0">
                <a:highlight>
                  <a:srgbClr val="FFFF00"/>
                </a:highlight>
                <a:cs typeface="+mn-ea"/>
                <a:sym typeface="+mn-lt"/>
              </a:rPr>
              <a:t>存放程序中未初始化的全局和静态变量</a:t>
            </a:r>
            <a:r>
              <a:rPr lang="zh-CN" altLang="en-US" sz="2000" dirty="0">
                <a:cs typeface="+mn-ea"/>
                <a:sym typeface="+mn-lt"/>
              </a:rPr>
              <a:t>的一块内存区域，属于静态内存分配</a:t>
            </a:r>
          </a:p>
          <a:p>
            <a:pPr lvl="1" algn="just"/>
            <a:r>
              <a:rPr lang="en-US" altLang="zh-CN" sz="2000" dirty="0">
                <a:cs typeface="+mn-ea"/>
                <a:sym typeface="+mn-lt"/>
              </a:rPr>
              <a:t>2.</a:t>
            </a:r>
            <a:r>
              <a:rPr lang="en-US" altLang="zh-CN" sz="2000" b="1" dirty="0">
                <a:solidFill>
                  <a:srgbClr val="FF0000"/>
                </a:solidFill>
                <a:cs typeface="+mn-ea"/>
                <a:sym typeface="+mn-lt"/>
              </a:rPr>
              <a:t>text</a:t>
            </a:r>
            <a:r>
              <a:rPr lang="en-US" altLang="zh-CN" sz="2000" dirty="0">
                <a:cs typeface="+mn-ea"/>
                <a:sym typeface="+mn-lt"/>
              </a:rPr>
              <a:t>/CODE</a:t>
            </a:r>
            <a:r>
              <a:rPr lang="zh-CN" altLang="en-US" sz="2000" dirty="0">
                <a:cs typeface="+mn-ea"/>
                <a:sym typeface="+mn-lt"/>
              </a:rPr>
              <a:t>：</a:t>
            </a:r>
            <a:r>
              <a:rPr lang="zh-CN" altLang="en-US" sz="2000" b="1" dirty="0">
                <a:solidFill>
                  <a:srgbClr val="C00000"/>
                </a:solidFill>
                <a:cs typeface="+mn-ea"/>
                <a:sym typeface="+mn-lt"/>
              </a:rPr>
              <a:t>只读</a:t>
            </a:r>
            <a:r>
              <a:rPr lang="zh-CN" altLang="en-US" sz="2000" dirty="0">
                <a:cs typeface="+mn-ea"/>
                <a:sym typeface="+mn-lt"/>
              </a:rPr>
              <a:t>，且通常是指用来存放程序执行代码的一块内存区域。在代码段中，也有</a:t>
            </a:r>
            <a:r>
              <a:rPr lang="zh-CN" altLang="en-US" sz="2000" b="1" dirty="0">
                <a:solidFill>
                  <a:srgbClr val="FF0000"/>
                </a:solidFill>
                <a:cs typeface="+mn-ea"/>
                <a:sym typeface="+mn-lt"/>
              </a:rPr>
              <a:t>可能包含一些只读的常量</a:t>
            </a:r>
          </a:p>
          <a:p>
            <a:pPr lvl="1" algn="just"/>
            <a:r>
              <a:rPr lang="en-US" altLang="zh-CN" sz="2000" dirty="0">
                <a:cs typeface="+mn-ea"/>
                <a:sym typeface="+mn-lt"/>
              </a:rPr>
              <a:t>3.rdata:</a:t>
            </a:r>
            <a:r>
              <a:rPr lang="zh-CN" altLang="en-US" sz="2000" dirty="0">
                <a:cs typeface="+mn-ea"/>
                <a:sym typeface="+mn-lt"/>
              </a:rPr>
              <a:t>只读数据段</a:t>
            </a:r>
            <a:endParaRPr lang="en-US" altLang="zh-CN" sz="2000" dirty="0">
              <a:cs typeface="+mn-ea"/>
              <a:sym typeface="+mn-lt"/>
            </a:endParaRPr>
          </a:p>
          <a:p>
            <a:pPr lvl="1" algn="just"/>
            <a:r>
              <a:rPr lang="en-US" altLang="zh-CN" sz="2000" dirty="0">
                <a:cs typeface="+mn-ea"/>
                <a:sym typeface="+mn-lt"/>
              </a:rPr>
              <a:t>4.</a:t>
            </a:r>
            <a:r>
              <a:rPr lang="en-US" altLang="zh-CN" sz="2000" b="1" dirty="0">
                <a:solidFill>
                  <a:srgbClr val="0000FF"/>
                </a:solidFill>
                <a:cs typeface="+mn-ea"/>
                <a:sym typeface="+mn-lt"/>
              </a:rPr>
              <a:t>data</a:t>
            </a:r>
            <a:r>
              <a:rPr lang="zh-CN" altLang="en-US" sz="2000" dirty="0">
                <a:cs typeface="+mn-ea"/>
                <a:sym typeface="+mn-lt"/>
              </a:rPr>
              <a:t>：通常是指用来</a:t>
            </a:r>
            <a:r>
              <a:rPr lang="zh-CN" altLang="en-US" sz="2000" b="1" dirty="0">
                <a:solidFill>
                  <a:srgbClr val="0000FF"/>
                </a:solidFill>
                <a:cs typeface="+mn-ea"/>
                <a:sym typeface="+mn-lt"/>
              </a:rPr>
              <a:t>存放程序中已初始化的全局变量</a:t>
            </a:r>
            <a:r>
              <a:rPr lang="zh-CN" altLang="en-US" sz="2000" dirty="0">
                <a:cs typeface="+mn-ea"/>
                <a:sym typeface="+mn-lt"/>
              </a:rPr>
              <a:t>，属于静态内存分配</a:t>
            </a:r>
          </a:p>
          <a:p>
            <a:pPr lvl="1" algn="just"/>
            <a:r>
              <a:rPr lang="en-US" altLang="zh-CN" sz="2000" dirty="0">
                <a:cs typeface="+mn-ea"/>
                <a:sym typeface="+mn-lt"/>
              </a:rPr>
              <a:t>5.idata: </a:t>
            </a:r>
            <a:r>
              <a:rPr lang="zh-CN" altLang="en-US" sz="2000" dirty="0">
                <a:cs typeface="+mn-ea"/>
                <a:sym typeface="+mn-lt"/>
              </a:rPr>
              <a:t>包含程序需要的所有</a:t>
            </a:r>
            <a:r>
              <a:rPr lang="en-US" altLang="zh-CN" sz="2000" dirty="0">
                <a:cs typeface="+mn-ea"/>
                <a:sym typeface="+mn-lt"/>
              </a:rPr>
              <a:t>DLL</a:t>
            </a:r>
            <a:r>
              <a:rPr lang="zh-CN" altLang="en-US" sz="2000" dirty="0">
                <a:cs typeface="+mn-ea"/>
                <a:sym typeface="+mn-lt"/>
              </a:rPr>
              <a:t>文件信息</a:t>
            </a:r>
          </a:p>
          <a:p>
            <a:pPr lvl="1" algn="just"/>
            <a:r>
              <a:rPr lang="en-US" altLang="zh-CN" sz="2000" dirty="0">
                <a:cs typeface="+mn-ea"/>
                <a:sym typeface="+mn-lt"/>
              </a:rPr>
              <a:t>6.edata:</a:t>
            </a:r>
            <a:r>
              <a:rPr lang="zh-CN" altLang="en-US" sz="2000" dirty="0">
                <a:cs typeface="+mn-ea"/>
                <a:sym typeface="+mn-lt"/>
              </a:rPr>
              <a:t>包含所有提供给其他程序使用的函数和数据</a:t>
            </a:r>
          </a:p>
          <a:p>
            <a:pPr lvl="1" algn="just"/>
            <a:r>
              <a:rPr lang="en-US" altLang="zh-CN" sz="2000" dirty="0">
                <a:cs typeface="+mn-ea"/>
                <a:sym typeface="+mn-lt"/>
              </a:rPr>
              <a:t>7.rsrc: </a:t>
            </a:r>
            <a:r>
              <a:rPr lang="zh-CN" altLang="en-US" sz="2000" dirty="0">
                <a:cs typeface="+mn-ea"/>
                <a:sym typeface="+mn-lt"/>
              </a:rPr>
              <a:t>资源数据段，程序需用到的资源数据</a:t>
            </a:r>
          </a:p>
          <a:p>
            <a:pPr lvl="1" algn="just"/>
            <a:r>
              <a:rPr lang="en-US" altLang="zh-CN" sz="2000" dirty="0">
                <a:cs typeface="+mn-ea"/>
                <a:sym typeface="+mn-lt"/>
              </a:rPr>
              <a:t>8.</a:t>
            </a:r>
            <a:r>
              <a:rPr lang="en-US" altLang="zh-CN" sz="2000" b="1" dirty="0">
                <a:solidFill>
                  <a:srgbClr val="00B050"/>
                </a:solidFill>
                <a:cs typeface="+mn-ea"/>
                <a:sym typeface="+mn-lt"/>
              </a:rPr>
              <a:t>reloc</a:t>
            </a:r>
            <a:r>
              <a:rPr lang="en-US" altLang="zh-CN" sz="2000" dirty="0">
                <a:cs typeface="+mn-ea"/>
                <a:sym typeface="+mn-lt"/>
              </a:rPr>
              <a:t>:</a:t>
            </a:r>
            <a:r>
              <a:rPr lang="zh-CN" altLang="en-US" sz="2000" dirty="0">
                <a:cs typeface="+mn-ea"/>
                <a:sym typeface="+mn-lt"/>
              </a:rPr>
              <a:t>重定位段，如果加载</a:t>
            </a:r>
            <a:r>
              <a:rPr lang="en-US" altLang="zh-CN" sz="2000" dirty="0">
                <a:cs typeface="+mn-ea"/>
                <a:sym typeface="+mn-lt"/>
              </a:rPr>
              <a:t>PE</a:t>
            </a:r>
            <a:r>
              <a:rPr lang="zh-CN" altLang="en-US" sz="2000" dirty="0">
                <a:cs typeface="+mn-ea"/>
                <a:sym typeface="+mn-lt"/>
              </a:rPr>
              <a:t>文件失败（</a:t>
            </a:r>
            <a:r>
              <a:rPr lang="en-US" altLang="zh-CN" sz="2000" dirty="0">
                <a:highlight>
                  <a:srgbClr val="FFFF00"/>
                </a:highlight>
                <a:cs typeface="+mn-ea"/>
                <a:sym typeface="+mn-lt"/>
              </a:rPr>
              <a:t>but how?</a:t>
            </a:r>
            <a:r>
              <a:rPr lang="zh-CN" altLang="en-US" sz="2000" dirty="0">
                <a:cs typeface="+mn-ea"/>
                <a:sym typeface="+mn-lt"/>
              </a:rPr>
              <a:t>），将基于此段进行重新调整</a:t>
            </a:r>
          </a:p>
        </p:txBody>
      </p:sp>
    </p:spTree>
    <p:extLst>
      <p:ext uri="{BB962C8B-B14F-4D97-AF65-F5344CB8AC3E}">
        <p14:creationId xmlns:p14="http://schemas.microsoft.com/office/powerpoint/2010/main" val="1242136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blinds(horizontal)">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blinds(horizontal)">
                                      <p:cBhvr>
                                        <p:cTn id="1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solidFill>
                  <a:srgbClr val="FF0000"/>
                </a:solidFill>
                <a:cs typeface="+mn-ea"/>
                <a:sym typeface="+mn-lt"/>
              </a:rPr>
              <a:t>（</a:t>
            </a:r>
            <a:r>
              <a:rPr lang="en-US" altLang="zh-CN" dirty="0">
                <a:solidFill>
                  <a:srgbClr val="FF0000"/>
                </a:solidFill>
                <a:cs typeface="+mn-ea"/>
                <a:sym typeface="+mn-lt"/>
              </a:rPr>
              <a:t>1</a:t>
            </a:r>
            <a:r>
              <a:rPr lang="zh-CN" altLang="en-US" dirty="0">
                <a:solidFill>
                  <a:srgbClr val="FF0000"/>
                </a:solidFill>
                <a:cs typeface="+mn-ea"/>
                <a:sym typeface="+mn-lt"/>
              </a:rPr>
              <a:t>）局部变量</a:t>
            </a:r>
            <a:endParaRPr lang="en-US" altLang="zh-CN" dirty="0">
              <a:solidFill>
                <a:srgbClr val="FF0000"/>
              </a:solidFill>
              <a:cs typeface="+mn-ea"/>
              <a:sym typeface="+mn-lt"/>
            </a:endParaRPr>
          </a:p>
          <a:p>
            <a:r>
              <a:rPr lang="zh-CN" altLang="en-US" dirty="0">
                <a:cs typeface="+mn-ea"/>
                <a:sym typeface="+mn-lt"/>
              </a:rPr>
              <a:t>（</a:t>
            </a:r>
            <a:r>
              <a:rPr lang="en-US" altLang="zh-CN" dirty="0">
                <a:cs typeface="+mn-ea"/>
                <a:sym typeface="+mn-lt"/>
              </a:rPr>
              <a:t>2</a:t>
            </a:r>
            <a:r>
              <a:rPr lang="zh-CN" altLang="en-US" dirty="0">
                <a:cs typeface="+mn-ea"/>
                <a:sym typeface="+mn-lt"/>
              </a:rPr>
              <a:t>）全局变量</a:t>
            </a:r>
            <a:endParaRPr lang="en-US" altLang="zh-CN" dirty="0">
              <a:cs typeface="+mn-ea"/>
              <a:sym typeface="+mn-lt"/>
            </a:endParaRPr>
          </a:p>
          <a:p>
            <a:r>
              <a:rPr lang="zh-CN" altLang="en-US" dirty="0">
                <a:cs typeface="+mn-ea"/>
                <a:sym typeface="+mn-lt"/>
              </a:rPr>
              <a:t>（</a:t>
            </a:r>
            <a:r>
              <a:rPr lang="en-US" altLang="zh-CN" dirty="0">
                <a:cs typeface="+mn-ea"/>
                <a:sym typeface="+mn-lt"/>
              </a:rPr>
              <a:t>3</a:t>
            </a:r>
            <a:r>
              <a:rPr lang="zh-CN" altLang="en-US" dirty="0">
                <a:cs typeface="+mn-ea"/>
                <a:sym typeface="+mn-lt"/>
              </a:rPr>
              <a:t>）全局静态变量</a:t>
            </a:r>
            <a:endParaRPr lang="en-US" altLang="zh-CN" dirty="0">
              <a:cs typeface="+mn-ea"/>
              <a:sym typeface="+mn-lt"/>
            </a:endParaRPr>
          </a:p>
          <a:p>
            <a:r>
              <a:rPr lang="zh-CN" altLang="en-US" dirty="0">
                <a:cs typeface="+mn-ea"/>
                <a:sym typeface="+mn-lt"/>
              </a:rPr>
              <a:t>（</a:t>
            </a:r>
            <a:r>
              <a:rPr lang="en-US" altLang="zh-CN" dirty="0">
                <a:cs typeface="+mn-ea"/>
                <a:sym typeface="+mn-lt"/>
              </a:rPr>
              <a:t>4</a:t>
            </a:r>
            <a:r>
              <a:rPr lang="zh-CN" altLang="en-US" dirty="0">
                <a:cs typeface="+mn-ea"/>
                <a:sym typeface="+mn-lt"/>
              </a:rPr>
              <a:t>）局部静态变量</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Tree>
    <p:extLst>
      <p:ext uri="{BB962C8B-B14F-4D97-AF65-F5344CB8AC3E}">
        <p14:creationId xmlns:p14="http://schemas.microsoft.com/office/powerpoint/2010/main" val="225953135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a:t>
            </a:r>
            <a:r>
              <a:rPr lang="en-US" altLang="zh-CN" dirty="0">
                <a:cs typeface="+mn-ea"/>
                <a:sym typeface="+mn-lt"/>
              </a:rPr>
              <a:t>1</a:t>
            </a:r>
            <a:r>
              <a:rPr lang="zh-CN" altLang="en-US" dirty="0">
                <a:cs typeface="+mn-ea"/>
                <a:sym typeface="+mn-lt"/>
              </a:rPr>
              <a:t>）栈中的局部变量</a:t>
            </a:r>
            <a:endParaRPr lang="en-US" altLang="zh-CN" dirty="0">
              <a:cs typeface="+mn-ea"/>
              <a:sym typeface="+mn-lt"/>
            </a:endParaRPr>
          </a:p>
          <a:p>
            <a:pPr lvl="1"/>
            <a:r>
              <a:rPr lang="zh-CN" altLang="en-US" dirty="0">
                <a:cs typeface="+mn-ea"/>
                <a:sym typeface="+mn-lt"/>
              </a:rPr>
              <a:t>局部变量在栈中的分布 </a:t>
            </a:r>
            <a:r>
              <a:rPr lang="en-US" altLang="zh-CN" dirty="0">
                <a:cs typeface="+mn-ea"/>
                <a:sym typeface="+mn-lt"/>
              </a:rPr>
              <a:t>(Codeblocks-20.03-32bit)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
        <p:nvSpPr>
          <p:cNvPr id="6" name="Rectangle 1"/>
          <p:cNvSpPr>
            <a:spLocks noChangeArrowheads="1"/>
          </p:cNvSpPr>
          <p:nvPr/>
        </p:nvSpPr>
        <p:spPr bwMode="auto">
          <a:xfrm>
            <a:off x="848544" y="2780928"/>
            <a:ext cx="5328592"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dirty="0">
              <a:ln>
                <a:noFill/>
              </a:ln>
              <a:solidFill>
                <a:srgbClr val="8000FF"/>
              </a:solidFill>
              <a:effectLst/>
              <a:cs typeface="+mn-ea"/>
              <a:sym typeface="+mn-lt"/>
            </a:endParaRPr>
          </a:p>
          <a:p>
            <a:pPr marL="0" marR="0" lvl="0" indent="127000" algn="l" defTabSz="914400" rtl="0" eaLnBrk="1" fontAlgn="base" latinLnBrk="0" hangingPunct="1">
              <a:lnSpc>
                <a:spcPct val="100000"/>
              </a:lnSpc>
              <a:spcBef>
                <a:spcPct val="0"/>
              </a:spcBef>
              <a:spcAft>
                <a:spcPct val="0"/>
              </a:spcAft>
              <a:buClrTx/>
              <a:buSzTx/>
              <a:buFontTx/>
              <a:buNone/>
              <a:tabLst/>
            </a:pPr>
            <a:r>
              <a:rPr lang="en-US" altLang="zh-CN" sz="2000" b="1" dirty="0">
                <a:solidFill>
                  <a:srgbClr val="8000FF"/>
                </a:solidFill>
                <a:cs typeface="+mn-ea"/>
                <a:sym typeface="+mn-lt"/>
              </a:rPr>
              <a:t>i</a:t>
            </a:r>
            <a:r>
              <a:rPr kumimoji="0" lang="en-US" altLang="zh-CN" sz="2000" b="1" i="0" u="none" strike="noStrike" cap="none" normalizeH="0" baseline="0" dirty="0">
                <a:ln>
                  <a:noFill/>
                </a:ln>
                <a:solidFill>
                  <a:srgbClr val="8000FF"/>
                </a:solidFill>
                <a:effectLst/>
                <a:cs typeface="+mn-ea"/>
                <a:sym typeface="+mn-lt"/>
              </a:rPr>
              <a:t>nt </a:t>
            </a:r>
            <a:r>
              <a:rPr kumimoji="0" lang="en-US" altLang="zh-CN" sz="2000" b="1" i="0" u="none" strike="noStrike" cap="none" normalizeH="0" baseline="0" dirty="0">
                <a:ln>
                  <a:noFill/>
                </a:ln>
                <a:solidFill>
                  <a:srgbClr val="000000"/>
                </a:solidFill>
                <a:effectLst/>
                <a:cs typeface="+mn-ea"/>
                <a:sym typeface="+mn-lt"/>
              </a:rPr>
              <a:t>main</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8000FF"/>
                </a:solidFill>
                <a:effectLst/>
                <a:cs typeface="+mn-ea"/>
                <a:sym typeface="+mn-lt"/>
              </a:rPr>
              <a:t>int </a:t>
            </a:r>
            <a:r>
              <a:rPr kumimoji="0" lang="en-US" altLang="zh-CN" sz="2000" b="1" i="0" u="none" strike="noStrike" cap="none" normalizeH="0" baseline="0" dirty="0" err="1">
                <a:ln>
                  <a:noFill/>
                </a:ln>
                <a:solidFill>
                  <a:srgbClr val="000000"/>
                </a:solidFill>
                <a:effectLst/>
                <a:cs typeface="+mn-ea"/>
                <a:sym typeface="+mn-lt"/>
              </a:rPr>
              <a:t>argc</a:t>
            </a:r>
            <a:r>
              <a:rPr kumimoji="0" lang="en-US" altLang="zh-CN" sz="2000" b="1" i="0" u="none" strike="noStrike" cap="none" normalizeH="0" baseline="0" dirty="0">
                <a:ln>
                  <a:noFill/>
                </a:ln>
                <a:solidFill>
                  <a:srgbClr val="000080"/>
                </a:solidFill>
                <a:effectLst/>
                <a:cs typeface="+mn-ea"/>
                <a:sym typeface="+mn-lt"/>
              </a:rPr>
              <a:t>, </a:t>
            </a:r>
            <a:r>
              <a:rPr kumimoji="0" lang="en-US" altLang="zh-CN" sz="2000" b="1" i="0" u="none" strike="noStrike" cap="none" normalizeH="0" baseline="0" dirty="0">
                <a:ln>
                  <a:noFill/>
                </a:ln>
                <a:solidFill>
                  <a:srgbClr val="8000FF"/>
                </a:solidFill>
                <a:effectLst/>
                <a:cs typeface="+mn-ea"/>
                <a:sym typeface="+mn-lt"/>
              </a:rPr>
              <a:t>char </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argv</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8000FF"/>
                </a:solidFill>
                <a:effectLst/>
                <a:cs typeface="+mn-ea"/>
                <a:sym typeface="+mn-lt"/>
              </a:rPr>
              <a:t>char</a:t>
            </a:r>
            <a:r>
              <a:rPr kumimoji="0" lang="en-US" altLang="zh-CN" sz="2000" b="1" i="0" u="none" strike="noStrike" cap="none" normalizeH="0" baseline="0" dirty="0">
                <a:ln>
                  <a:noFill/>
                </a:ln>
                <a:solidFill>
                  <a:srgbClr val="000000"/>
                </a:solidFill>
                <a:effectLst/>
                <a:cs typeface="+mn-ea"/>
                <a:sym typeface="+mn-lt"/>
              </a:rPr>
              <a:t> str1</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20</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8000FF"/>
                </a:solidFill>
                <a:effectLst/>
                <a:cs typeface="+mn-ea"/>
                <a:sym typeface="+mn-lt"/>
              </a:rPr>
              <a:t>char </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000000"/>
                </a:solidFill>
                <a:effectLst/>
                <a:cs typeface="+mn-ea"/>
                <a:sym typeface="+mn-lt"/>
              </a:rPr>
              <a:t>p1 </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000000"/>
                </a:solidFill>
                <a:effectLst/>
                <a:cs typeface="+mn-ea"/>
                <a:sym typeface="+mn-lt"/>
              </a:rPr>
              <a:t> str1</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8000FF"/>
                </a:solidFill>
                <a:effectLst/>
                <a:cs typeface="+mn-ea"/>
                <a:sym typeface="+mn-lt"/>
              </a:rPr>
              <a:t>int </a:t>
            </a:r>
            <a:r>
              <a:rPr kumimoji="0" lang="en-US" altLang="zh-CN" sz="2000" b="1" i="0" u="none" strike="noStrike" cap="none" normalizeH="0" baseline="0" dirty="0" err="1">
                <a:ln>
                  <a:noFill/>
                </a:ln>
                <a:solidFill>
                  <a:srgbClr val="000000"/>
                </a:solidFill>
                <a:effectLst/>
                <a:cs typeface="+mn-ea"/>
                <a:sym typeface="+mn-lt"/>
              </a:rPr>
              <a:t>intValue</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80</a:t>
            </a:r>
            <a:r>
              <a:rPr kumimoji="0" lang="en-US" altLang="zh-CN" sz="2000"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printf</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808080"/>
                </a:solidFill>
                <a:effectLst/>
                <a:cs typeface="+mn-ea"/>
                <a:sym typeface="+mn-lt"/>
              </a:rPr>
              <a:t>"%d\n"</a:t>
            </a:r>
            <a:r>
              <a:rPr kumimoji="0" lang="en-US" altLang="zh-CN" sz="2000" b="1" i="0" u="none" strike="noStrike" cap="none" normalizeH="0" baseline="0" dirty="0">
                <a:ln>
                  <a:noFill/>
                </a:ln>
                <a:solidFill>
                  <a:srgbClr val="000080"/>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argc</a:t>
            </a:r>
            <a:r>
              <a:rPr kumimoji="0" lang="en-US" altLang="zh-CN" sz="2000"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FF"/>
                </a:solidFill>
                <a:effectLst/>
                <a:cs typeface="+mn-ea"/>
                <a:sym typeface="+mn-lt"/>
              </a:rPr>
              <a:t>return </a:t>
            </a:r>
            <a:r>
              <a:rPr kumimoji="0" lang="en-US" altLang="zh-CN" sz="2000" b="1" i="0" u="none" strike="noStrike" cap="none" normalizeH="0" baseline="0" dirty="0">
                <a:ln>
                  <a:noFill/>
                </a:ln>
                <a:solidFill>
                  <a:srgbClr val="FF8000"/>
                </a:solidFill>
                <a:effectLst/>
                <a:cs typeface="+mn-ea"/>
                <a:sym typeface="+mn-lt"/>
              </a:rPr>
              <a:t>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endParaRPr kumimoji="0" lang="en-US" altLang="zh-CN" sz="2000" b="1" i="0" u="none" strike="noStrike" cap="none" normalizeH="0" baseline="0" dirty="0">
              <a:ln>
                <a:noFill/>
              </a:ln>
              <a:solidFill>
                <a:schemeClr val="tx1"/>
              </a:solidFill>
              <a:effectLst/>
              <a:cs typeface="+mn-ea"/>
              <a:sym typeface="+mn-lt"/>
            </a:endParaRPr>
          </a:p>
        </p:txBody>
      </p:sp>
      <p:pic>
        <p:nvPicPr>
          <p:cNvPr id="7" name="图片 6">
            <a:extLst>
              <a:ext uri="{FF2B5EF4-FFF2-40B4-BE49-F238E27FC236}">
                <a16:creationId xmlns:a16="http://schemas.microsoft.com/office/drawing/2014/main" id="{7EF36362-13D2-41C4-9F46-FF8952D8B003}"/>
              </a:ext>
            </a:extLst>
          </p:cNvPr>
          <p:cNvPicPr>
            <a:picLocks noChangeAspect="1"/>
          </p:cNvPicPr>
          <p:nvPr/>
        </p:nvPicPr>
        <p:blipFill>
          <a:blip r:embed="rId2"/>
          <a:stretch>
            <a:fillRect/>
          </a:stretch>
        </p:blipFill>
        <p:spPr>
          <a:xfrm>
            <a:off x="5916564" y="4849933"/>
            <a:ext cx="3777540" cy="1655030"/>
          </a:xfrm>
          <a:prstGeom prst="rect">
            <a:avLst/>
          </a:prstGeom>
        </p:spPr>
      </p:pic>
    </p:spTree>
    <p:extLst>
      <p:ext uri="{BB962C8B-B14F-4D97-AF65-F5344CB8AC3E}">
        <p14:creationId xmlns:p14="http://schemas.microsoft.com/office/powerpoint/2010/main" val="2744846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EE23E5C-A1EE-4C19-9789-530CBDB080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80201" y="3284984"/>
            <a:ext cx="5252744" cy="3032980"/>
          </a:xfrm>
          <a:prstGeom prst="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pPr lvl="1"/>
            <a:r>
              <a:rPr lang="en-US" altLang="zh-CN" dirty="0">
                <a:cs typeface="+mn-ea"/>
                <a:sym typeface="+mn-lt"/>
              </a:rPr>
              <a:t>1.  20</a:t>
            </a:r>
            <a:r>
              <a:rPr lang="zh-CN" altLang="en-US" dirty="0">
                <a:cs typeface="+mn-ea"/>
                <a:sym typeface="+mn-lt"/>
              </a:rPr>
              <a:t>个长度的空字符串</a:t>
            </a:r>
            <a:endParaRPr lang="en-US" altLang="zh-CN" dirty="0">
              <a:cs typeface="+mn-ea"/>
              <a:sym typeface="+mn-lt"/>
            </a:endParaRPr>
          </a:p>
          <a:p>
            <a:pPr lvl="2"/>
            <a:r>
              <a:rPr lang="en-US" altLang="zh-CN" dirty="0">
                <a:cs typeface="+mn-ea"/>
                <a:sym typeface="+mn-lt"/>
              </a:rPr>
              <a:t>004015CC-004015DB</a:t>
            </a:r>
            <a:r>
              <a:rPr lang="zh-CN" altLang="en-US" dirty="0">
                <a:cs typeface="+mn-ea"/>
                <a:sym typeface="+mn-lt"/>
              </a:rPr>
              <a:t>，可看到程序将栈中刚好</a:t>
            </a:r>
            <a:r>
              <a:rPr lang="en-US" altLang="zh-CN" dirty="0">
                <a:cs typeface="+mn-ea"/>
                <a:sym typeface="+mn-lt"/>
              </a:rPr>
              <a:t>20</a:t>
            </a:r>
            <a:r>
              <a:rPr lang="zh-CN" altLang="en-US" dirty="0">
                <a:cs typeface="+mn-ea"/>
                <a:sym typeface="+mn-lt"/>
              </a:rPr>
              <a:t>个字节的长度置 </a:t>
            </a:r>
            <a:r>
              <a:rPr lang="en-US" altLang="zh-CN" dirty="0">
                <a:cs typeface="+mn-ea"/>
                <a:sym typeface="+mn-lt"/>
              </a:rPr>
              <a:t>0</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
        <p:nvSpPr>
          <p:cNvPr id="2" name="矩形 1"/>
          <p:cNvSpPr/>
          <p:nvPr/>
        </p:nvSpPr>
        <p:spPr>
          <a:xfrm>
            <a:off x="6236945" y="3403035"/>
            <a:ext cx="2367956" cy="400110"/>
          </a:xfrm>
          <a:prstGeom prst="rect">
            <a:avLst/>
          </a:prstGeom>
        </p:spPr>
        <p:txBody>
          <a:bodyPr wrap="none">
            <a:spAutoFit/>
          </a:bodyPr>
          <a:lstStyle/>
          <a:p>
            <a:r>
              <a:rPr lang="en-US" altLang="zh-CN" sz="2000" b="1" dirty="0">
                <a:solidFill>
                  <a:srgbClr val="8000FF"/>
                </a:solidFill>
                <a:cs typeface="+mn-ea"/>
                <a:sym typeface="+mn-lt"/>
              </a:rPr>
              <a:t>char</a:t>
            </a:r>
            <a:r>
              <a:rPr lang="en-US" altLang="zh-CN" sz="2000" b="1" dirty="0">
                <a:solidFill>
                  <a:srgbClr val="000000"/>
                </a:solidFill>
                <a:cs typeface="+mn-ea"/>
                <a:sym typeface="+mn-lt"/>
              </a:rPr>
              <a:t> str1</a:t>
            </a:r>
            <a:r>
              <a:rPr lang="en-US" altLang="zh-CN" sz="2000" b="1" dirty="0">
                <a:solidFill>
                  <a:srgbClr val="000080"/>
                </a:solidFill>
                <a:cs typeface="+mn-ea"/>
                <a:sym typeface="+mn-lt"/>
              </a:rPr>
              <a:t>[</a:t>
            </a:r>
            <a:r>
              <a:rPr lang="en-US" altLang="zh-CN" sz="2000" b="1" dirty="0">
                <a:solidFill>
                  <a:srgbClr val="FF8000"/>
                </a:solidFill>
                <a:cs typeface="+mn-ea"/>
                <a:sym typeface="+mn-lt"/>
              </a:rPr>
              <a:t>20</a:t>
            </a:r>
            <a:r>
              <a:rPr lang="en-US" altLang="zh-CN" sz="2000" b="1" dirty="0">
                <a:solidFill>
                  <a:srgbClr val="000080"/>
                </a:solidFill>
                <a:cs typeface="+mn-ea"/>
                <a:sym typeface="+mn-lt"/>
              </a:rPr>
              <a:t>]={</a:t>
            </a:r>
            <a:r>
              <a:rPr lang="en-US" altLang="zh-CN" sz="2000" b="1" dirty="0">
                <a:solidFill>
                  <a:srgbClr val="FF8000"/>
                </a:solidFill>
                <a:cs typeface="+mn-ea"/>
                <a:sym typeface="+mn-lt"/>
              </a:rPr>
              <a:t>0</a:t>
            </a:r>
            <a:r>
              <a:rPr lang="en-US" altLang="zh-CN" sz="2000" b="1" dirty="0">
                <a:solidFill>
                  <a:srgbClr val="000080"/>
                </a:solidFill>
                <a:cs typeface="+mn-ea"/>
                <a:sym typeface="+mn-lt"/>
              </a:rPr>
              <a:t>,};</a:t>
            </a:r>
            <a:endParaRPr lang="zh-CN" altLang="en-US" sz="2000" dirty="0">
              <a:cs typeface="+mn-ea"/>
              <a:sym typeface="+mn-lt"/>
            </a:endParaRPr>
          </a:p>
        </p:txBody>
      </p:sp>
      <p:sp>
        <p:nvSpPr>
          <p:cNvPr id="9" name="矩形 8">
            <a:extLst>
              <a:ext uri="{FF2B5EF4-FFF2-40B4-BE49-F238E27FC236}">
                <a16:creationId xmlns:a16="http://schemas.microsoft.com/office/drawing/2014/main" id="{E9B7D1D7-54EA-4A71-BC85-3EFCEC620C75}"/>
              </a:ext>
            </a:extLst>
          </p:cNvPr>
          <p:cNvSpPr/>
          <p:nvPr/>
        </p:nvSpPr>
        <p:spPr>
          <a:xfrm>
            <a:off x="6236945" y="4509560"/>
            <a:ext cx="2040943" cy="400110"/>
          </a:xfrm>
          <a:prstGeom prst="rect">
            <a:avLst/>
          </a:prstGeom>
        </p:spPr>
        <p:txBody>
          <a:bodyPr wrap="none">
            <a:spAutoFit/>
          </a:bodyPr>
          <a:lstStyle/>
          <a:p>
            <a:r>
              <a:rPr lang="en-US" altLang="zh-CN" sz="2000" b="1" dirty="0">
                <a:solidFill>
                  <a:srgbClr val="8000FF"/>
                </a:solidFill>
                <a:cs typeface="+mn-ea"/>
                <a:sym typeface="+mn-lt"/>
              </a:rPr>
              <a:t>char </a:t>
            </a:r>
            <a:r>
              <a:rPr lang="en-US" altLang="zh-CN" sz="2000" b="1" dirty="0">
                <a:solidFill>
                  <a:srgbClr val="000080"/>
                </a:solidFill>
                <a:cs typeface="+mn-ea"/>
                <a:sym typeface="+mn-lt"/>
              </a:rPr>
              <a:t>*</a:t>
            </a:r>
            <a:r>
              <a:rPr lang="en-US" altLang="zh-CN" sz="2000" b="1" dirty="0">
                <a:solidFill>
                  <a:srgbClr val="000000"/>
                </a:solidFill>
                <a:cs typeface="+mn-ea"/>
                <a:sym typeface="+mn-lt"/>
              </a:rPr>
              <a:t>p1 </a:t>
            </a:r>
            <a:r>
              <a:rPr lang="en-US" altLang="zh-CN" sz="2000" b="1" dirty="0">
                <a:solidFill>
                  <a:srgbClr val="000080"/>
                </a:solidFill>
                <a:cs typeface="+mn-ea"/>
                <a:sym typeface="+mn-lt"/>
              </a:rPr>
              <a:t>=</a:t>
            </a:r>
            <a:r>
              <a:rPr lang="en-US" altLang="zh-CN" sz="2000" b="1" dirty="0">
                <a:solidFill>
                  <a:srgbClr val="000000"/>
                </a:solidFill>
                <a:cs typeface="+mn-ea"/>
                <a:sym typeface="+mn-lt"/>
              </a:rPr>
              <a:t> str1</a:t>
            </a:r>
            <a:r>
              <a:rPr lang="en-US" altLang="zh-CN" sz="2000" b="1" dirty="0">
                <a:solidFill>
                  <a:srgbClr val="000080"/>
                </a:solidFill>
                <a:cs typeface="+mn-ea"/>
                <a:sym typeface="+mn-lt"/>
              </a:rPr>
              <a:t>;</a:t>
            </a:r>
            <a:endParaRPr lang="zh-CN" altLang="en-US" sz="2000" dirty="0">
              <a:cs typeface="+mn-ea"/>
              <a:sym typeface="+mn-lt"/>
            </a:endParaRPr>
          </a:p>
        </p:txBody>
      </p:sp>
      <p:sp>
        <p:nvSpPr>
          <p:cNvPr id="10" name="矩形 9">
            <a:extLst>
              <a:ext uri="{FF2B5EF4-FFF2-40B4-BE49-F238E27FC236}">
                <a16:creationId xmlns:a16="http://schemas.microsoft.com/office/drawing/2014/main" id="{5A88186B-9866-4371-B01A-6FB5F9E6D8DD}"/>
              </a:ext>
            </a:extLst>
          </p:cNvPr>
          <p:cNvSpPr/>
          <p:nvPr/>
        </p:nvSpPr>
        <p:spPr>
          <a:xfrm>
            <a:off x="6236945" y="5283847"/>
            <a:ext cx="2211118" cy="400110"/>
          </a:xfrm>
          <a:prstGeom prst="rect">
            <a:avLst/>
          </a:prstGeom>
        </p:spPr>
        <p:txBody>
          <a:bodyPr wrap="none">
            <a:spAutoFit/>
          </a:bodyPr>
          <a:lstStyle/>
          <a:p>
            <a:r>
              <a:rPr lang="en-US" altLang="zh-CN" sz="2000" b="1" dirty="0">
                <a:solidFill>
                  <a:srgbClr val="8000FF"/>
                </a:solidFill>
                <a:cs typeface="+mn-ea"/>
                <a:sym typeface="+mn-lt"/>
              </a:rPr>
              <a:t>int </a:t>
            </a:r>
            <a:r>
              <a:rPr lang="en-US" altLang="zh-CN" sz="2000" b="1" dirty="0" err="1">
                <a:solidFill>
                  <a:srgbClr val="000000"/>
                </a:solidFill>
                <a:cs typeface="+mn-ea"/>
                <a:sym typeface="+mn-lt"/>
              </a:rPr>
              <a:t>intValue</a:t>
            </a:r>
            <a:r>
              <a:rPr lang="en-US" altLang="zh-CN" sz="2000" b="1" dirty="0">
                <a:solidFill>
                  <a:srgbClr val="000000"/>
                </a:solidFill>
                <a:cs typeface="+mn-ea"/>
                <a:sym typeface="+mn-lt"/>
              </a:rPr>
              <a:t> </a:t>
            </a:r>
            <a:r>
              <a:rPr lang="en-US" altLang="zh-CN" sz="2000" b="1" dirty="0">
                <a:solidFill>
                  <a:srgbClr val="000080"/>
                </a:solidFill>
                <a:cs typeface="+mn-ea"/>
                <a:sym typeface="+mn-lt"/>
              </a:rPr>
              <a:t>= </a:t>
            </a:r>
            <a:r>
              <a:rPr lang="en-US" altLang="zh-CN" sz="2000" b="1" dirty="0">
                <a:solidFill>
                  <a:srgbClr val="FF8000"/>
                </a:solidFill>
                <a:cs typeface="+mn-ea"/>
                <a:sym typeface="+mn-lt"/>
              </a:rPr>
              <a:t>80</a:t>
            </a:r>
            <a:r>
              <a:rPr lang="en-US" altLang="zh-CN" sz="2000" b="1" dirty="0">
                <a:solidFill>
                  <a:srgbClr val="000080"/>
                </a:solidFill>
                <a:cs typeface="+mn-ea"/>
                <a:sym typeface="+mn-lt"/>
              </a:rPr>
              <a:t>;</a:t>
            </a:r>
            <a:endParaRPr lang="zh-CN" altLang="en-US" sz="2000" dirty="0">
              <a:cs typeface="+mn-ea"/>
              <a:sym typeface="+mn-lt"/>
            </a:endParaRPr>
          </a:p>
        </p:txBody>
      </p:sp>
      <p:grpSp>
        <p:nvGrpSpPr>
          <p:cNvPr id="7" name="组合 6">
            <a:extLst>
              <a:ext uri="{FF2B5EF4-FFF2-40B4-BE49-F238E27FC236}">
                <a16:creationId xmlns:a16="http://schemas.microsoft.com/office/drawing/2014/main" id="{A931AC0C-5451-4937-AC3F-5B1DE0F8A7FA}"/>
              </a:ext>
            </a:extLst>
          </p:cNvPr>
          <p:cNvGrpSpPr/>
          <p:nvPr/>
        </p:nvGrpSpPr>
        <p:grpSpPr>
          <a:xfrm>
            <a:off x="2216695" y="3717032"/>
            <a:ext cx="4068604" cy="1337901"/>
            <a:chOff x="2986076" y="3873773"/>
            <a:chExt cx="3414013" cy="1205290"/>
          </a:xfrm>
        </p:grpSpPr>
        <p:sp>
          <p:nvSpPr>
            <p:cNvPr id="13" name="矩形 12">
              <a:extLst>
                <a:ext uri="{FF2B5EF4-FFF2-40B4-BE49-F238E27FC236}">
                  <a16:creationId xmlns:a16="http://schemas.microsoft.com/office/drawing/2014/main" id="{868EF8C1-5389-4828-A0BF-6DFC1C6DD8C0}"/>
                </a:ext>
              </a:extLst>
            </p:cNvPr>
            <p:cNvSpPr/>
            <p:nvPr/>
          </p:nvSpPr>
          <p:spPr>
            <a:xfrm>
              <a:off x="2986076" y="4286975"/>
              <a:ext cx="1656184" cy="7920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5" name="直接箭头连接符 14">
              <a:extLst>
                <a:ext uri="{FF2B5EF4-FFF2-40B4-BE49-F238E27FC236}">
                  <a16:creationId xmlns:a16="http://schemas.microsoft.com/office/drawing/2014/main" id="{A44BB7BE-BA09-40BC-9762-6DC6DCB87684}"/>
                </a:ext>
              </a:extLst>
            </p:cNvPr>
            <p:cNvCxnSpPr>
              <a:cxnSpLocks/>
            </p:cNvCxnSpPr>
            <p:nvPr/>
          </p:nvCxnSpPr>
          <p:spPr>
            <a:xfrm flipV="1">
              <a:off x="4648610" y="3873773"/>
              <a:ext cx="1751479" cy="813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6AA7CE7-5DF8-4DE2-9DCD-38661EDD7017}"/>
              </a:ext>
            </a:extLst>
          </p:cNvPr>
          <p:cNvGrpSpPr/>
          <p:nvPr/>
        </p:nvGrpSpPr>
        <p:grpSpPr>
          <a:xfrm>
            <a:off x="2216696" y="4779435"/>
            <a:ext cx="4068602" cy="619026"/>
            <a:chOff x="2986076" y="4801474"/>
            <a:chExt cx="3250869" cy="640897"/>
          </a:xfrm>
        </p:grpSpPr>
        <p:sp>
          <p:nvSpPr>
            <p:cNvPr id="17" name="矩形 16">
              <a:extLst>
                <a:ext uri="{FF2B5EF4-FFF2-40B4-BE49-F238E27FC236}">
                  <a16:creationId xmlns:a16="http://schemas.microsoft.com/office/drawing/2014/main" id="{C8C853EA-501F-4A4B-9C06-3F0AFF5F40D4}"/>
                </a:ext>
              </a:extLst>
            </p:cNvPr>
            <p:cNvSpPr/>
            <p:nvPr/>
          </p:nvSpPr>
          <p:spPr>
            <a:xfrm>
              <a:off x="2986076" y="5112971"/>
              <a:ext cx="1656184" cy="3294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箭头连接符 17">
              <a:extLst>
                <a:ext uri="{FF2B5EF4-FFF2-40B4-BE49-F238E27FC236}">
                  <a16:creationId xmlns:a16="http://schemas.microsoft.com/office/drawing/2014/main" id="{A7BDE53B-366A-4BC7-A182-DB800D860941}"/>
                </a:ext>
              </a:extLst>
            </p:cNvPr>
            <p:cNvCxnSpPr>
              <a:cxnSpLocks/>
              <a:endCxn id="12" idx="3"/>
            </p:cNvCxnSpPr>
            <p:nvPr/>
          </p:nvCxnSpPr>
          <p:spPr>
            <a:xfrm flipV="1">
              <a:off x="4642260" y="4801474"/>
              <a:ext cx="1594685" cy="488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A9D61FD-C6C4-465D-8DC9-633B6C51EA45}"/>
              </a:ext>
            </a:extLst>
          </p:cNvPr>
          <p:cNvGrpSpPr/>
          <p:nvPr/>
        </p:nvGrpSpPr>
        <p:grpSpPr>
          <a:xfrm>
            <a:off x="2216695" y="5415198"/>
            <a:ext cx="4020250" cy="174042"/>
            <a:chOff x="2986076" y="5463579"/>
            <a:chExt cx="3901288" cy="170240"/>
          </a:xfrm>
        </p:grpSpPr>
        <p:sp>
          <p:nvSpPr>
            <p:cNvPr id="20" name="矩形 19">
              <a:extLst>
                <a:ext uri="{FF2B5EF4-FFF2-40B4-BE49-F238E27FC236}">
                  <a16:creationId xmlns:a16="http://schemas.microsoft.com/office/drawing/2014/main" id="{CD45B4AE-EBC0-45A1-A888-93EA6FCBB132}"/>
                </a:ext>
              </a:extLst>
            </p:cNvPr>
            <p:cNvSpPr/>
            <p:nvPr/>
          </p:nvSpPr>
          <p:spPr>
            <a:xfrm>
              <a:off x="2986076" y="5463579"/>
              <a:ext cx="2238598" cy="17024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1" name="直接箭头连接符 20">
              <a:extLst>
                <a:ext uri="{FF2B5EF4-FFF2-40B4-BE49-F238E27FC236}">
                  <a16:creationId xmlns:a16="http://schemas.microsoft.com/office/drawing/2014/main" id="{EC34BDF0-7E29-42D1-A1E2-2CB4C5EF66E0}"/>
                </a:ext>
              </a:extLst>
            </p:cNvPr>
            <p:cNvCxnSpPr>
              <a:cxnSpLocks/>
              <a:endCxn id="10" idx="1"/>
            </p:cNvCxnSpPr>
            <p:nvPr/>
          </p:nvCxnSpPr>
          <p:spPr>
            <a:xfrm flipV="1">
              <a:off x="5222734" y="5530782"/>
              <a:ext cx="1664630" cy="3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38048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2)">
                                      <p:cBhvr>
                                        <p:cTn id="7" dur="2000"/>
                                        <p:tgtEl>
                                          <p:spTgt spid="7"/>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4" presetClass="entr" presetSubtype="1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14"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a:t>
            </a:r>
            <a:r>
              <a:rPr lang="en-US" altLang="zh-CN" dirty="0">
                <a:cs typeface="+mn-ea"/>
                <a:sym typeface="+mn-lt"/>
              </a:rPr>
              <a:t>1</a:t>
            </a:r>
            <a:r>
              <a:rPr lang="zh-CN" altLang="en-US" dirty="0">
                <a:cs typeface="+mn-ea"/>
                <a:sym typeface="+mn-lt"/>
              </a:rPr>
              <a:t>）局部变量</a:t>
            </a:r>
            <a:endParaRPr lang="en-US" altLang="zh-CN" dirty="0">
              <a:cs typeface="+mn-ea"/>
              <a:sym typeface="+mn-lt"/>
            </a:endParaRPr>
          </a:p>
          <a:p>
            <a:r>
              <a:rPr lang="zh-CN" altLang="en-US" dirty="0">
                <a:solidFill>
                  <a:srgbClr val="FF0B0B"/>
                </a:solidFill>
                <a:cs typeface="+mn-ea"/>
                <a:sym typeface="+mn-lt"/>
              </a:rPr>
              <a:t>（</a:t>
            </a:r>
            <a:r>
              <a:rPr lang="en-US" altLang="zh-CN" dirty="0">
                <a:solidFill>
                  <a:srgbClr val="FF0B0B"/>
                </a:solidFill>
                <a:cs typeface="+mn-ea"/>
                <a:sym typeface="+mn-lt"/>
              </a:rPr>
              <a:t>2</a:t>
            </a:r>
            <a:r>
              <a:rPr lang="zh-CN" altLang="en-US" dirty="0">
                <a:solidFill>
                  <a:srgbClr val="FF0B0B"/>
                </a:solidFill>
                <a:cs typeface="+mn-ea"/>
                <a:sym typeface="+mn-lt"/>
              </a:rPr>
              <a:t>）全局变量</a:t>
            </a:r>
            <a:endParaRPr lang="en-US" altLang="zh-CN" dirty="0">
              <a:solidFill>
                <a:srgbClr val="FF0B0B"/>
              </a:solidFill>
              <a:cs typeface="+mn-ea"/>
              <a:sym typeface="+mn-lt"/>
            </a:endParaRPr>
          </a:p>
          <a:p>
            <a:r>
              <a:rPr lang="zh-CN" altLang="en-US" dirty="0">
                <a:cs typeface="+mn-ea"/>
                <a:sym typeface="+mn-lt"/>
              </a:rPr>
              <a:t>（</a:t>
            </a:r>
            <a:r>
              <a:rPr lang="en-US" altLang="zh-CN" dirty="0">
                <a:cs typeface="+mn-ea"/>
                <a:sym typeface="+mn-lt"/>
              </a:rPr>
              <a:t>3</a:t>
            </a:r>
            <a:r>
              <a:rPr lang="zh-CN" altLang="en-US" dirty="0">
                <a:cs typeface="+mn-ea"/>
                <a:sym typeface="+mn-lt"/>
              </a:rPr>
              <a:t>）全局静态变量</a:t>
            </a:r>
            <a:endParaRPr lang="en-US" altLang="zh-CN" dirty="0">
              <a:cs typeface="+mn-ea"/>
              <a:sym typeface="+mn-lt"/>
            </a:endParaRPr>
          </a:p>
          <a:p>
            <a:r>
              <a:rPr lang="zh-CN" altLang="en-US" dirty="0">
                <a:cs typeface="+mn-ea"/>
                <a:sym typeface="+mn-lt"/>
              </a:rPr>
              <a:t>（</a:t>
            </a:r>
            <a:r>
              <a:rPr lang="en-US" altLang="zh-CN" dirty="0">
                <a:cs typeface="+mn-ea"/>
                <a:sym typeface="+mn-lt"/>
              </a:rPr>
              <a:t>4</a:t>
            </a:r>
            <a:r>
              <a:rPr lang="zh-CN" altLang="en-US" dirty="0">
                <a:cs typeface="+mn-ea"/>
                <a:sym typeface="+mn-lt"/>
              </a:rPr>
              <a:t>）局部静态变量</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Tree>
    <p:extLst>
      <p:ext uri="{BB962C8B-B14F-4D97-AF65-F5344CB8AC3E}">
        <p14:creationId xmlns:p14="http://schemas.microsoft.com/office/powerpoint/2010/main" val="100014378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9570268" cy="3744416"/>
          </a:xfrm>
        </p:spPr>
        <p:txBody>
          <a:bodyPr/>
          <a:lstStyle/>
          <a:p>
            <a:r>
              <a:rPr lang="zh-CN" altLang="en-US" dirty="0">
                <a:cs typeface="+mn-ea"/>
                <a:sym typeface="+mn-lt"/>
              </a:rPr>
              <a:t>全局变量的表现形式 </a:t>
            </a:r>
            <a:r>
              <a:rPr lang="en-US" altLang="zh-CN" dirty="0">
                <a:cs typeface="+mn-ea"/>
                <a:sym typeface="+mn-lt"/>
              </a:rPr>
              <a:t>(Codeblocks-20.03-32bit)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
        <p:nvSpPr>
          <p:cNvPr id="6" name="Rectangle 1"/>
          <p:cNvSpPr>
            <a:spLocks noChangeArrowheads="1"/>
          </p:cNvSpPr>
          <p:nvPr/>
        </p:nvSpPr>
        <p:spPr bwMode="auto">
          <a:xfrm>
            <a:off x="848544" y="2818698"/>
            <a:ext cx="6072230" cy="2554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8000FF"/>
                </a:solidFill>
                <a:effectLst/>
                <a:cs typeface="+mn-ea"/>
                <a:sym typeface="+mn-lt"/>
              </a:rPr>
              <a:t>int </a:t>
            </a:r>
            <a:r>
              <a:rPr kumimoji="0" lang="en-US" altLang="zh-CN" sz="2000" b="1" i="0" u="none" strike="noStrike" cap="none" normalizeH="0" baseline="0" dirty="0" err="1">
                <a:ln>
                  <a:noFill/>
                </a:ln>
                <a:solidFill>
                  <a:srgbClr val="000000"/>
                </a:solidFill>
                <a:effectLst/>
                <a:cs typeface="+mn-ea"/>
                <a:sym typeface="+mn-lt"/>
              </a:rPr>
              <a:t>global_var</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0x66666666</a:t>
            </a:r>
            <a:r>
              <a:rPr kumimoji="0" lang="en-US" altLang="zh-CN" sz="2000" b="1" i="0" u="none" strike="noStrike" cap="none" normalizeH="0" baseline="0" dirty="0">
                <a:ln>
                  <a:noFill/>
                </a:ln>
                <a:solidFill>
                  <a:srgbClr val="000080"/>
                </a:solidFill>
                <a:effectLst/>
                <a:cs typeface="+mn-ea"/>
                <a:sym typeface="+mn-lt"/>
              </a:rPr>
              <a:t>;</a:t>
            </a:r>
          </a:p>
          <a:p>
            <a:pPr marL="0" marR="0" lvl="0" indent="127000" algn="l"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err="1">
                <a:ln>
                  <a:noFill/>
                </a:ln>
                <a:solidFill>
                  <a:srgbClr val="8000FF"/>
                </a:solidFill>
                <a:effectLst/>
                <a:cs typeface="+mn-ea"/>
                <a:sym typeface="+mn-lt"/>
              </a:rPr>
              <a:t>int</a:t>
            </a:r>
            <a:r>
              <a:rPr kumimoji="0" lang="en-US" altLang="zh-CN" sz="2000" b="1" i="0" u="none" strike="noStrike" cap="none" normalizeH="0" baseline="0" dirty="0">
                <a:ln>
                  <a:noFill/>
                </a:ln>
                <a:solidFill>
                  <a:srgbClr val="8000FF"/>
                </a:solidFill>
                <a:effectLst/>
                <a:cs typeface="+mn-ea"/>
                <a:sym typeface="+mn-lt"/>
              </a:rPr>
              <a:t> </a:t>
            </a:r>
            <a:r>
              <a:rPr kumimoji="0" lang="en-US" altLang="zh-CN" sz="2000" b="1" i="0" u="none" strike="noStrike" cap="none" normalizeH="0" baseline="0" dirty="0">
                <a:ln>
                  <a:noFill/>
                </a:ln>
                <a:solidFill>
                  <a:srgbClr val="000000"/>
                </a:solidFill>
                <a:effectLst/>
                <a:cs typeface="+mn-ea"/>
                <a:sym typeface="+mn-lt"/>
              </a:rPr>
              <a:t>main</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err="1">
                <a:ln>
                  <a:noFill/>
                </a:ln>
                <a:solidFill>
                  <a:srgbClr val="8000FF"/>
                </a:solidFill>
                <a:effectLst/>
                <a:cs typeface="+mn-ea"/>
                <a:sym typeface="+mn-lt"/>
              </a:rPr>
              <a:t>int</a:t>
            </a:r>
            <a:r>
              <a:rPr kumimoji="0" lang="en-US" altLang="zh-CN" sz="2000" b="1" i="0" u="none" strike="noStrike" cap="none" normalizeH="0" baseline="0" dirty="0">
                <a:ln>
                  <a:noFill/>
                </a:ln>
                <a:solidFill>
                  <a:srgbClr val="8000FF"/>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argc</a:t>
            </a:r>
            <a:r>
              <a:rPr kumimoji="0" lang="en-US" altLang="zh-CN" sz="2000" b="1" i="0" u="none" strike="noStrike" cap="none" normalizeH="0" baseline="0" dirty="0" err="1">
                <a:ln>
                  <a:noFill/>
                </a:ln>
                <a:solidFill>
                  <a:srgbClr val="000080"/>
                </a:solidFill>
                <a:effectLst/>
                <a:cs typeface="+mn-ea"/>
                <a:sym typeface="+mn-lt"/>
              </a:rPr>
              <a:t>,</a:t>
            </a:r>
            <a:r>
              <a:rPr kumimoji="0" lang="en-US" altLang="zh-CN" sz="2000" b="1" i="0" u="none" strike="noStrike" cap="none" normalizeH="0" baseline="0" dirty="0" err="1">
                <a:ln>
                  <a:noFill/>
                </a:ln>
                <a:solidFill>
                  <a:srgbClr val="8000FF"/>
                </a:solidFill>
                <a:effectLst/>
                <a:cs typeface="+mn-ea"/>
                <a:sym typeface="+mn-lt"/>
              </a:rPr>
              <a:t>char</a:t>
            </a:r>
            <a:r>
              <a:rPr kumimoji="0" lang="en-US" altLang="zh-CN" sz="2000" b="1" i="0" u="none" strike="noStrike" cap="none" normalizeH="0" baseline="0" dirty="0">
                <a:ln>
                  <a:noFill/>
                </a:ln>
                <a:solidFill>
                  <a:srgbClr val="8000FF"/>
                </a:solidFill>
                <a:effectLst/>
                <a:cs typeface="+mn-ea"/>
                <a:sym typeface="+mn-lt"/>
              </a:rPr>
              <a:t> </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argv</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printf</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808080"/>
                </a:solidFill>
                <a:effectLst/>
                <a:cs typeface="+mn-ea"/>
                <a:sym typeface="+mn-lt"/>
              </a:rPr>
              <a:t>"%d\n"</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global_var</a:t>
            </a:r>
            <a:r>
              <a:rPr kumimoji="0" lang="en-US" altLang="zh-CN" sz="2000"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a:ln>
                  <a:noFill/>
                </a:ln>
                <a:solidFill>
                  <a:srgbClr val="0000FF"/>
                </a:solidFill>
                <a:effectLst/>
                <a:cs typeface="+mn-ea"/>
                <a:sym typeface="+mn-lt"/>
              </a:rPr>
              <a:t>return </a:t>
            </a:r>
            <a:r>
              <a:rPr kumimoji="0" lang="en-US" altLang="zh-CN" sz="2000" b="1" i="0" u="none" strike="noStrike" cap="none" normalizeH="0" baseline="0" dirty="0">
                <a:ln>
                  <a:noFill/>
                </a:ln>
                <a:solidFill>
                  <a:srgbClr val="FF8000"/>
                </a:solidFill>
                <a:effectLst/>
                <a:cs typeface="+mn-ea"/>
                <a:sym typeface="+mn-lt"/>
              </a:rPr>
              <a:t>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p:txBody>
      </p:sp>
      <p:pic>
        <p:nvPicPr>
          <p:cNvPr id="7" name="图片 6">
            <a:extLst>
              <a:ext uri="{FF2B5EF4-FFF2-40B4-BE49-F238E27FC236}">
                <a16:creationId xmlns:a16="http://schemas.microsoft.com/office/drawing/2014/main" id="{FBB217FB-022B-47D6-AC2A-2F91C88B430A}"/>
              </a:ext>
            </a:extLst>
          </p:cNvPr>
          <p:cNvPicPr>
            <a:picLocks noChangeAspect="1"/>
          </p:cNvPicPr>
          <p:nvPr/>
        </p:nvPicPr>
        <p:blipFill>
          <a:blip r:embed="rId3"/>
          <a:stretch>
            <a:fillRect/>
          </a:stretch>
        </p:blipFill>
        <p:spPr>
          <a:xfrm>
            <a:off x="5025008" y="5157192"/>
            <a:ext cx="4762535" cy="1452573"/>
          </a:xfrm>
          <a:prstGeom prst="rect">
            <a:avLst/>
          </a:prstGeom>
        </p:spPr>
      </p:pic>
    </p:spTree>
    <p:extLst>
      <p:ext uri="{BB962C8B-B14F-4D97-AF65-F5344CB8AC3E}">
        <p14:creationId xmlns:p14="http://schemas.microsoft.com/office/powerpoint/2010/main" val="728329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用一个</a:t>
            </a:r>
            <a:r>
              <a:rPr lang="en-US" altLang="zh-CN" dirty="0">
                <a:cs typeface="+mn-ea"/>
                <a:sym typeface="+mn-lt"/>
              </a:rPr>
              <a:t>C</a:t>
            </a:r>
            <a:r>
              <a:rPr lang="zh-CN" altLang="en-US" dirty="0">
                <a:cs typeface="+mn-ea"/>
                <a:sym typeface="+mn-lt"/>
              </a:rPr>
              <a:t>语言和汇编对比的例子，从汇编看</a:t>
            </a:r>
            <a:r>
              <a:rPr lang="en-US" altLang="zh-CN" dirty="0">
                <a:cs typeface="+mn-ea"/>
                <a:sym typeface="+mn-lt"/>
              </a:rPr>
              <a:t>C</a:t>
            </a:r>
            <a:r>
              <a:rPr lang="zh-CN" altLang="en-US" dirty="0">
                <a:cs typeface="+mn-ea"/>
                <a:sym typeface="+mn-lt"/>
              </a:rPr>
              <a:t>语言基本数据类型</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sp>
        <p:nvSpPr>
          <p:cNvPr id="7" name="文本框 6">
            <a:extLst>
              <a:ext uri="{FF2B5EF4-FFF2-40B4-BE49-F238E27FC236}">
                <a16:creationId xmlns:a16="http://schemas.microsoft.com/office/drawing/2014/main" id="{BAA000DB-D3ED-4912-9802-5D292AE8CE80}"/>
              </a:ext>
            </a:extLst>
          </p:cNvPr>
          <p:cNvSpPr txBox="1"/>
          <p:nvPr/>
        </p:nvSpPr>
        <p:spPr>
          <a:xfrm>
            <a:off x="-357956" y="3105708"/>
            <a:ext cx="4883574" cy="3096344"/>
          </a:xfrm>
          <a:prstGeom prst="rect">
            <a:avLst/>
          </a:prstGeom>
          <a:noFill/>
        </p:spPr>
        <p:txBody>
          <a:bodyPr wrap="square">
            <a:spAutoFit/>
          </a:bodyPr>
          <a:lstStyle/>
          <a:p>
            <a:pPr marL="914400" lvl="1" indent="-457200" algn="just">
              <a:buFont typeface="Wingdings" panose="05000000000000000000" pitchFamily="2" charset="2"/>
              <a:buChar char="l"/>
            </a:pPr>
            <a:r>
              <a:rPr lang="zh-CN" altLang="en-US" sz="3200" dirty="0">
                <a:cs typeface="+mn-ea"/>
                <a:sym typeface="+mn-lt"/>
              </a:rPr>
              <a:t>定义基本类型的</a:t>
            </a:r>
            <a:r>
              <a:rPr lang="zh-CN" altLang="en-US" sz="3200" dirty="0">
                <a:solidFill>
                  <a:srgbClr val="FF0000"/>
                </a:solidFill>
                <a:cs typeface="+mn-ea"/>
                <a:sym typeface="+mn-lt"/>
              </a:rPr>
              <a:t>数组</a:t>
            </a:r>
            <a:r>
              <a:rPr lang="zh-CN" altLang="en-US" sz="3200" dirty="0">
                <a:cs typeface="+mn-ea"/>
                <a:sym typeface="+mn-lt"/>
              </a:rPr>
              <a:t>，使用相应的</a:t>
            </a:r>
            <a:r>
              <a:rPr lang="zh-CN" altLang="en-US" sz="3200" dirty="0">
                <a:solidFill>
                  <a:srgbClr val="0000FF"/>
                </a:solidFill>
                <a:cs typeface="+mn-ea"/>
                <a:sym typeface="+mn-lt"/>
              </a:rPr>
              <a:t>指针</a:t>
            </a:r>
            <a:r>
              <a:rPr lang="zh-CN" altLang="en-US" sz="3200" dirty="0">
                <a:cs typeface="+mn-ea"/>
                <a:sym typeface="+mn-lt"/>
              </a:rPr>
              <a:t>指向这些数组</a:t>
            </a:r>
            <a:endParaRPr lang="en-US" altLang="zh-CN" sz="3200" dirty="0">
              <a:cs typeface="+mn-ea"/>
              <a:sym typeface="+mn-lt"/>
            </a:endParaRPr>
          </a:p>
          <a:p>
            <a:pPr marL="914400" lvl="1" indent="-457200" algn="just">
              <a:buFont typeface="Wingdings" panose="05000000000000000000" pitchFamily="2" charset="2"/>
              <a:buChar char="l"/>
            </a:pPr>
            <a:r>
              <a:rPr lang="zh-CN" altLang="en-US" sz="3200" dirty="0">
                <a:cs typeface="+mn-ea"/>
                <a:sym typeface="+mn-lt"/>
              </a:rPr>
              <a:t>通过指针自加的方式，让大家</a:t>
            </a:r>
            <a:r>
              <a:rPr lang="zh-CN" altLang="en-US" sz="3200" dirty="0">
                <a:highlight>
                  <a:srgbClr val="FFFF00"/>
                </a:highlight>
                <a:cs typeface="+mn-ea"/>
                <a:sym typeface="+mn-lt"/>
              </a:rPr>
              <a:t>了解基本类型在汇编中的表现形式</a:t>
            </a:r>
          </a:p>
        </p:txBody>
      </p:sp>
      <p:pic>
        <p:nvPicPr>
          <p:cNvPr id="6150" name="Picture 6" descr="Dynamic arrays in C">
            <a:extLst>
              <a:ext uri="{FF2B5EF4-FFF2-40B4-BE49-F238E27FC236}">
                <a16:creationId xmlns:a16="http://schemas.microsoft.com/office/drawing/2014/main" id="{9CB2E630-C27F-447A-8F6A-4D73938BD6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258"/>
          <a:stretch/>
        </p:blipFill>
        <p:spPr bwMode="auto">
          <a:xfrm>
            <a:off x="4953000" y="3426316"/>
            <a:ext cx="4824536"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506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randombar(horizontal)">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4608512"/>
          </a:xfrm>
        </p:spPr>
        <p:txBody>
          <a:bodyPr/>
          <a:lstStyle/>
          <a:p>
            <a:pPr lvl="1"/>
            <a:r>
              <a:rPr lang="zh-CN" altLang="en-US" dirty="0">
                <a:cs typeface="+mn-ea"/>
                <a:sym typeface="+mn-lt"/>
              </a:rPr>
              <a:t>输出全局变量的值  （</a:t>
            </a:r>
            <a:r>
              <a:rPr lang="en-US" altLang="zh-CN" dirty="0">
                <a:cs typeface="+mn-ea"/>
                <a:sym typeface="+mn-lt"/>
              </a:rPr>
              <a:t>IDA Pro</a:t>
            </a:r>
            <a:r>
              <a:rPr lang="zh-CN" altLang="en-US" dirty="0">
                <a:cs typeface="+mn-ea"/>
                <a:sym typeface="+mn-lt"/>
              </a:rPr>
              <a:t>，双击变量即可查看）</a:t>
            </a:r>
            <a:endParaRPr lang="en-US" altLang="zh-CN" dirty="0">
              <a:cs typeface="+mn-ea"/>
              <a:sym typeface="+mn-lt"/>
            </a:endParaRPr>
          </a:p>
          <a:p>
            <a:pPr lvl="2"/>
            <a:r>
              <a:rPr lang="en-US" altLang="zh-CN" dirty="0">
                <a:cs typeface="+mn-ea"/>
                <a:sym typeface="+mn-lt"/>
              </a:rPr>
              <a:t> </a:t>
            </a:r>
            <a:r>
              <a:rPr lang="en-US" altLang="zh-CN" dirty="0">
                <a:solidFill>
                  <a:srgbClr val="0000FF"/>
                </a:solidFill>
                <a:cs typeface="+mn-ea"/>
                <a:sym typeface="+mn-lt"/>
              </a:rPr>
              <a:t>_</a:t>
            </a:r>
            <a:r>
              <a:rPr lang="en-US" altLang="zh-CN" dirty="0" err="1">
                <a:solidFill>
                  <a:srgbClr val="0000FF"/>
                </a:solidFill>
                <a:cs typeface="+mn-ea"/>
                <a:sym typeface="+mn-lt"/>
              </a:rPr>
              <a:t>global_var</a:t>
            </a:r>
            <a:endParaRPr lang="en-US" altLang="zh-CN" dirty="0">
              <a:solidFill>
                <a:srgbClr val="0000FF"/>
              </a:solidFill>
              <a:cs typeface="+mn-ea"/>
              <a:sym typeface="+mn-lt"/>
            </a:endParaRPr>
          </a:p>
          <a:p>
            <a:endParaRPr lang="en-US" altLang="zh-CN" dirty="0">
              <a:cs typeface="+mn-ea"/>
              <a:sym typeface="+mn-lt"/>
            </a:endParaRPr>
          </a:p>
          <a:p>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已经初始化的全局变量所在 </a:t>
            </a:r>
            <a:r>
              <a:rPr lang="en-US" altLang="zh-CN" dirty="0">
                <a:cs typeface="+mn-ea"/>
                <a:sym typeface="+mn-lt"/>
              </a:rPr>
              <a:t>section </a:t>
            </a:r>
            <a:r>
              <a:rPr lang="zh-CN" altLang="en-US" dirty="0">
                <a:cs typeface="+mn-ea"/>
                <a:sym typeface="+mn-lt"/>
              </a:rPr>
              <a:t>是“</a:t>
            </a:r>
            <a:r>
              <a:rPr lang="en-US" altLang="zh-CN" dirty="0">
                <a:cs typeface="+mn-ea"/>
                <a:sym typeface="+mn-lt"/>
              </a:rPr>
              <a:t>.data</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pic>
        <p:nvPicPr>
          <p:cNvPr id="8" name="图片 7">
            <a:extLst>
              <a:ext uri="{FF2B5EF4-FFF2-40B4-BE49-F238E27FC236}">
                <a16:creationId xmlns:a16="http://schemas.microsoft.com/office/drawing/2014/main" id="{AE42269D-8A8B-468F-BF19-180417F22C7D}"/>
              </a:ext>
            </a:extLst>
          </p:cNvPr>
          <p:cNvPicPr>
            <a:picLocks noChangeAspect="1"/>
          </p:cNvPicPr>
          <p:nvPr/>
        </p:nvPicPr>
        <p:blipFill>
          <a:blip r:embed="rId2"/>
          <a:stretch>
            <a:fillRect/>
          </a:stretch>
        </p:blipFill>
        <p:spPr>
          <a:xfrm>
            <a:off x="1064568" y="5373216"/>
            <a:ext cx="8594207" cy="720080"/>
          </a:xfrm>
          <a:prstGeom prst="rect">
            <a:avLst/>
          </a:prstGeom>
        </p:spPr>
      </p:pic>
      <p:pic>
        <p:nvPicPr>
          <p:cNvPr id="10" name="图片 9">
            <a:extLst>
              <a:ext uri="{FF2B5EF4-FFF2-40B4-BE49-F238E27FC236}">
                <a16:creationId xmlns:a16="http://schemas.microsoft.com/office/drawing/2014/main" id="{261762A3-17A3-4101-85D0-C30B06CFBD29}"/>
              </a:ext>
            </a:extLst>
          </p:cNvPr>
          <p:cNvPicPr>
            <a:picLocks noChangeAspect="1"/>
          </p:cNvPicPr>
          <p:nvPr/>
        </p:nvPicPr>
        <p:blipFill>
          <a:blip r:embed="rId3"/>
          <a:stretch>
            <a:fillRect/>
          </a:stretch>
        </p:blipFill>
        <p:spPr>
          <a:xfrm>
            <a:off x="1784648" y="2844790"/>
            <a:ext cx="5814748" cy="1088266"/>
          </a:xfrm>
          <a:prstGeom prst="rect">
            <a:avLst/>
          </a:prstGeom>
        </p:spPr>
      </p:pic>
      <p:grpSp>
        <p:nvGrpSpPr>
          <p:cNvPr id="11" name="组合 10">
            <a:extLst>
              <a:ext uri="{FF2B5EF4-FFF2-40B4-BE49-F238E27FC236}">
                <a16:creationId xmlns:a16="http://schemas.microsoft.com/office/drawing/2014/main" id="{3C71906A-926E-419D-B166-04CC0A102EDE}"/>
              </a:ext>
            </a:extLst>
          </p:cNvPr>
          <p:cNvGrpSpPr/>
          <p:nvPr/>
        </p:nvGrpSpPr>
        <p:grpSpPr>
          <a:xfrm>
            <a:off x="4160912" y="2132856"/>
            <a:ext cx="3438484" cy="792088"/>
            <a:chOff x="4160912" y="2132856"/>
            <a:chExt cx="3438484" cy="792088"/>
          </a:xfrm>
        </p:grpSpPr>
        <p:cxnSp>
          <p:nvCxnSpPr>
            <p:cNvPr id="6" name="直接连接符 5">
              <a:extLst>
                <a:ext uri="{FF2B5EF4-FFF2-40B4-BE49-F238E27FC236}">
                  <a16:creationId xmlns:a16="http://schemas.microsoft.com/office/drawing/2014/main" id="{7C014149-8359-4650-835D-F52D09D3BD5F}"/>
                </a:ext>
              </a:extLst>
            </p:cNvPr>
            <p:cNvCxnSpPr/>
            <p:nvPr/>
          </p:nvCxnSpPr>
          <p:spPr>
            <a:xfrm>
              <a:off x="6177136" y="2132856"/>
              <a:ext cx="14222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3878DF5-E4C2-4F4D-AE85-178DFAA20848}"/>
                </a:ext>
              </a:extLst>
            </p:cNvPr>
            <p:cNvCxnSpPr/>
            <p:nvPr/>
          </p:nvCxnSpPr>
          <p:spPr>
            <a:xfrm flipH="1">
              <a:off x="4160912" y="2132856"/>
              <a:ext cx="2664296" cy="7920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直接箭头连接符 12">
            <a:extLst>
              <a:ext uri="{FF2B5EF4-FFF2-40B4-BE49-F238E27FC236}">
                <a16:creationId xmlns:a16="http://schemas.microsoft.com/office/drawing/2014/main" id="{A17C175C-A609-40B3-8FF5-DE88E9224D5A}"/>
              </a:ext>
            </a:extLst>
          </p:cNvPr>
          <p:cNvCxnSpPr>
            <a:cxnSpLocks/>
          </p:cNvCxnSpPr>
          <p:nvPr/>
        </p:nvCxnSpPr>
        <p:spPr>
          <a:xfrm flipH="1">
            <a:off x="2936776" y="3140968"/>
            <a:ext cx="720080" cy="273630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1731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0" dur="500"/>
                                        <p:tgtEl>
                                          <p:spTgt spid="4">
                                            <p:txEl>
                                              <p:pRg st="5" end="5"/>
                                            </p:txEl>
                                          </p:spTgt>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750"/>
                                        <p:tgtEl>
                                          <p:spTgt spid="13"/>
                                        </p:tgtEl>
                                      </p:cBhvr>
                                    </p:animEffect>
                                    <p:anim calcmode="lin" valueType="num">
                                      <p:cBhvr>
                                        <p:cTn id="15" dur="750" fill="hold"/>
                                        <p:tgtEl>
                                          <p:spTgt spid="13"/>
                                        </p:tgtEl>
                                        <p:attrNameLst>
                                          <p:attrName>ppt_x</p:attrName>
                                        </p:attrNameLst>
                                      </p:cBhvr>
                                      <p:tavLst>
                                        <p:tav tm="0">
                                          <p:val>
                                            <p:strVal val="#ppt_x"/>
                                          </p:val>
                                        </p:tav>
                                        <p:tav tm="100000">
                                          <p:val>
                                            <p:strVal val="#ppt_x"/>
                                          </p:val>
                                        </p:tav>
                                      </p:tavLst>
                                    </p:anim>
                                    <p:anim calcmode="lin" valueType="num">
                                      <p:cBhvr>
                                        <p:cTn id="16" dur="750" fill="hold"/>
                                        <p:tgtEl>
                                          <p:spTgt spid="13"/>
                                        </p:tgtEl>
                                        <p:attrNameLst>
                                          <p:attrName>ppt_y</p:attrName>
                                        </p:attrNameLst>
                                      </p:cBhvr>
                                      <p:tavLst>
                                        <p:tav tm="0">
                                          <p:val>
                                            <p:strVal val="#ppt_y-.1"/>
                                          </p:val>
                                        </p:tav>
                                        <p:tav tm="100000">
                                          <p:val>
                                            <p:strVal val="#ppt_y"/>
                                          </p:val>
                                        </p:tav>
                                      </p:tavLst>
                                    </p:anim>
                                  </p:childTnLst>
                                </p:cTn>
                              </p:par>
                            </p:childTnLst>
                          </p:cTn>
                        </p:par>
                        <p:par>
                          <p:cTn id="17" fill="hold">
                            <p:stCondLst>
                              <p:cond delay="1250"/>
                            </p:stCondLst>
                            <p:childTnLst>
                              <p:par>
                                <p:cTn id="18" presetID="14" presetClass="entr" presetSubtype="1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a:t>
            </a:r>
            <a:r>
              <a:rPr lang="en-US" altLang="zh-CN" dirty="0">
                <a:cs typeface="+mn-ea"/>
                <a:sym typeface="+mn-lt"/>
              </a:rPr>
              <a:t>1</a:t>
            </a:r>
            <a:r>
              <a:rPr lang="zh-CN" altLang="en-US" dirty="0">
                <a:cs typeface="+mn-ea"/>
                <a:sym typeface="+mn-lt"/>
              </a:rPr>
              <a:t>）局部变量</a:t>
            </a:r>
            <a:endParaRPr lang="en-US" altLang="zh-CN" dirty="0">
              <a:cs typeface="+mn-ea"/>
              <a:sym typeface="+mn-lt"/>
            </a:endParaRPr>
          </a:p>
          <a:p>
            <a:r>
              <a:rPr lang="zh-CN" altLang="en-US" dirty="0">
                <a:cs typeface="+mn-ea"/>
                <a:sym typeface="+mn-lt"/>
              </a:rPr>
              <a:t>（</a:t>
            </a:r>
            <a:r>
              <a:rPr lang="en-US" altLang="zh-CN" dirty="0">
                <a:cs typeface="+mn-ea"/>
                <a:sym typeface="+mn-lt"/>
              </a:rPr>
              <a:t>2</a:t>
            </a:r>
            <a:r>
              <a:rPr lang="zh-CN" altLang="en-US" dirty="0">
                <a:cs typeface="+mn-ea"/>
                <a:sym typeface="+mn-lt"/>
              </a:rPr>
              <a:t>）全局变量</a:t>
            </a:r>
            <a:endParaRPr lang="en-US" altLang="zh-CN" dirty="0">
              <a:cs typeface="+mn-ea"/>
              <a:sym typeface="+mn-lt"/>
            </a:endParaRPr>
          </a:p>
          <a:p>
            <a:r>
              <a:rPr lang="zh-CN" altLang="en-US" dirty="0">
                <a:solidFill>
                  <a:srgbClr val="FF0000"/>
                </a:solidFill>
                <a:cs typeface="+mn-ea"/>
                <a:sym typeface="+mn-lt"/>
              </a:rPr>
              <a:t>（</a:t>
            </a:r>
            <a:r>
              <a:rPr lang="en-US" altLang="zh-CN" dirty="0">
                <a:solidFill>
                  <a:srgbClr val="FF0000"/>
                </a:solidFill>
                <a:cs typeface="+mn-ea"/>
                <a:sym typeface="+mn-lt"/>
              </a:rPr>
              <a:t>3</a:t>
            </a:r>
            <a:r>
              <a:rPr lang="zh-CN" altLang="en-US" dirty="0">
                <a:solidFill>
                  <a:srgbClr val="FF0000"/>
                </a:solidFill>
                <a:cs typeface="+mn-ea"/>
                <a:sym typeface="+mn-lt"/>
              </a:rPr>
              <a:t>）全局静态变量</a:t>
            </a:r>
            <a:endParaRPr lang="en-US" altLang="zh-CN" dirty="0">
              <a:solidFill>
                <a:srgbClr val="FF0000"/>
              </a:solidFill>
              <a:cs typeface="+mn-ea"/>
              <a:sym typeface="+mn-lt"/>
            </a:endParaRPr>
          </a:p>
          <a:p>
            <a:r>
              <a:rPr lang="zh-CN" altLang="en-US" dirty="0">
                <a:cs typeface="+mn-ea"/>
                <a:sym typeface="+mn-lt"/>
              </a:rPr>
              <a:t>（</a:t>
            </a:r>
            <a:r>
              <a:rPr lang="en-US" altLang="zh-CN" dirty="0">
                <a:cs typeface="+mn-ea"/>
                <a:sym typeface="+mn-lt"/>
              </a:rPr>
              <a:t>4</a:t>
            </a:r>
            <a:r>
              <a:rPr lang="zh-CN" altLang="en-US" dirty="0">
                <a:cs typeface="+mn-ea"/>
                <a:sym typeface="+mn-lt"/>
              </a:rPr>
              <a:t>）局部静态变量</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Tree>
    <p:extLst>
      <p:ext uri="{BB962C8B-B14F-4D97-AF65-F5344CB8AC3E}">
        <p14:creationId xmlns:p14="http://schemas.microsoft.com/office/powerpoint/2010/main" val="82340324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5112568"/>
          </a:xfrm>
        </p:spPr>
        <p:txBody>
          <a:bodyPr>
            <a:normAutofit/>
          </a:bodyPr>
          <a:lstStyle/>
          <a:p>
            <a:r>
              <a:rPr lang="zh-CN" altLang="en-US" dirty="0">
                <a:cs typeface="+mn-ea"/>
                <a:sym typeface="+mn-lt"/>
              </a:rPr>
              <a:t>静态变量</a:t>
            </a:r>
            <a:endParaRPr lang="en-US" altLang="zh-CN" dirty="0">
              <a:cs typeface="+mn-ea"/>
              <a:sym typeface="+mn-lt"/>
            </a:endParaRPr>
          </a:p>
          <a:p>
            <a:pPr lvl="1"/>
            <a:r>
              <a:rPr lang="zh-CN" altLang="en-US" dirty="0">
                <a:highlight>
                  <a:srgbClr val="FFFF00"/>
                </a:highlight>
                <a:cs typeface="+mn-ea"/>
                <a:sym typeface="+mn-lt"/>
              </a:rPr>
              <a:t>静态变量</a:t>
            </a:r>
            <a:r>
              <a:rPr lang="zh-CN" altLang="en-US" dirty="0">
                <a:cs typeface="+mn-ea"/>
                <a:sym typeface="+mn-lt"/>
              </a:rPr>
              <a:t>是</a:t>
            </a:r>
            <a:r>
              <a:rPr lang="zh-CN" altLang="en-US" dirty="0">
                <a:solidFill>
                  <a:srgbClr val="0000FF"/>
                </a:solidFill>
                <a:cs typeface="+mn-ea"/>
                <a:sym typeface="+mn-lt"/>
              </a:rPr>
              <a:t>程序执行前系统就为之静态分配存储空间的一类变量</a:t>
            </a:r>
            <a:endParaRPr lang="en-US" altLang="zh-CN" dirty="0">
              <a:solidFill>
                <a:srgbClr val="0000FF"/>
              </a:solidFill>
              <a:cs typeface="+mn-ea"/>
              <a:sym typeface="+mn-lt"/>
            </a:endParaRPr>
          </a:p>
          <a:p>
            <a:pPr lvl="2"/>
            <a:r>
              <a:rPr lang="zh-CN" altLang="en-US" dirty="0">
                <a:cs typeface="+mn-ea"/>
                <a:sym typeface="+mn-lt"/>
              </a:rPr>
              <a:t>存储于数据段中的一个</a:t>
            </a:r>
            <a:r>
              <a:rPr lang="zh-CN" altLang="en-US" dirty="0">
                <a:solidFill>
                  <a:srgbClr val="FF0000"/>
                </a:solidFill>
                <a:highlight>
                  <a:srgbClr val="FFFF00"/>
                </a:highlight>
                <a:cs typeface="+mn-ea"/>
                <a:sym typeface="+mn-lt"/>
              </a:rPr>
              <a:t>固定位置</a:t>
            </a:r>
            <a:endParaRPr lang="en-US" altLang="zh-CN" dirty="0">
              <a:solidFill>
                <a:srgbClr val="FF0000"/>
              </a:solidFill>
              <a:highlight>
                <a:srgbClr val="FFFF00"/>
              </a:highlight>
              <a:cs typeface="+mn-ea"/>
              <a:sym typeface="+mn-lt"/>
            </a:endParaRPr>
          </a:p>
          <a:p>
            <a:pPr lvl="2"/>
            <a:r>
              <a:rPr lang="zh-CN" altLang="en-US" dirty="0">
                <a:cs typeface="+mn-ea"/>
                <a:sym typeface="+mn-lt"/>
              </a:rPr>
              <a:t>存在于进程的</a:t>
            </a:r>
            <a:r>
              <a:rPr lang="zh-CN" altLang="en-US" dirty="0">
                <a:solidFill>
                  <a:srgbClr val="FF0000"/>
                </a:solidFill>
                <a:cs typeface="+mn-ea"/>
                <a:sym typeface="+mn-lt"/>
              </a:rPr>
              <a:t>整个生命周期</a:t>
            </a:r>
            <a:endParaRPr lang="en-US" altLang="zh-CN" dirty="0">
              <a:solidFill>
                <a:srgbClr val="FF0000"/>
              </a:solidFill>
              <a:cs typeface="+mn-ea"/>
              <a:sym typeface="+mn-lt"/>
            </a:endParaRPr>
          </a:p>
          <a:p>
            <a:pPr marL="914400" lvl="2" indent="0">
              <a:buNone/>
            </a:pPr>
            <a:endParaRPr lang="en-US" altLang="zh-CN" dirty="0">
              <a:solidFill>
                <a:srgbClr val="FF0000"/>
              </a:solidFill>
              <a:cs typeface="+mn-ea"/>
              <a:sym typeface="+mn-lt"/>
            </a:endParaRPr>
          </a:p>
          <a:p>
            <a:r>
              <a:rPr lang="zh-CN" altLang="en-US" dirty="0">
                <a:solidFill>
                  <a:srgbClr val="00B050"/>
                </a:solidFill>
                <a:cs typeface="+mn-ea"/>
                <a:sym typeface="+mn-lt"/>
              </a:rPr>
              <a:t>全局静态变量</a:t>
            </a:r>
          </a:p>
          <a:p>
            <a:pPr lvl="1"/>
            <a:r>
              <a:rPr lang="zh-CN" altLang="en-US" dirty="0">
                <a:cs typeface="+mn-ea"/>
                <a:sym typeface="+mn-lt"/>
              </a:rPr>
              <a:t>全局静态变量</a:t>
            </a:r>
            <a:r>
              <a:rPr lang="zh-CN" altLang="en-US" dirty="0">
                <a:solidFill>
                  <a:srgbClr val="00B050"/>
                </a:solidFill>
                <a:cs typeface="+mn-ea"/>
                <a:sym typeface="+mn-lt"/>
              </a:rPr>
              <a:t>只能在本文件内</a:t>
            </a:r>
            <a:r>
              <a:rPr lang="zh-CN" altLang="en-US" dirty="0">
                <a:cs typeface="+mn-ea"/>
                <a:sym typeface="+mn-lt"/>
              </a:rPr>
              <a:t>使用（作用域）</a:t>
            </a:r>
            <a:endParaRPr lang="en-US" altLang="zh-CN" dirty="0">
              <a:cs typeface="+mn-ea"/>
              <a:sym typeface="+mn-lt"/>
            </a:endParaRPr>
          </a:p>
          <a:p>
            <a:pPr lvl="2"/>
            <a:r>
              <a:rPr lang="zh-CN" altLang="en-US" dirty="0">
                <a:cs typeface="+mn-ea"/>
                <a:sym typeface="+mn-lt"/>
              </a:rPr>
              <a:t>全局静态变量的</a:t>
            </a:r>
            <a:r>
              <a:rPr lang="zh-CN" altLang="en-US" dirty="0">
                <a:highlight>
                  <a:srgbClr val="FFFF00"/>
                </a:highlight>
                <a:cs typeface="+mn-ea"/>
                <a:sym typeface="+mn-lt"/>
              </a:rPr>
              <a:t>作用域</a:t>
            </a:r>
            <a:r>
              <a:rPr lang="zh-CN" altLang="en-US" dirty="0">
                <a:cs typeface="+mn-ea"/>
                <a:sym typeface="+mn-lt"/>
              </a:rPr>
              <a:t>和全局变量略有区别</a:t>
            </a:r>
          </a:p>
          <a:p>
            <a:pPr lvl="1"/>
            <a:r>
              <a:rPr lang="zh-CN" altLang="en-US" dirty="0">
                <a:cs typeface="+mn-ea"/>
                <a:sym typeface="+mn-lt"/>
              </a:rPr>
              <a:t>等价于</a:t>
            </a:r>
            <a:r>
              <a:rPr lang="zh-CN" altLang="en-US" dirty="0">
                <a:solidFill>
                  <a:srgbClr val="00B050"/>
                </a:solidFill>
                <a:cs typeface="+mn-ea"/>
                <a:sym typeface="+mn-lt"/>
              </a:rPr>
              <a:t>编译器限制外部源码文件访问的</a:t>
            </a:r>
            <a:r>
              <a:rPr lang="zh-CN" altLang="en-US" dirty="0">
                <a:cs typeface="+mn-ea"/>
                <a:sym typeface="+mn-lt"/>
              </a:rPr>
              <a:t>全局变量</a:t>
            </a:r>
            <a:endParaRPr lang="zh-CN" altLang="en-US" dirty="0">
              <a:solidFill>
                <a:srgbClr val="FF0000"/>
              </a:solidFill>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Tree>
    <p:extLst>
      <p:ext uri="{BB962C8B-B14F-4D97-AF65-F5344CB8AC3E}">
        <p14:creationId xmlns:p14="http://schemas.microsoft.com/office/powerpoint/2010/main" val="116567334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a:t>
            </a:r>
            <a:r>
              <a:rPr lang="en-US" altLang="zh-CN" dirty="0">
                <a:cs typeface="+mn-ea"/>
                <a:sym typeface="+mn-lt"/>
              </a:rPr>
              <a:t>1</a:t>
            </a:r>
            <a:r>
              <a:rPr lang="zh-CN" altLang="en-US" dirty="0">
                <a:cs typeface="+mn-ea"/>
                <a:sym typeface="+mn-lt"/>
              </a:rPr>
              <a:t>）局部变量</a:t>
            </a:r>
            <a:endParaRPr lang="en-US" altLang="zh-CN" dirty="0">
              <a:cs typeface="+mn-ea"/>
              <a:sym typeface="+mn-lt"/>
            </a:endParaRPr>
          </a:p>
          <a:p>
            <a:r>
              <a:rPr lang="zh-CN" altLang="en-US" dirty="0">
                <a:cs typeface="+mn-ea"/>
                <a:sym typeface="+mn-lt"/>
              </a:rPr>
              <a:t>（</a:t>
            </a:r>
            <a:r>
              <a:rPr lang="en-US" altLang="zh-CN" dirty="0">
                <a:cs typeface="+mn-ea"/>
                <a:sym typeface="+mn-lt"/>
              </a:rPr>
              <a:t>2</a:t>
            </a:r>
            <a:r>
              <a:rPr lang="zh-CN" altLang="en-US" dirty="0">
                <a:cs typeface="+mn-ea"/>
                <a:sym typeface="+mn-lt"/>
              </a:rPr>
              <a:t>）全局变量</a:t>
            </a:r>
            <a:endParaRPr lang="en-US" altLang="zh-CN" dirty="0">
              <a:cs typeface="+mn-ea"/>
              <a:sym typeface="+mn-lt"/>
            </a:endParaRPr>
          </a:p>
          <a:p>
            <a:r>
              <a:rPr lang="zh-CN" altLang="en-US" dirty="0">
                <a:cs typeface="+mn-ea"/>
                <a:sym typeface="+mn-lt"/>
              </a:rPr>
              <a:t>（</a:t>
            </a:r>
            <a:r>
              <a:rPr lang="en-US" altLang="zh-CN" dirty="0">
                <a:cs typeface="+mn-ea"/>
                <a:sym typeface="+mn-lt"/>
              </a:rPr>
              <a:t>3</a:t>
            </a:r>
            <a:r>
              <a:rPr lang="zh-CN" altLang="en-US" dirty="0">
                <a:cs typeface="+mn-ea"/>
                <a:sym typeface="+mn-lt"/>
              </a:rPr>
              <a:t>）全局静态变量</a:t>
            </a:r>
            <a:endParaRPr lang="en-US" altLang="zh-CN" dirty="0">
              <a:cs typeface="+mn-ea"/>
              <a:sym typeface="+mn-lt"/>
            </a:endParaRPr>
          </a:p>
          <a:p>
            <a:r>
              <a:rPr lang="zh-CN" altLang="en-US" dirty="0">
                <a:solidFill>
                  <a:srgbClr val="FF0000"/>
                </a:solidFill>
                <a:cs typeface="+mn-ea"/>
                <a:sym typeface="+mn-lt"/>
              </a:rPr>
              <a:t>（</a:t>
            </a:r>
            <a:r>
              <a:rPr lang="en-US" altLang="zh-CN" dirty="0">
                <a:solidFill>
                  <a:srgbClr val="FF0000"/>
                </a:solidFill>
                <a:cs typeface="+mn-ea"/>
                <a:sym typeface="+mn-lt"/>
              </a:rPr>
              <a:t>4</a:t>
            </a:r>
            <a:r>
              <a:rPr lang="zh-CN" altLang="en-US" dirty="0">
                <a:solidFill>
                  <a:srgbClr val="FF0000"/>
                </a:solidFill>
                <a:cs typeface="+mn-ea"/>
                <a:sym typeface="+mn-lt"/>
              </a:rPr>
              <a:t>）局部静态变量</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Tree>
    <p:extLst>
      <p:ext uri="{BB962C8B-B14F-4D97-AF65-F5344CB8AC3E}">
        <p14:creationId xmlns:p14="http://schemas.microsoft.com/office/powerpoint/2010/main" val="292869282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4752528"/>
          </a:xfrm>
        </p:spPr>
        <p:txBody>
          <a:bodyPr>
            <a:normAutofit/>
          </a:bodyPr>
          <a:lstStyle/>
          <a:p>
            <a:r>
              <a:rPr lang="zh-CN" altLang="en-US" dirty="0">
                <a:cs typeface="+mn-ea"/>
                <a:sym typeface="+mn-lt"/>
              </a:rPr>
              <a:t>局部静态变量</a:t>
            </a:r>
          </a:p>
          <a:p>
            <a:pPr lvl="1"/>
            <a:r>
              <a:rPr lang="en-US" altLang="zh-CN" dirty="0">
                <a:cs typeface="+mn-ea"/>
                <a:sym typeface="+mn-lt"/>
              </a:rPr>
              <a:t>C</a:t>
            </a:r>
            <a:r>
              <a:rPr lang="zh-CN" altLang="en-US" dirty="0">
                <a:cs typeface="+mn-ea"/>
                <a:sym typeface="+mn-lt"/>
              </a:rPr>
              <a:t>语言中局部静态变量的</a:t>
            </a:r>
            <a:r>
              <a:rPr lang="zh-CN" altLang="en-US" dirty="0">
                <a:solidFill>
                  <a:srgbClr val="FF0000"/>
                </a:solidFill>
                <a:cs typeface="+mn-ea"/>
                <a:sym typeface="+mn-lt"/>
              </a:rPr>
              <a:t>赋值只进行一次</a:t>
            </a:r>
            <a:endParaRPr lang="en-US" altLang="zh-CN" dirty="0">
              <a:solidFill>
                <a:srgbClr val="FF0000"/>
              </a:solidFill>
              <a:cs typeface="+mn-ea"/>
              <a:sym typeface="+mn-lt"/>
            </a:endParaRPr>
          </a:p>
          <a:p>
            <a:pPr lvl="2"/>
            <a:r>
              <a:rPr lang="zh-CN" altLang="en-US" dirty="0">
                <a:cs typeface="+mn-ea"/>
                <a:sym typeface="+mn-lt"/>
              </a:rPr>
              <a:t>不会随作用域的结束而消失</a:t>
            </a:r>
            <a:endParaRPr lang="en-US" altLang="zh-CN" dirty="0">
              <a:cs typeface="+mn-ea"/>
              <a:sym typeface="+mn-lt"/>
            </a:endParaRPr>
          </a:p>
          <a:p>
            <a:pPr lvl="2"/>
            <a:r>
              <a:rPr lang="zh-CN" altLang="en-US" dirty="0">
                <a:cs typeface="+mn-ea"/>
                <a:sym typeface="+mn-lt"/>
              </a:rPr>
              <a:t>且在未进入作用域之前，就已经存在</a:t>
            </a:r>
            <a:endParaRPr lang="en-US" altLang="zh-CN" dirty="0">
              <a:cs typeface="+mn-ea"/>
              <a:sym typeface="+mn-lt"/>
            </a:endParaRPr>
          </a:p>
          <a:p>
            <a:pPr lvl="2"/>
            <a:endParaRPr lang="en-US" altLang="zh-CN" dirty="0">
              <a:cs typeface="+mn-ea"/>
              <a:sym typeface="+mn-lt"/>
            </a:endParaRPr>
          </a:p>
          <a:p>
            <a:pPr lvl="1"/>
            <a:r>
              <a:rPr lang="zh-CN" altLang="en-US" dirty="0">
                <a:cs typeface="+mn-ea"/>
                <a:sym typeface="+mn-lt"/>
              </a:rPr>
              <a:t>局部静态变量一般存储在 </a:t>
            </a:r>
            <a:r>
              <a:rPr lang="en-US" altLang="zh-CN" dirty="0">
                <a:cs typeface="+mn-ea"/>
                <a:sym typeface="+mn-lt"/>
              </a:rPr>
              <a:t>.data </a:t>
            </a:r>
            <a:r>
              <a:rPr lang="zh-CN" altLang="en-US" dirty="0">
                <a:cs typeface="+mn-ea"/>
                <a:sym typeface="+mn-lt"/>
              </a:rPr>
              <a:t>段</a:t>
            </a:r>
            <a:endParaRPr lang="en-US" altLang="zh-CN" dirty="0">
              <a:cs typeface="+mn-ea"/>
              <a:sym typeface="+mn-lt"/>
            </a:endParaRPr>
          </a:p>
          <a:p>
            <a:pPr lvl="2"/>
            <a:r>
              <a:rPr lang="zh-CN" altLang="en-US" dirty="0">
                <a:solidFill>
                  <a:schemeClr val="bg2">
                    <a:lumMod val="50000"/>
                  </a:schemeClr>
                </a:solidFill>
                <a:cs typeface="+mn-ea"/>
                <a:sym typeface="+mn-lt"/>
              </a:rPr>
              <a:t>意味着它</a:t>
            </a:r>
            <a:r>
              <a:rPr lang="zh-CN" altLang="en-US" dirty="0">
                <a:solidFill>
                  <a:schemeClr val="bg2">
                    <a:lumMod val="50000"/>
                  </a:schemeClr>
                </a:solidFill>
                <a:highlight>
                  <a:srgbClr val="FFFF00"/>
                </a:highlight>
                <a:cs typeface="+mn-ea"/>
                <a:sym typeface="+mn-lt"/>
              </a:rPr>
              <a:t>不会</a:t>
            </a:r>
            <a:r>
              <a:rPr lang="zh-CN" altLang="en-US" dirty="0">
                <a:solidFill>
                  <a:schemeClr val="bg2">
                    <a:lumMod val="50000"/>
                  </a:schemeClr>
                </a:solidFill>
                <a:cs typeface="+mn-ea"/>
                <a:sym typeface="+mn-lt"/>
              </a:rPr>
              <a:t>和局部变量那样存储于栈中</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Tree>
    <p:extLst>
      <p:ext uri="{BB962C8B-B14F-4D97-AF65-F5344CB8AC3E}">
        <p14:creationId xmlns:p14="http://schemas.microsoft.com/office/powerpoint/2010/main" val="18026405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randombar(horizontal)">
                                      <p:cBhvr>
                                        <p:cTn id="1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8915400" cy="3744416"/>
          </a:xfrm>
        </p:spPr>
        <p:txBody>
          <a:bodyPr/>
          <a:lstStyle/>
          <a:p>
            <a:r>
              <a:rPr lang="zh-CN" altLang="en-US" dirty="0">
                <a:cs typeface="+mn-ea"/>
                <a:sym typeface="+mn-lt"/>
              </a:rPr>
              <a:t>局部静态变量 </a:t>
            </a:r>
            <a:r>
              <a:rPr lang="en-US" altLang="zh-CN" dirty="0">
                <a:cs typeface="+mn-ea"/>
                <a:sym typeface="+mn-lt"/>
              </a:rPr>
              <a:t>(Codeblocks-20.03-32bit)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sp>
        <p:nvSpPr>
          <p:cNvPr id="6" name="Rectangle 1"/>
          <p:cNvSpPr>
            <a:spLocks noChangeArrowheads="1"/>
          </p:cNvSpPr>
          <p:nvPr/>
        </p:nvSpPr>
        <p:spPr bwMode="auto">
          <a:xfrm>
            <a:off x="416496" y="2070990"/>
            <a:ext cx="4416594" cy="480131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8000FF"/>
                </a:solidFill>
                <a:effectLst/>
                <a:cs typeface="+mn-ea"/>
                <a:sym typeface="+mn-lt"/>
              </a:rPr>
              <a:t>void </a:t>
            </a:r>
            <a:r>
              <a:rPr kumimoji="0" lang="en-US" altLang="zh-CN" b="1" i="0" u="none" strike="noStrike" cap="none" normalizeH="0" baseline="0" dirty="0" err="1">
                <a:ln>
                  <a:noFill/>
                </a:ln>
                <a:solidFill>
                  <a:srgbClr val="000000"/>
                </a:solidFill>
                <a:effectLst/>
                <a:cs typeface="+mn-ea"/>
                <a:sym typeface="+mn-lt"/>
              </a:rPr>
              <a:t>testStaticVar</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8000FF"/>
                </a:solidFill>
                <a:effectLst/>
                <a:cs typeface="+mn-ea"/>
                <a:sym typeface="+mn-lt"/>
              </a:rPr>
              <a:t>int </a:t>
            </a:r>
            <a:r>
              <a:rPr kumimoji="0" lang="en-US" altLang="zh-CN" b="1" i="0" u="none" strike="noStrike" cap="none" normalizeH="0" baseline="0" dirty="0" err="1">
                <a:ln>
                  <a:noFill/>
                </a:ln>
                <a:solidFill>
                  <a:srgbClr val="000000"/>
                </a:solidFill>
                <a:effectLst/>
                <a:cs typeface="+mn-ea"/>
                <a:sym typeface="+mn-lt"/>
              </a:rPr>
              <a:t>i</a:t>
            </a:r>
            <a:r>
              <a:rPr kumimoji="0" lang="en-US" altLang="zh-CN" b="1" i="0" u="none" strike="noStrike" cap="none" normalizeH="0" baseline="0" dirty="0">
                <a:ln>
                  <a:noFill/>
                </a:ln>
                <a:solidFill>
                  <a:srgbClr val="000080"/>
                </a:solidFill>
                <a:effectLst/>
                <a:cs typeface="+mn-ea"/>
                <a:sym typeface="+mn-lt"/>
              </a:rPr>
              <a:t>)</a:t>
            </a:r>
            <a:r>
              <a:rPr lang="en-US" altLang="zh-CN" b="1" dirty="0">
                <a:cs typeface="+mn-ea"/>
                <a:sym typeface="+mn-lt"/>
              </a:rPr>
              <a:t> </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8000FF"/>
                </a:solidFill>
                <a:effectLst/>
                <a:cs typeface="+mn-ea"/>
                <a:sym typeface="+mn-lt"/>
              </a:rPr>
              <a:t>int </a:t>
            </a:r>
            <a:r>
              <a:rPr lang="en-US" altLang="zh-CN" b="1" dirty="0">
                <a:solidFill>
                  <a:srgbClr val="000000"/>
                </a:solidFill>
                <a:cs typeface="+mn-ea"/>
                <a:sym typeface="+mn-lt"/>
              </a:rPr>
              <a:t>var1 </a:t>
            </a:r>
            <a:r>
              <a:rPr kumimoji="0" lang="en-US" altLang="zh-CN" b="1" i="0" u="none" strike="noStrike" cap="none" normalizeH="0" baseline="0" dirty="0">
                <a:ln>
                  <a:noFill/>
                </a:ln>
                <a:solidFill>
                  <a:srgbClr val="000080"/>
                </a:solidFill>
                <a:effectLst/>
                <a:cs typeface="+mn-ea"/>
                <a:sym typeface="+mn-lt"/>
              </a:rPr>
              <a:t>= </a:t>
            </a:r>
            <a:r>
              <a:rPr kumimoji="0" lang="en-US" altLang="zh-CN" b="1" i="0" u="none" strike="noStrike" cap="none" normalizeH="0" baseline="0" dirty="0" err="1">
                <a:ln>
                  <a:noFill/>
                </a:ln>
                <a:solidFill>
                  <a:srgbClr val="000000"/>
                </a:solidFill>
                <a:effectLst/>
                <a:cs typeface="+mn-ea"/>
                <a:sym typeface="+mn-lt"/>
              </a:rPr>
              <a:t>i</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8000FF"/>
                </a:solidFill>
                <a:effectLst/>
                <a:cs typeface="+mn-ea"/>
                <a:sym typeface="+mn-lt"/>
              </a:rPr>
              <a:t>static int</a:t>
            </a:r>
            <a:r>
              <a:rPr kumimoji="0" lang="en-US" altLang="zh-CN" b="1" i="0" u="none" strike="noStrike" cap="none" normalizeH="0" baseline="0" dirty="0">
                <a:ln>
                  <a:noFill/>
                </a:ln>
                <a:solidFill>
                  <a:srgbClr val="000000"/>
                </a:solidFill>
                <a:effectLst/>
                <a:cs typeface="+mn-ea"/>
                <a:sym typeface="+mn-lt"/>
              </a:rPr>
              <a:t> var2 </a:t>
            </a:r>
            <a:r>
              <a:rPr kumimoji="0" lang="en-US" altLang="zh-CN" b="1" i="0" u="none" strike="noStrike" cap="none" normalizeH="0" baseline="0" dirty="0">
                <a:ln>
                  <a:noFill/>
                </a:ln>
                <a:solidFill>
                  <a:srgbClr val="000080"/>
                </a:solidFill>
                <a:effectLst/>
                <a:cs typeface="+mn-ea"/>
                <a:sym typeface="+mn-lt"/>
              </a:rPr>
              <a:t>= </a:t>
            </a:r>
            <a:r>
              <a:rPr kumimoji="0" lang="en-US" altLang="zh-CN" b="1" i="0" u="none" strike="noStrike" cap="none" normalizeH="0" baseline="0" dirty="0">
                <a:ln>
                  <a:noFill/>
                </a:ln>
                <a:solidFill>
                  <a:srgbClr val="000000"/>
                </a:solidFill>
                <a:effectLst/>
                <a:cs typeface="+mn-ea"/>
                <a:sym typeface="+mn-lt"/>
              </a:rPr>
              <a:t>i</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1</a:t>
            </a:r>
            <a:r>
              <a:rPr kumimoji="0" lang="en-US" altLang="zh-CN"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a:ln>
                <a:noFill/>
              </a:ln>
              <a:solidFill>
                <a:schemeClr val="tx1"/>
              </a:solidFill>
              <a:effectLst/>
              <a:cs typeface="+mn-ea"/>
              <a:sym typeface="+mn-lt"/>
            </a:endParaRPr>
          </a:p>
          <a:p>
            <a:pPr lvl="0" indent="127000" eaLnBrk="0" fontAlgn="base" hangingPunct="0">
              <a:spcBef>
                <a:spcPct val="0"/>
              </a:spcBef>
              <a:spcAft>
                <a:spcPct val="0"/>
              </a:spcAft>
            </a:pPr>
            <a:r>
              <a:rPr lang="en-US" altLang="zh-CN" b="1" dirty="0">
                <a:solidFill>
                  <a:srgbClr val="000000"/>
                </a:solidFill>
                <a:cs typeface="+mn-ea"/>
                <a:sym typeface="+mn-lt"/>
              </a:rPr>
              <a:t>	</a:t>
            </a:r>
            <a:r>
              <a:rPr lang="en-US" altLang="zh-CN" b="1" dirty="0" err="1">
                <a:solidFill>
                  <a:srgbClr val="0000FF"/>
                </a:solidFill>
                <a:cs typeface="+mn-ea"/>
                <a:sym typeface="+mn-lt"/>
              </a:rPr>
              <a:t>printf</a:t>
            </a:r>
            <a:r>
              <a:rPr lang="en-US" altLang="zh-CN" b="1" dirty="0">
                <a:solidFill>
                  <a:srgbClr val="000000"/>
                </a:solidFill>
                <a:cs typeface="+mn-ea"/>
                <a:sym typeface="+mn-lt"/>
              </a:rPr>
              <a:t>("</a:t>
            </a:r>
            <a:r>
              <a:rPr lang="zh-CN" altLang="en-US" b="1" dirty="0">
                <a:solidFill>
                  <a:srgbClr val="000000"/>
                </a:solidFill>
                <a:cs typeface="+mn-ea"/>
                <a:sym typeface="+mn-lt"/>
              </a:rPr>
              <a:t>给定 </a:t>
            </a:r>
            <a:r>
              <a:rPr lang="en-US" altLang="zh-CN" b="1" dirty="0" err="1">
                <a:solidFill>
                  <a:srgbClr val="000000"/>
                </a:solidFill>
                <a:cs typeface="+mn-ea"/>
                <a:sym typeface="+mn-lt"/>
              </a:rPr>
              <a:t>i</a:t>
            </a:r>
            <a:r>
              <a:rPr lang="en-US" altLang="zh-CN" b="1" dirty="0">
                <a:solidFill>
                  <a:srgbClr val="000000"/>
                </a:solidFill>
                <a:cs typeface="+mn-ea"/>
                <a:sym typeface="+mn-lt"/>
              </a:rPr>
              <a:t>=%d, </a:t>
            </a:r>
            <a:r>
              <a:rPr lang="zh-CN" altLang="en-US" b="1" dirty="0">
                <a:solidFill>
                  <a:srgbClr val="000000"/>
                </a:solidFill>
                <a:cs typeface="+mn-ea"/>
                <a:sym typeface="+mn-lt"/>
              </a:rPr>
              <a:t>我们有</a:t>
            </a:r>
            <a:r>
              <a:rPr lang="en-US" altLang="zh-CN" b="1" dirty="0">
                <a:solidFill>
                  <a:srgbClr val="000000"/>
                </a:solidFill>
                <a:cs typeface="+mn-ea"/>
                <a:sym typeface="+mn-lt"/>
              </a:rPr>
              <a:t>\</a:t>
            </a:r>
          </a:p>
          <a:p>
            <a:pPr lvl="0" indent="127000" eaLnBrk="0" fontAlgn="base" hangingPunct="0">
              <a:spcBef>
                <a:spcPct val="0"/>
              </a:spcBef>
              <a:spcAft>
                <a:spcPct val="0"/>
              </a:spcAft>
            </a:pPr>
            <a:r>
              <a:rPr lang="en-US" altLang="zh-CN" b="1" dirty="0">
                <a:solidFill>
                  <a:srgbClr val="000000"/>
                </a:solidFill>
                <a:cs typeface="+mn-ea"/>
                <a:sym typeface="+mn-lt"/>
              </a:rPr>
              <a:t>              int var1 =</a:t>
            </a:r>
            <a:r>
              <a:rPr lang="en-US" altLang="zh-CN" b="1" dirty="0" err="1">
                <a:solidFill>
                  <a:srgbClr val="000000"/>
                </a:solidFill>
                <a:cs typeface="+mn-ea"/>
                <a:sym typeface="+mn-lt"/>
              </a:rPr>
              <a:t>i</a:t>
            </a:r>
            <a:r>
              <a:rPr lang="en-US" altLang="zh-CN" b="1" dirty="0">
                <a:solidFill>
                  <a:srgbClr val="000000"/>
                </a:solidFill>
                <a:cs typeface="+mn-ea"/>
                <a:sym typeface="+mn-lt"/>
              </a:rPr>
              <a:t> =%d </a:t>
            </a:r>
            <a:r>
              <a:rPr lang="zh-CN" altLang="en-US" b="1" dirty="0">
                <a:solidFill>
                  <a:srgbClr val="000000"/>
                </a:solidFill>
                <a:cs typeface="+mn-ea"/>
                <a:sym typeface="+mn-lt"/>
              </a:rPr>
              <a:t>以及</a:t>
            </a:r>
            <a:r>
              <a:rPr lang="en-US" altLang="zh-CN" b="1" dirty="0">
                <a:solidFill>
                  <a:srgbClr val="000000"/>
                </a:solidFill>
                <a:cs typeface="+mn-ea"/>
                <a:sym typeface="+mn-lt"/>
              </a:rPr>
              <a:t>\</a:t>
            </a:r>
          </a:p>
          <a:p>
            <a:pPr lvl="0" indent="127000" eaLnBrk="0" fontAlgn="base" hangingPunct="0">
              <a:spcBef>
                <a:spcPct val="0"/>
              </a:spcBef>
              <a:spcAft>
                <a:spcPct val="0"/>
              </a:spcAft>
            </a:pPr>
            <a:r>
              <a:rPr lang="en-US" altLang="zh-CN" b="1" dirty="0">
                <a:solidFill>
                  <a:srgbClr val="000000"/>
                </a:solidFill>
                <a:cs typeface="+mn-ea"/>
                <a:sym typeface="+mn-lt"/>
              </a:rPr>
              <a:t>              static int var2 =i+1 =%d\n\n",\</a:t>
            </a:r>
          </a:p>
          <a:p>
            <a:pPr lvl="0" indent="127000" eaLnBrk="0" fontAlgn="base" hangingPunct="0">
              <a:spcBef>
                <a:spcPct val="0"/>
              </a:spcBef>
              <a:spcAft>
                <a:spcPct val="0"/>
              </a:spcAft>
            </a:pPr>
            <a:r>
              <a:rPr lang="en-US" altLang="zh-CN" b="1" dirty="0">
                <a:solidFill>
                  <a:srgbClr val="000000"/>
                </a:solidFill>
                <a:cs typeface="+mn-ea"/>
                <a:sym typeface="+mn-lt"/>
              </a:rPr>
              <a:t>              </a:t>
            </a:r>
            <a:r>
              <a:rPr lang="en-US" altLang="zh-CN" b="1" dirty="0" err="1">
                <a:solidFill>
                  <a:srgbClr val="000000"/>
                </a:solidFill>
                <a:cs typeface="+mn-ea"/>
                <a:sym typeface="+mn-lt"/>
              </a:rPr>
              <a:t>i</a:t>
            </a:r>
            <a:r>
              <a:rPr lang="en-US" altLang="zh-CN" b="1" dirty="0">
                <a:solidFill>
                  <a:srgbClr val="000000"/>
                </a:solidFill>
                <a:cs typeface="+mn-ea"/>
                <a:sym typeface="+mn-lt"/>
              </a:rPr>
              <a:t>, var1, var2);</a:t>
            </a:r>
          </a:p>
          <a:p>
            <a:pPr lvl="0" indent="127000" eaLnBrk="0" fontAlgn="base" hangingPunct="0">
              <a:spcBef>
                <a:spcPct val="0"/>
              </a:spcBef>
              <a:spcAft>
                <a:spcPct val="0"/>
              </a:spcAft>
            </a:pPr>
            <a:r>
              <a:rPr kumimoji="0" lang="en-US" altLang="zh-CN"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8000FF"/>
                </a:solidFill>
                <a:effectLst/>
                <a:cs typeface="+mn-ea"/>
                <a:sym typeface="+mn-lt"/>
              </a:rPr>
              <a:t>int </a:t>
            </a:r>
            <a:r>
              <a:rPr kumimoji="0" lang="en-US" altLang="zh-CN" b="1" i="0" u="none" strike="noStrike" cap="none" normalizeH="0" baseline="0" dirty="0">
                <a:ln>
                  <a:noFill/>
                </a:ln>
                <a:solidFill>
                  <a:srgbClr val="000000"/>
                </a:solidFill>
                <a:effectLst/>
                <a:cs typeface="+mn-ea"/>
                <a:sym typeface="+mn-lt"/>
              </a:rPr>
              <a:t>main</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8000FF"/>
                </a:solidFill>
                <a:effectLst/>
                <a:cs typeface="+mn-ea"/>
                <a:sym typeface="+mn-lt"/>
              </a:rPr>
              <a:t>int </a:t>
            </a:r>
            <a:r>
              <a:rPr kumimoji="0" lang="en-US" altLang="zh-CN" b="1" i="0" u="none" strike="noStrike" cap="none" normalizeH="0" baseline="0" dirty="0" err="1">
                <a:ln>
                  <a:noFill/>
                </a:ln>
                <a:solidFill>
                  <a:srgbClr val="000000"/>
                </a:solidFill>
                <a:effectLst/>
                <a:cs typeface="+mn-ea"/>
                <a:sym typeface="+mn-lt"/>
              </a:rPr>
              <a:t>argc</a:t>
            </a:r>
            <a:r>
              <a:rPr kumimoji="0" lang="en-US" altLang="zh-CN" b="1" i="0" u="none" strike="noStrike" cap="none" normalizeH="0" baseline="0" dirty="0">
                <a:ln>
                  <a:noFill/>
                </a:ln>
                <a:solidFill>
                  <a:srgbClr val="000080"/>
                </a:solidFill>
                <a:effectLst/>
                <a:cs typeface="+mn-ea"/>
                <a:sym typeface="+mn-lt"/>
              </a:rPr>
              <a:t>, </a:t>
            </a:r>
            <a:r>
              <a:rPr kumimoji="0" lang="en-US" altLang="zh-CN" b="1" i="0" u="none" strike="noStrike" cap="none" normalizeH="0" baseline="0" dirty="0">
                <a:ln>
                  <a:noFill/>
                </a:ln>
                <a:solidFill>
                  <a:srgbClr val="8000FF"/>
                </a:solidFill>
                <a:effectLst/>
                <a:cs typeface="+mn-ea"/>
                <a:sym typeface="+mn-lt"/>
              </a:rPr>
              <a:t>char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err="1">
                <a:ln>
                  <a:noFill/>
                </a:ln>
                <a:solidFill>
                  <a:srgbClr val="000000"/>
                </a:solidFill>
                <a:effectLst/>
                <a:cs typeface="+mn-ea"/>
                <a:sym typeface="+mn-lt"/>
              </a:rPr>
              <a:t>argv</a:t>
            </a:r>
            <a:r>
              <a:rPr kumimoji="0" lang="en-US" altLang="zh-CN" b="1" i="0" u="none" strike="noStrike" cap="none" normalizeH="0" baseline="0" dirty="0">
                <a:ln>
                  <a:noFill/>
                </a:ln>
                <a:solidFill>
                  <a:srgbClr val="000080"/>
                </a:solidFill>
                <a:effectLst/>
                <a:cs typeface="+mn-ea"/>
                <a:sym typeface="+mn-lt"/>
              </a:rPr>
              <a:t>[])</a:t>
            </a:r>
            <a:r>
              <a:rPr lang="en-US" altLang="zh-CN" b="1" dirty="0">
                <a:cs typeface="+mn-ea"/>
                <a:sym typeface="+mn-lt"/>
              </a:rPr>
              <a:t> </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FF"/>
                </a:solidFill>
                <a:effectLst/>
                <a:cs typeface="+mn-ea"/>
                <a:sym typeface="+mn-lt"/>
              </a:rPr>
              <a:t>for</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8000FF"/>
                </a:solidFill>
                <a:effectLst/>
                <a:cs typeface="+mn-ea"/>
                <a:sym typeface="+mn-lt"/>
              </a:rPr>
              <a:t>int </a:t>
            </a:r>
            <a:r>
              <a:rPr kumimoji="0" lang="en-US" altLang="zh-CN" b="1" i="0" u="none" strike="noStrike" cap="none" normalizeH="0" baseline="0" dirty="0" err="1">
                <a:ln>
                  <a:noFill/>
                </a:ln>
                <a:solidFill>
                  <a:srgbClr val="000000"/>
                </a:solidFill>
                <a:effectLst/>
                <a:cs typeface="+mn-ea"/>
                <a:sym typeface="+mn-lt"/>
              </a:rPr>
              <a:t>i</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1</a:t>
            </a:r>
            <a:r>
              <a:rPr kumimoji="0" lang="en-US" altLang="zh-CN" b="1" i="0" u="none" strike="noStrike" cap="none" normalizeH="0" baseline="0" dirty="0">
                <a:ln>
                  <a:noFill/>
                </a:ln>
                <a:solidFill>
                  <a:srgbClr val="000080"/>
                </a:solidFill>
                <a:effectLst/>
                <a:cs typeface="+mn-ea"/>
                <a:sym typeface="+mn-lt"/>
              </a:rPr>
              <a:t>; </a:t>
            </a:r>
            <a:r>
              <a:rPr kumimoji="0" lang="en-US" altLang="zh-CN" b="1" i="0" u="none" strike="noStrike" cap="none" normalizeH="0" baseline="0" dirty="0" err="1">
                <a:ln>
                  <a:noFill/>
                </a:ln>
                <a:solidFill>
                  <a:srgbClr val="000000"/>
                </a:solidFill>
                <a:effectLst/>
                <a:cs typeface="+mn-ea"/>
                <a:sym typeface="+mn-lt"/>
              </a:rPr>
              <a:t>i</a:t>
            </a:r>
            <a:r>
              <a:rPr kumimoji="0" lang="en-US" altLang="zh-CN" b="1" i="0" u="none" strike="noStrike" cap="none" normalizeH="0" baseline="0" dirty="0">
                <a:ln>
                  <a:noFill/>
                </a:ln>
                <a:solidFill>
                  <a:srgbClr val="000080"/>
                </a:solidFill>
                <a:effectLst/>
                <a:cs typeface="+mn-ea"/>
                <a:sym typeface="+mn-lt"/>
              </a:rPr>
              <a:t>&lt;=</a:t>
            </a:r>
            <a:r>
              <a:rPr kumimoji="0" lang="en-US" altLang="zh-CN" b="1" i="0" u="none" strike="noStrike" cap="none" normalizeH="0" baseline="0" dirty="0">
                <a:ln>
                  <a:noFill/>
                </a:ln>
                <a:solidFill>
                  <a:srgbClr val="FF8000"/>
                </a:solidFill>
                <a:effectLst/>
                <a:cs typeface="+mn-ea"/>
                <a:sym typeface="+mn-lt"/>
              </a:rPr>
              <a:t>5</a:t>
            </a:r>
            <a:r>
              <a:rPr kumimoji="0" lang="en-US" altLang="zh-CN" b="1" i="0" u="none" strike="noStrike" cap="none" normalizeH="0" baseline="0" dirty="0">
                <a:ln>
                  <a:noFill/>
                </a:ln>
                <a:solidFill>
                  <a:srgbClr val="000080"/>
                </a:solidFill>
                <a:effectLst/>
                <a:cs typeface="+mn-ea"/>
                <a:sym typeface="+mn-lt"/>
              </a:rPr>
              <a:t>; </a:t>
            </a:r>
            <a:r>
              <a:rPr kumimoji="0" lang="en-US" altLang="zh-CN" b="1" i="0" u="none" strike="noStrike" cap="none" normalizeH="0" baseline="0" dirty="0" err="1">
                <a:ln>
                  <a:noFill/>
                </a:ln>
                <a:solidFill>
                  <a:srgbClr val="000000"/>
                </a:solidFill>
                <a:effectLst/>
                <a:cs typeface="+mn-ea"/>
                <a:sym typeface="+mn-lt"/>
              </a:rPr>
              <a:t>i</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err="1">
                <a:ln>
                  <a:noFill/>
                </a:ln>
                <a:solidFill>
                  <a:srgbClr val="000000"/>
                </a:solidFill>
                <a:effectLst/>
                <a:cs typeface="+mn-ea"/>
                <a:sym typeface="+mn-lt"/>
              </a:rPr>
              <a:t>testStaticVar</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err="1">
                <a:ln>
                  <a:noFill/>
                </a:ln>
                <a:solidFill>
                  <a:srgbClr val="000000"/>
                </a:solidFill>
                <a:effectLst/>
                <a:cs typeface="+mn-ea"/>
                <a:sym typeface="+mn-lt"/>
              </a:rPr>
              <a:t>i</a:t>
            </a:r>
            <a:r>
              <a:rPr kumimoji="0" lang="en-US" altLang="zh-CN"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FF"/>
                </a:solidFill>
                <a:effectLst/>
                <a:cs typeface="+mn-ea"/>
                <a:sym typeface="+mn-lt"/>
              </a:rPr>
              <a:t>system</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808080"/>
                </a:solidFill>
                <a:effectLst/>
                <a:cs typeface="+mn-ea"/>
                <a:sym typeface="+mn-lt"/>
              </a:rPr>
              <a:t>"pause"</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	</a:t>
            </a:r>
            <a:r>
              <a:rPr kumimoji="0" lang="en-US" altLang="zh-CN" b="1" i="0" u="none" strike="noStrike" cap="none" normalizeH="0" baseline="0" dirty="0">
                <a:ln>
                  <a:noFill/>
                </a:ln>
                <a:solidFill>
                  <a:srgbClr val="0000FF"/>
                </a:solidFill>
                <a:effectLst/>
                <a:cs typeface="+mn-ea"/>
                <a:sym typeface="+mn-lt"/>
              </a:rPr>
              <a:t>return </a:t>
            </a:r>
            <a:r>
              <a:rPr kumimoji="0" lang="en-US" altLang="zh-CN" b="1" i="0" u="none" strike="noStrike" cap="none" normalizeH="0" baseline="0" dirty="0">
                <a:ln>
                  <a:noFill/>
                </a:ln>
                <a:solidFill>
                  <a:srgbClr val="FF8000"/>
                </a:solidFill>
                <a:effectLst/>
                <a:cs typeface="+mn-ea"/>
                <a:sym typeface="+mn-lt"/>
              </a:rPr>
              <a:t>0</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p:txBody>
      </p:sp>
      <p:pic>
        <p:nvPicPr>
          <p:cNvPr id="9" name="图片 8">
            <a:extLst>
              <a:ext uri="{FF2B5EF4-FFF2-40B4-BE49-F238E27FC236}">
                <a16:creationId xmlns:a16="http://schemas.microsoft.com/office/drawing/2014/main" id="{70E2C838-B3BD-41C0-80DE-1B52D7D6575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745088" y="4869160"/>
            <a:ext cx="4003258" cy="1863586"/>
          </a:xfrm>
          <a:prstGeom prst="rect">
            <a:avLst/>
          </a:prstGeom>
        </p:spPr>
      </p:pic>
    </p:spTree>
    <p:extLst>
      <p:ext uri="{BB962C8B-B14F-4D97-AF65-F5344CB8AC3E}">
        <p14:creationId xmlns:p14="http://schemas.microsoft.com/office/powerpoint/2010/main" val="1101774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0" y="1564729"/>
            <a:ext cx="5961112" cy="4945574"/>
          </a:xfrm>
        </p:spPr>
        <p:txBody>
          <a:bodyPr>
            <a:normAutofit fontScale="92500" lnSpcReduction="10000"/>
          </a:bodyPr>
          <a:lstStyle/>
          <a:p>
            <a:r>
              <a:rPr lang="zh-CN" altLang="en-US" dirty="0">
                <a:cs typeface="+mn-ea"/>
                <a:sym typeface="+mn-lt"/>
              </a:rPr>
              <a:t>从汇编看局部静态变量赋值控制</a:t>
            </a:r>
            <a:endParaRPr lang="en-US" altLang="zh-CN" dirty="0">
              <a:cs typeface="+mn-ea"/>
              <a:sym typeface="+mn-lt"/>
            </a:endParaRPr>
          </a:p>
          <a:p>
            <a:pPr lvl="1"/>
            <a:r>
              <a:rPr lang="en-US" altLang="zh-CN" sz="2400" dirty="0">
                <a:highlight>
                  <a:srgbClr val="FFFF00"/>
                </a:highlight>
                <a:cs typeface="+mn-ea"/>
                <a:sym typeface="+mn-lt"/>
              </a:rPr>
              <a:t>Test</a:t>
            </a:r>
            <a:r>
              <a:rPr lang="zh-CN" altLang="en-US" sz="2400" dirty="0">
                <a:cs typeface="+mn-ea"/>
                <a:sym typeface="+mn-lt"/>
              </a:rPr>
              <a:t>对两个参数</a:t>
            </a:r>
            <a:r>
              <a:rPr lang="en-US" altLang="zh-CN" sz="2400" dirty="0">
                <a:cs typeface="+mn-ea"/>
                <a:sym typeface="+mn-lt"/>
              </a:rPr>
              <a:t>(</a:t>
            </a:r>
            <a:r>
              <a:rPr lang="zh-CN" altLang="en-US" sz="2400" dirty="0">
                <a:cs typeface="+mn-ea"/>
                <a:sym typeface="+mn-lt"/>
              </a:rPr>
              <a:t>目标，源</a:t>
            </a:r>
            <a:r>
              <a:rPr lang="en-US" altLang="zh-CN" sz="2400" dirty="0">
                <a:cs typeface="+mn-ea"/>
                <a:sym typeface="+mn-lt"/>
              </a:rPr>
              <a:t>)</a:t>
            </a:r>
            <a:r>
              <a:rPr lang="zh-CN" altLang="en-US" sz="2400" dirty="0">
                <a:cs typeface="+mn-ea"/>
                <a:sym typeface="+mn-lt"/>
              </a:rPr>
              <a:t>执行</a:t>
            </a:r>
            <a:r>
              <a:rPr lang="en-US" altLang="zh-CN" sz="2400" dirty="0">
                <a:cs typeface="+mn-ea"/>
                <a:sym typeface="+mn-lt"/>
              </a:rPr>
              <a:t>AND</a:t>
            </a:r>
            <a:r>
              <a:rPr lang="zh-CN" altLang="en-US" sz="2400" dirty="0">
                <a:cs typeface="+mn-ea"/>
                <a:sym typeface="+mn-lt"/>
              </a:rPr>
              <a:t>逻辑操作，并</a:t>
            </a:r>
            <a:r>
              <a:rPr lang="zh-CN" altLang="en-US" sz="2400" dirty="0">
                <a:highlight>
                  <a:srgbClr val="FFFF00"/>
                </a:highlight>
                <a:cs typeface="+mn-ea"/>
                <a:sym typeface="+mn-lt"/>
              </a:rPr>
              <a:t>根据结果设置标志寄存器</a:t>
            </a:r>
            <a:r>
              <a:rPr lang="zh-CN" altLang="en-US" sz="2400" dirty="0">
                <a:cs typeface="+mn-ea"/>
                <a:sym typeface="+mn-lt"/>
              </a:rPr>
              <a:t>，</a:t>
            </a:r>
            <a:r>
              <a:rPr lang="zh-CN" altLang="en-US" sz="2400" dirty="0">
                <a:solidFill>
                  <a:srgbClr val="FF0000"/>
                </a:solidFill>
                <a:cs typeface="+mn-ea"/>
                <a:sym typeface="+mn-lt"/>
              </a:rPr>
              <a:t>结果本身不会保存</a:t>
            </a:r>
            <a:endParaRPr lang="zh-CN" altLang="en-US" sz="2400" dirty="0">
              <a:cs typeface="+mn-ea"/>
              <a:sym typeface="+mn-lt"/>
            </a:endParaRPr>
          </a:p>
          <a:p>
            <a:pPr lvl="2"/>
            <a:r>
              <a:rPr lang="en-US" altLang="zh-CN" sz="2000" dirty="0">
                <a:solidFill>
                  <a:schemeClr val="bg1">
                    <a:lumMod val="50000"/>
                  </a:schemeClr>
                </a:solidFill>
                <a:cs typeface="+mn-ea"/>
                <a:sym typeface="+mn-lt"/>
              </a:rPr>
              <a:t>TEST AX, BX </a:t>
            </a:r>
            <a:r>
              <a:rPr lang="zh-CN" altLang="en-US" sz="2000" dirty="0">
                <a:solidFill>
                  <a:schemeClr val="bg1">
                    <a:lumMod val="50000"/>
                  </a:schemeClr>
                </a:solidFill>
                <a:cs typeface="+mn-ea"/>
                <a:sym typeface="+mn-lt"/>
              </a:rPr>
              <a:t>与 </a:t>
            </a:r>
            <a:r>
              <a:rPr lang="en-US" altLang="zh-CN" sz="2000" dirty="0">
                <a:solidFill>
                  <a:schemeClr val="bg1">
                    <a:lumMod val="50000"/>
                  </a:schemeClr>
                </a:solidFill>
                <a:cs typeface="+mn-ea"/>
                <a:sym typeface="+mn-lt"/>
              </a:rPr>
              <a:t>AND AX,BX </a:t>
            </a:r>
            <a:r>
              <a:rPr lang="zh-CN" altLang="en-US" sz="2000" dirty="0">
                <a:solidFill>
                  <a:schemeClr val="bg1">
                    <a:lumMod val="50000"/>
                  </a:schemeClr>
                </a:solidFill>
                <a:cs typeface="+mn-ea"/>
                <a:sym typeface="+mn-lt"/>
              </a:rPr>
              <a:t>命令有相同效果，</a:t>
            </a:r>
            <a:endParaRPr lang="en-US" altLang="zh-CN" sz="2000" dirty="0">
              <a:solidFill>
                <a:schemeClr val="bg1">
                  <a:lumMod val="50000"/>
                </a:schemeClr>
              </a:solidFill>
              <a:cs typeface="+mn-ea"/>
              <a:sym typeface="+mn-lt"/>
            </a:endParaRPr>
          </a:p>
          <a:p>
            <a:pPr lvl="2"/>
            <a:r>
              <a:rPr lang="zh-CN" altLang="en-US" sz="2000" dirty="0">
                <a:solidFill>
                  <a:schemeClr val="bg1">
                    <a:lumMod val="50000"/>
                  </a:schemeClr>
                </a:solidFill>
                <a:cs typeface="+mn-ea"/>
                <a:sym typeface="+mn-lt"/>
              </a:rPr>
              <a:t>只是</a:t>
            </a:r>
            <a:r>
              <a:rPr lang="en-US" altLang="zh-CN" sz="2000" dirty="0">
                <a:solidFill>
                  <a:schemeClr val="bg1">
                    <a:lumMod val="50000"/>
                  </a:schemeClr>
                </a:solidFill>
                <a:cs typeface="+mn-ea"/>
                <a:sym typeface="+mn-lt"/>
              </a:rPr>
              <a:t>Test</a:t>
            </a:r>
            <a:r>
              <a:rPr lang="zh-CN" altLang="en-US" sz="2000" dirty="0">
                <a:solidFill>
                  <a:schemeClr val="bg1">
                    <a:lumMod val="50000"/>
                  </a:schemeClr>
                </a:solidFill>
                <a:cs typeface="+mn-ea"/>
                <a:sym typeface="+mn-lt"/>
              </a:rPr>
              <a:t>指令不改变</a:t>
            </a:r>
            <a:r>
              <a:rPr lang="en-US" altLang="zh-CN" sz="2000" dirty="0">
                <a:solidFill>
                  <a:schemeClr val="bg1">
                    <a:lumMod val="50000"/>
                  </a:schemeClr>
                </a:solidFill>
                <a:cs typeface="+mn-ea"/>
                <a:sym typeface="+mn-lt"/>
              </a:rPr>
              <a:t>AX</a:t>
            </a:r>
            <a:r>
              <a:rPr lang="zh-CN" altLang="en-US" sz="2000" dirty="0">
                <a:solidFill>
                  <a:schemeClr val="bg1">
                    <a:lumMod val="50000"/>
                  </a:schemeClr>
                </a:solidFill>
                <a:cs typeface="+mn-ea"/>
                <a:sym typeface="+mn-lt"/>
              </a:rPr>
              <a:t>和</a:t>
            </a:r>
            <a:r>
              <a:rPr lang="en-US" altLang="zh-CN" sz="2000" dirty="0">
                <a:solidFill>
                  <a:schemeClr val="bg1">
                    <a:lumMod val="50000"/>
                  </a:schemeClr>
                </a:solidFill>
                <a:cs typeface="+mn-ea"/>
                <a:sym typeface="+mn-lt"/>
              </a:rPr>
              <a:t>BX</a:t>
            </a:r>
            <a:r>
              <a:rPr lang="zh-CN" altLang="en-US" sz="2000" dirty="0">
                <a:solidFill>
                  <a:schemeClr val="bg1">
                    <a:lumMod val="50000"/>
                  </a:schemeClr>
                </a:solidFill>
                <a:cs typeface="+mn-ea"/>
                <a:sym typeface="+mn-lt"/>
              </a:rPr>
              <a:t>的内容</a:t>
            </a:r>
            <a:endParaRPr lang="en-US" altLang="zh-CN" sz="2000" dirty="0">
              <a:solidFill>
                <a:schemeClr val="bg1">
                  <a:lumMod val="50000"/>
                </a:schemeClr>
              </a:solidFill>
              <a:cs typeface="+mn-ea"/>
              <a:sym typeface="+mn-lt"/>
            </a:endParaRPr>
          </a:p>
          <a:p>
            <a:pPr lvl="2"/>
            <a:r>
              <a:rPr lang="en-US" altLang="zh-CN" sz="2000" dirty="0">
                <a:solidFill>
                  <a:schemeClr val="bg1">
                    <a:lumMod val="50000"/>
                  </a:schemeClr>
                </a:solidFill>
                <a:cs typeface="+mn-ea"/>
                <a:sym typeface="+mn-lt"/>
              </a:rPr>
              <a:t>AND</a:t>
            </a:r>
            <a:r>
              <a:rPr lang="zh-CN" altLang="en-US" sz="2000" dirty="0">
                <a:solidFill>
                  <a:schemeClr val="bg1">
                    <a:lumMod val="50000"/>
                  </a:schemeClr>
                </a:solidFill>
                <a:cs typeface="+mn-ea"/>
                <a:sym typeface="+mn-lt"/>
              </a:rPr>
              <a:t>指令会把结果保存到</a:t>
            </a:r>
            <a:r>
              <a:rPr lang="en-US" altLang="zh-CN" sz="2000" dirty="0">
                <a:solidFill>
                  <a:schemeClr val="bg1">
                    <a:lumMod val="50000"/>
                  </a:schemeClr>
                </a:solidFill>
                <a:cs typeface="+mn-ea"/>
                <a:sym typeface="+mn-lt"/>
              </a:rPr>
              <a:t>AX</a:t>
            </a:r>
            <a:r>
              <a:rPr lang="zh-CN" altLang="en-US" sz="2000" dirty="0">
                <a:solidFill>
                  <a:schemeClr val="bg1">
                    <a:lumMod val="50000"/>
                  </a:schemeClr>
                </a:solidFill>
                <a:cs typeface="+mn-ea"/>
                <a:sym typeface="+mn-lt"/>
              </a:rPr>
              <a:t>中</a:t>
            </a:r>
            <a:endParaRPr lang="en-US" altLang="zh-CN" sz="2000" dirty="0">
              <a:solidFill>
                <a:schemeClr val="bg1">
                  <a:lumMod val="50000"/>
                </a:schemeClr>
              </a:solidFill>
              <a:cs typeface="+mn-ea"/>
              <a:sym typeface="+mn-lt"/>
            </a:endParaRPr>
          </a:p>
          <a:p>
            <a:pPr marL="457200" lvl="1" indent="0">
              <a:buNone/>
            </a:pPr>
            <a:endParaRPr lang="en-US" altLang="zh-CN" sz="2400" dirty="0">
              <a:cs typeface="+mn-ea"/>
              <a:sym typeface="+mn-lt"/>
            </a:endParaRPr>
          </a:p>
          <a:p>
            <a:pPr lvl="1"/>
            <a:r>
              <a:rPr lang="zh-CN" altLang="en-US" sz="2400" dirty="0">
                <a:cs typeface="+mn-ea"/>
                <a:sym typeface="+mn-lt"/>
              </a:rPr>
              <a:t>判定是否已对局部静态变量 </a:t>
            </a:r>
            <a:r>
              <a:rPr lang="en-US" altLang="zh-CN" sz="2400" dirty="0">
                <a:cs typeface="+mn-ea"/>
                <a:sym typeface="+mn-lt"/>
              </a:rPr>
              <a:t>var2 </a:t>
            </a:r>
          </a:p>
          <a:p>
            <a:pPr lvl="2"/>
            <a:r>
              <a:rPr lang="zh-CN" altLang="en-US" sz="2000" dirty="0">
                <a:solidFill>
                  <a:srgbClr val="FF0000"/>
                </a:solidFill>
                <a:cs typeface="+mn-ea"/>
                <a:sym typeface="+mn-lt"/>
              </a:rPr>
              <a:t>左分支</a:t>
            </a:r>
            <a:r>
              <a:rPr lang="zh-CN" altLang="en-US" sz="2000" dirty="0">
                <a:cs typeface="+mn-ea"/>
                <a:sym typeface="+mn-lt"/>
              </a:rPr>
              <a:t>：如否，对 </a:t>
            </a:r>
            <a:r>
              <a:rPr lang="en-US" altLang="zh-CN" sz="2000" dirty="0">
                <a:cs typeface="+mn-ea"/>
                <a:sym typeface="+mn-lt"/>
              </a:rPr>
              <a:t>var2 </a:t>
            </a:r>
            <a:r>
              <a:rPr lang="zh-CN" altLang="en-US" sz="2000" dirty="0">
                <a:cs typeface="+mn-ea"/>
                <a:sym typeface="+mn-lt"/>
              </a:rPr>
              <a:t>进行赋值</a:t>
            </a:r>
            <a:endParaRPr lang="en-US" altLang="zh-CN" sz="2000" dirty="0">
              <a:cs typeface="+mn-ea"/>
              <a:sym typeface="+mn-lt"/>
            </a:endParaRPr>
          </a:p>
          <a:p>
            <a:pPr lvl="2"/>
            <a:r>
              <a:rPr lang="zh-CN" altLang="en-US" sz="2000" dirty="0">
                <a:solidFill>
                  <a:srgbClr val="00B050"/>
                </a:solidFill>
                <a:cs typeface="+mn-ea"/>
                <a:sym typeface="+mn-lt"/>
              </a:rPr>
              <a:t>右分支</a:t>
            </a:r>
            <a:r>
              <a:rPr lang="zh-CN" altLang="en-US" sz="2000" dirty="0">
                <a:cs typeface="+mn-ea"/>
                <a:sym typeface="+mn-lt"/>
              </a:rPr>
              <a:t>：如是，则不再对其赋值</a:t>
            </a:r>
            <a:endParaRPr lang="en-US" altLang="zh-CN" sz="2000" dirty="0">
              <a:cs typeface="+mn-ea"/>
              <a:sym typeface="+mn-lt"/>
            </a:endParaRPr>
          </a:p>
          <a:p>
            <a:pPr lvl="1"/>
            <a:endParaRPr lang="en-US" altLang="zh-CN" sz="2400" dirty="0">
              <a:cs typeface="+mn-ea"/>
              <a:sym typeface="+mn-lt"/>
            </a:endParaRPr>
          </a:p>
          <a:p>
            <a:pPr lvl="1"/>
            <a:r>
              <a:rPr lang="zh-CN" altLang="en-US" sz="2400" dirty="0">
                <a:cs typeface="+mn-ea"/>
                <a:sym typeface="+mn-lt"/>
              </a:rPr>
              <a:t>对局部变量 </a:t>
            </a:r>
            <a:r>
              <a:rPr lang="en-US" altLang="zh-CN" sz="2400" dirty="0">
                <a:cs typeface="+mn-ea"/>
                <a:sym typeface="+mn-lt"/>
              </a:rPr>
              <a:t>var 1 </a:t>
            </a:r>
            <a:r>
              <a:rPr lang="zh-CN" altLang="en-US" sz="2400" dirty="0">
                <a:cs typeface="+mn-ea"/>
                <a:sym typeface="+mn-lt"/>
              </a:rPr>
              <a:t>进行赋值</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pic>
        <p:nvPicPr>
          <p:cNvPr id="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33" b="3433"/>
          <a:stretch/>
        </p:blipFill>
        <p:spPr bwMode="auto">
          <a:xfrm>
            <a:off x="6177137" y="1635239"/>
            <a:ext cx="3528391" cy="4739943"/>
          </a:xfrm>
          <a:prstGeom prst="rect">
            <a:avLst/>
          </a:prstGeom>
          <a:noFill/>
          <a:ln w="9525">
            <a:noFill/>
            <a:miter lim="800000"/>
            <a:headEnd/>
            <a:tailEnd/>
          </a:ln>
          <a:effectLst/>
        </p:spPr>
      </p:pic>
      <p:cxnSp>
        <p:nvCxnSpPr>
          <p:cNvPr id="8" name="直接箭头连接符 7">
            <a:extLst>
              <a:ext uri="{FF2B5EF4-FFF2-40B4-BE49-F238E27FC236}">
                <a16:creationId xmlns:a16="http://schemas.microsoft.com/office/drawing/2014/main" id="{55880D30-1449-4D00-B428-F8CF74D08573}"/>
              </a:ext>
            </a:extLst>
          </p:cNvPr>
          <p:cNvCxnSpPr>
            <a:cxnSpLocks/>
          </p:cNvCxnSpPr>
          <p:nvPr/>
        </p:nvCxnSpPr>
        <p:spPr>
          <a:xfrm>
            <a:off x="1280592" y="2420888"/>
            <a:ext cx="4896545" cy="14401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1E1F7620-1BA6-49E3-AD5D-EAFA3DBF9D1F}"/>
              </a:ext>
            </a:extLst>
          </p:cNvPr>
          <p:cNvSpPr/>
          <p:nvPr/>
        </p:nvSpPr>
        <p:spPr>
          <a:xfrm>
            <a:off x="6177137" y="4149080"/>
            <a:ext cx="3384375"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a:extLst>
              <a:ext uri="{FF2B5EF4-FFF2-40B4-BE49-F238E27FC236}">
                <a16:creationId xmlns:a16="http://schemas.microsoft.com/office/drawing/2014/main" id="{868C3DD7-0134-4D1A-B2FE-2AE9AA7B789D}"/>
              </a:ext>
            </a:extLst>
          </p:cNvPr>
          <p:cNvGrpSpPr/>
          <p:nvPr/>
        </p:nvGrpSpPr>
        <p:grpSpPr>
          <a:xfrm>
            <a:off x="4088904" y="2332234"/>
            <a:ext cx="5115664" cy="3545038"/>
            <a:chOff x="4088904" y="2332234"/>
            <a:chExt cx="5115664" cy="3545038"/>
          </a:xfrm>
        </p:grpSpPr>
        <p:sp>
          <p:nvSpPr>
            <p:cNvPr id="7" name="矩形 6"/>
            <p:cNvSpPr/>
            <p:nvPr/>
          </p:nvSpPr>
          <p:spPr>
            <a:xfrm>
              <a:off x="6632800" y="2332234"/>
              <a:ext cx="2571768" cy="23267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箭头连接符 11">
              <a:extLst>
                <a:ext uri="{FF2B5EF4-FFF2-40B4-BE49-F238E27FC236}">
                  <a16:creationId xmlns:a16="http://schemas.microsoft.com/office/drawing/2014/main" id="{CEFFB08D-ADDD-452F-99CE-207D43D05CF2}"/>
                </a:ext>
              </a:extLst>
            </p:cNvPr>
            <p:cNvCxnSpPr>
              <a:cxnSpLocks/>
            </p:cNvCxnSpPr>
            <p:nvPr/>
          </p:nvCxnSpPr>
          <p:spPr>
            <a:xfrm flipV="1">
              <a:off x="4088904" y="2564905"/>
              <a:ext cx="2520280" cy="3312367"/>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0121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randombar(horizontal)">
                                      <p:cBhvr>
                                        <p:cTn id="7" dur="500"/>
                                        <p:tgtEl>
                                          <p:spTgt spid="4">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7" end="7"/>
                                            </p:txEl>
                                          </p:spTgt>
                                        </p:tgtEl>
                                        <p:attrNameLst>
                                          <p:attrName>style.visibility</p:attrName>
                                        </p:attrNameLst>
                                      </p:cBhvr>
                                      <p:to>
                                        <p:strVal val="visible"/>
                                      </p:to>
                                    </p:set>
                                    <p:animEffect transition="in" filter="randombar(horizontal)">
                                      <p:cBhvr>
                                        <p:cTn id="10" dur="500"/>
                                        <p:tgtEl>
                                          <p:spTgt spid="4">
                                            <p:txEl>
                                              <p:pRg st="7" end="7"/>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randombar(horizontal)">
                                      <p:cBhvr>
                                        <p:cTn id="13" dur="500"/>
                                        <p:tgtEl>
                                          <p:spTgt spid="4">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23" dur="500"/>
                                        <p:tgtEl>
                                          <p:spTgt spid="4">
                                            <p:txEl>
                                              <p:pRg st="10" end="10"/>
                                            </p:txEl>
                                          </p:spTgt>
                                        </p:tgtEl>
                                      </p:cBhvr>
                                    </p:animEffect>
                                  </p:childTnLst>
                                </p:cTn>
                              </p:par>
                            </p:childTnLst>
                          </p:cTn>
                        </p:par>
                        <p:par>
                          <p:cTn id="24" fill="hold">
                            <p:stCondLst>
                              <p:cond delay="500"/>
                            </p:stCondLst>
                            <p:childTnLst>
                              <p:par>
                                <p:cTn id="25" presetID="14" presetClass="entr" presetSubtype="1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4" name="内容占位符 3"/>
          <p:cNvSpPr>
            <a:spLocks noGrp="1"/>
          </p:cNvSpPr>
          <p:nvPr>
            <p:ph idx="1"/>
          </p:nvPr>
        </p:nvSpPr>
        <p:spPr>
          <a:xfrm>
            <a:off x="495300" y="1628800"/>
            <a:ext cx="5249788" cy="5229200"/>
          </a:xfrm>
        </p:spPr>
        <p:txBody>
          <a:bodyPr>
            <a:normAutofit fontScale="70000" lnSpcReduction="20000"/>
          </a:bodyPr>
          <a:lstStyle/>
          <a:p>
            <a:pPr algn="just">
              <a:lnSpc>
                <a:spcPct val="120000"/>
              </a:lnSpc>
            </a:pPr>
            <a:r>
              <a:rPr lang="en-US" altLang="zh-CN" dirty="0">
                <a:cs typeface="+mn-ea"/>
                <a:sym typeface="+mn-lt"/>
              </a:rPr>
              <a:t>__</a:t>
            </a:r>
            <a:r>
              <a:rPr lang="en-US" altLang="zh-CN" dirty="0" err="1">
                <a:cs typeface="+mn-ea"/>
                <a:sym typeface="+mn-lt"/>
              </a:rPr>
              <a:t>cxa_guard_acquire</a:t>
            </a:r>
            <a:r>
              <a:rPr lang="en-US" altLang="zh-CN" dirty="0">
                <a:cs typeface="+mn-ea"/>
                <a:sym typeface="+mn-lt"/>
              </a:rPr>
              <a:t> </a:t>
            </a:r>
            <a:r>
              <a:rPr lang="zh-CN" altLang="en-US" dirty="0">
                <a:cs typeface="+mn-ea"/>
                <a:sym typeface="+mn-lt"/>
              </a:rPr>
              <a:t>函数用于</a:t>
            </a:r>
            <a:r>
              <a:rPr lang="zh-CN" altLang="en-US" dirty="0">
                <a:solidFill>
                  <a:schemeClr val="bg1"/>
                </a:solidFill>
                <a:highlight>
                  <a:srgbClr val="FF0000"/>
                </a:highlight>
                <a:cs typeface="+mn-ea"/>
                <a:sym typeface="+mn-lt"/>
              </a:rPr>
              <a:t>检测</a:t>
            </a:r>
            <a:r>
              <a:rPr lang="zh-CN" altLang="en-US" dirty="0">
                <a:cs typeface="+mn-ea"/>
                <a:sym typeface="+mn-lt"/>
              </a:rPr>
              <a:t>局部静态变量的赋值情况</a:t>
            </a:r>
            <a:endParaRPr lang="en-US" altLang="zh-CN" dirty="0">
              <a:cs typeface="+mn-ea"/>
              <a:sym typeface="+mn-lt"/>
            </a:endParaRPr>
          </a:p>
          <a:p>
            <a:pPr lvl="1" algn="just"/>
            <a:endParaRPr lang="en-US" altLang="zh-CN" dirty="0">
              <a:cs typeface="+mn-ea"/>
              <a:sym typeface="+mn-lt"/>
            </a:endParaRPr>
          </a:p>
          <a:p>
            <a:pPr lvl="1" algn="just">
              <a:lnSpc>
                <a:spcPct val="120000"/>
              </a:lnSpc>
            </a:pPr>
            <a:r>
              <a:rPr lang="zh-CN" altLang="en-US" dirty="0">
                <a:cs typeface="+mn-ea"/>
                <a:sym typeface="+mn-lt"/>
              </a:rPr>
              <a:t>对上述算法进行一下分析，即如果</a:t>
            </a:r>
            <a:r>
              <a:rPr lang="en-US" altLang="zh-CN" dirty="0">
                <a:solidFill>
                  <a:srgbClr val="0000FF"/>
                </a:solidFill>
                <a:cs typeface="+mn-ea"/>
                <a:sym typeface="+mn-lt"/>
              </a:rPr>
              <a:t>0x41F040</a:t>
            </a:r>
            <a:r>
              <a:rPr lang="zh-CN" altLang="en-US" dirty="0">
                <a:cs typeface="+mn-ea"/>
                <a:sym typeface="+mn-lt"/>
              </a:rPr>
              <a:t>地址处的字节每次相与的最低</a:t>
            </a:r>
            <a:r>
              <a:rPr lang="en-US" altLang="zh-CN" dirty="0">
                <a:cs typeface="+mn-ea"/>
                <a:sym typeface="+mn-lt"/>
              </a:rPr>
              <a:t>bit</a:t>
            </a:r>
            <a:r>
              <a:rPr lang="zh-CN" altLang="en-US" dirty="0">
                <a:cs typeface="+mn-ea"/>
                <a:sym typeface="+mn-lt"/>
              </a:rPr>
              <a:t>位为</a:t>
            </a:r>
            <a:r>
              <a:rPr lang="en-US" altLang="zh-CN" dirty="0">
                <a:cs typeface="+mn-ea"/>
                <a:sym typeface="+mn-lt"/>
              </a:rPr>
              <a:t>0</a:t>
            </a:r>
            <a:r>
              <a:rPr lang="zh-CN" altLang="en-US" dirty="0">
                <a:cs typeface="+mn-ea"/>
                <a:sym typeface="+mn-lt"/>
              </a:rPr>
              <a:t>，则</a:t>
            </a:r>
            <a:r>
              <a:rPr lang="zh-CN" altLang="en-US" dirty="0">
                <a:highlight>
                  <a:srgbClr val="FFFF00"/>
                </a:highlight>
                <a:cs typeface="+mn-ea"/>
                <a:sym typeface="+mn-lt"/>
              </a:rPr>
              <a:t>没有赋值，将其置</a:t>
            </a:r>
            <a:r>
              <a:rPr lang="en-US" altLang="zh-CN" dirty="0">
                <a:highlight>
                  <a:srgbClr val="FFFF00"/>
                </a:highlight>
                <a:cs typeface="+mn-ea"/>
                <a:sym typeface="+mn-lt"/>
              </a:rPr>
              <a:t>1</a:t>
            </a:r>
            <a:r>
              <a:rPr lang="zh-CN" altLang="en-US" dirty="0">
                <a:highlight>
                  <a:srgbClr val="FFFF00"/>
                </a:highlight>
                <a:cs typeface="+mn-ea"/>
                <a:sym typeface="+mn-lt"/>
              </a:rPr>
              <a:t>，然后对局部静态变量赋值</a:t>
            </a:r>
            <a:endParaRPr lang="en-US" altLang="zh-CN" dirty="0">
              <a:highlight>
                <a:srgbClr val="FFFF00"/>
              </a:highlight>
              <a:cs typeface="+mn-ea"/>
              <a:sym typeface="+mn-lt"/>
            </a:endParaRPr>
          </a:p>
          <a:p>
            <a:pPr lvl="1" algn="just">
              <a:lnSpc>
                <a:spcPct val="120000"/>
              </a:lnSpc>
            </a:pPr>
            <a:endParaRPr lang="en-US" altLang="zh-CN" dirty="0">
              <a:cs typeface="+mn-ea"/>
              <a:sym typeface="+mn-lt"/>
            </a:endParaRPr>
          </a:p>
          <a:p>
            <a:pPr lvl="1" algn="just">
              <a:lnSpc>
                <a:spcPct val="120000"/>
              </a:lnSpc>
            </a:pPr>
            <a:r>
              <a:rPr lang="zh-CN" altLang="en-US" dirty="0">
                <a:solidFill>
                  <a:srgbClr val="FF0000"/>
                </a:solidFill>
                <a:cs typeface="+mn-ea"/>
                <a:sym typeface="+mn-lt"/>
              </a:rPr>
              <a:t>反之</a:t>
            </a:r>
            <a:r>
              <a:rPr lang="zh-CN" altLang="en-US" dirty="0">
                <a:cs typeface="+mn-ea"/>
                <a:sym typeface="+mn-lt"/>
              </a:rPr>
              <a:t>，</a:t>
            </a:r>
            <a:r>
              <a:rPr lang="en-US" altLang="zh-CN" dirty="0">
                <a:solidFill>
                  <a:srgbClr val="0000FF"/>
                </a:solidFill>
                <a:cs typeface="+mn-ea"/>
                <a:sym typeface="+mn-lt"/>
              </a:rPr>
              <a:t>0x41F040</a:t>
            </a:r>
            <a:r>
              <a:rPr lang="zh-CN" altLang="en-US" dirty="0">
                <a:cs typeface="+mn-ea"/>
                <a:sym typeface="+mn-lt"/>
              </a:rPr>
              <a:t>地址处相与的最低</a:t>
            </a:r>
            <a:r>
              <a:rPr lang="en-US" altLang="zh-CN" dirty="0">
                <a:cs typeface="+mn-ea"/>
                <a:sym typeface="+mn-lt"/>
              </a:rPr>
              <a:t>bit</a:t>
            </a:r>
            <a:r>
              <a:rPr lang="zh-CN" altLang="en-US" dirty="0">
                <a:cs typeface="+mn-ea"/>
                <a:sym typeface="+mn-lt"/>
              </a:rPr>
              <a:t>位为</a:t>
            </a:r>
            <a:r>
              <a:rPr lang="en-US" altLang="zh-CN" dirty="0">
                <a:cs typeface="+mn-ea"/>
                <a:sym typeface="+mn-lt"/>
              </a:rPr>
              <a:t>1</a:t>
            </a:r>
            <a:r>
              <a:rPr lang="zh-CN" altLang="en-US" dirty="0">
                <a:cs typeface="+mn-ea"/>
                <a:sym typeface="+mn-lt"/>
              </a:rPr>
              <a:t>，则</a:t>
            </a:r>
            <a:r>
              <a:rPr lang="zh-CN" altLang="en-US" dirty="0">
                <a:highlight>
                  <a:srgbClr val="C0C0C0"/>
                </a:highlight>
                <a:cs typeface="+mn-ea"/>
                <a:sym typeface="+mn-lt"/>
              </a:rPr>
              <a:t>说明已经对局部静态变量赋过值</a:t>
            </a:r>
            <a:r>
              <a:rPr lang="zh-CN" altLang="en-US" dirty="0">
                <a:cs typeface="+mn-ea"/>
                <a:sym typeface="+mn-lt"/>
              </a:rPr>
              <a:t>，不再对其赋值（对应于</a:t>
            </a:r>
            <a:r>
              <a:rPr lang="zh-CN" altLang="en-US" dirty="0">
                <a:solidFill>
                  <a:srgbClr val="FF0000"/>
                </a:solidFill>
                <a:cs typeface="+mn-ea"/>
                <a:sym typeface="+mn-lt"/>
              </a:rPr>
              <a:t>红色分支</a:t>
            </a:r>
            <a:r>
              <a:rPr lang="zh-CN" altLang="en-US" dirty="0">
                <a:cs typeface="+mn-ea"/>
                <a:sym typeface="+mn-lt"/>
              </a:rPr>
              <a:t>）</a:t>
            </a:r>
          </a:p>
          <a:p>
            <a:pPr lvl="1" algn="just">
              <a:lnSpc>
                <a:spcPct val="120000"/>
              </a:lnSpc>
            </a:pPr>
            <a:endParaRPr lang="en-US" altLang="zh-CN" dirty="0">
              <a:cs typeface="+mn-ea"/>
              <a:sym typeface="+mn-lt"/>
            </a:endParaRPr>
          </a:p>
          <a:p>
            <a:pPr lvl="1" algn="just">
              <a:lnSpc>
                <a:spcPct val="120000"/>
              </a:lnSpc>
            </a:pPr>
            <a:r>
              <a:rPr lang="zh-CN" altLang="en-US" dirty="0">
                <a:solidFill>
                  <a:schemeClr val="bg1">
                    <a:lumMod val="65000"/>
                  </a:schemeClr>
                </a:solidFill>
                <a:cs typeface="+mn-ea"/>
                <a:sym typeface="+mn-lt"/>
              </a:rPr>
              <a:t>不同的编译器对局部静态变量赋值得算法会有区别，在实践中需注意</a:t>
            </a:r>
            <a:endParaRPr lang="en-US" altLang="zh-CN" dirty="0">
              <a:solidFill>
                <a:schemeClr val="bg1">
                  <a:lumMod val="65000"/>
                </a:schemeClr>
              </a:solidFill>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）变量表现形式</a:t>
            </a:r>
          </a:p>
        </p:txBody>
      </p:sp>
      <p:pic>
        <p:nvPicPr>
          <p:cNvPr id="6" name="图片 5">
            <a:extLst>
              <a:ext uri="{FF2B5EF4-FFF2-40B4-BE49-F238E27FC236}">
                <a16:creationId xmlns:a16="http://schemas.microsoft.com/office/drawing/2014/main" id="{356E875D-7CC2-4307-AC94-CC27C5D505BD}"/>
              </a:ext>
            </a:extLst>
          </p:cNvPr>
          <p:cNvPicPr>
            <a:picLocks noChangeAspect="1"/>
          </p:cNvPicPr>
          <p:nvPr/>
        </p:nvPicPr>
        <p:blipFill>
          <a:blip r:embed="rId3"/>
          <a:stretch>
            <a:fillRect/>
          </a:stretch>
        </p:blipFill>
        <p:spPr>
          <a:xfrm>
            <a:off x="6105128" y="3791291"/>
            <a:ext cx="3570761" cy="2939012"/>
          </a:xfrm>
          <a:prstGeom prst="rect">
            <a:avLst/>
          </a:prstGeom>
        </p:spPr>
      </p:pic>
      <p:grpSp>
        <p:nvGrpSpPr>
          <p:cNvPr id="14" name="组合 13">
            <a:extLst>
              <a:ext uri="{FF2B5EF4-FFF2-40B4-BE49-F238E27FC236}">
                <a16:creationId xmlns:a16="http://schemas.microsoft.com/office/drawing/2014/main" id="{3595EE74-7FDF-4A93-888B-E85300AE8E45}"/>
              </a:ext>
            </a:extLst>
          </p:cNvPr>
          <p:cNvGrpSpPr/>
          <p:nvPr/>
        </p:nvGrpSpPr>
        <p:grpSpPr>
          <a:xfrm>
            <a:off x="5817096" y="1628800"/>
            <a:ext cx="3960440" cy="2952328"/>
            <a:chOff x="5817096" y="1628800"/>
            <a:chExt cx="3960440" cy="2952328"/>
          </a:xfrm>
        </p:grpSpPr>
        <p:pic>
          <p:nvPicPr>
            <p:cNvPr id="8" name="图片 7">
              <a:extLst>
                <a:ext uri="{FF2B5EF4-FFF2-40B4-BE49-F238E27FC236}">
                  <a16:creationId xmlns:a16="http://schemas.microsoft.com/office/drawing/2014/main" id="{D8212BA4-7BDC-4789-9319-8FC51E2EB7D9}"/>
                </a:ext>
              </a:extLst>
            </p:cNvPr>
            <p:cNvPicPr>
              <a:picLocks noChangeAspect="1"/>
            </p:cNvPicPr>
            <p:nvPr/>
          </p:nvPicPr>
          <p:blipFill>
            <a:blip r:embed="rId4"/>
            <a:stretch>
              <a:fillRect/>
            </a:stretch>
          </p:blipFill>
          <p:spPr>
            <a:xfrm>
              <a:off x="5817096" y="1628800"/>
              <a:ext cx="3944888" cy="1694952"/>
            </a:xfrm>
            <a:prstGeom prst="rect">
              <a:avLst/>
            </a:prstGeom>
          </p:spPr>
        </p:pic>
        <p:cxnSp>
          <p:nvCxnSpPr>
            <p:cNvPr id="10" name="直接连接符 9">
              <a:extLst>
                <a:ext uri="{FF2B5EF4-FFF2-40B4-BE49-F238E27FC236}">
                  <a16:creationId xmlns:a16="http://schemas.microsoft.com/office/drawing/2014/main" id="{0838A3ED-FC25-485A-851F-9BD26D85CE10}"/>
                </a:ext>
              </a:extLst>
            </p:cNvPr>
            <p:cNvCxnSpPr>
              <a:cxnSpLocks/>
            </p:cNvCxnSpPr>
            <p:nvPr/>
          </p:nvCxnSpPr>
          <p:spPr>
            <a:xfrm flipV="1">
              <a:off x="7113240" y="3284984"/>
              <a:ext cx="2664296" cy="1296144"/>
            </a:xfrm>
            <a:prstGeom prst="line">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25434C3-161A-4C7C-B9BD-00287372E07B}"/>
                </a:ext>
              </a:extLst>
            </p:cNvPr>
            <p:cNvCxnSpPr/>
            <p:nvPr/>
          </p:nvCxnSpPr>
          <p:spPr>
            <a:xfrm flipH="1" flipV="1">
              <a:off x="5817096" y="3323752"/>
              <a:ext cx="648072" cy="1185368"/>
            </a:xfrm>
            <a:prstGeom prst="line">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80045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barn(inVertical)">
                                      <p:cBhvr>
                                        <p:cTn id="1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a:xfrm>
            <a:off x="495300" y="1340768"/>
            <a:ext cx="3752549" cy="4968551"/>
          </a:xfrm>
        </p:spPr>
        <p:txBody>
          <a:bodyPr/>
          <a:lstStyle/>
          <a:p>
            <a:r>
              <a:rPr lang="zh-CN" altLang="en-US" dirty="0">
                <a:cs typeface="+mn-ea"/>
                <a:sym typeface="+mn-lt"/>
              </a:rPr>
              <a:t>一</a:t>
            </a:r>
            <a:r>
              <a:rPr lang="en-US" altLang="zh-CN" dirty="0">
                <a:cs typeface="+mn-ea"/>
                <a:sym typeface="+mn-lt"/>
              </a:rPr>
              <a:t>. </a:t>
            </a:r>
            <a:r>
              <a:rPr lang="zh-CN" altLang="en-US" dirty="0">
                <a:cs typeface="+mn-ea"/>
                <a:sym typeface="+mn-lt"/>
              </a:rPr>
              <a:t>基本数据类型</a:t>
            </a:r>
          </a:p>
          <a:p>
            <a:r>
              <a:rPr lang="zh-CN" altLang="en-US" dirty="0">
                <a:cs typeface="+mn-ea"/>
                <a:sym typeface="+mn-lt"/>
              </a:rPr>
              <a:t>二</a:t>
            </a:r>
            <a:r>
              <a:rPr lang="en-US" altLang="zh-CN" dirty="0">
                <a:cs typeface="+mn-ea"/>
                <a:sym typeface="+mn-lt"/>
              </a:rPr>
              <a:t>. </a:t>
            </a:r>
            <a:r>
              <a:rPr lang="zh-CN" altLang="en-US" dirty="0">
                <a:cs typeface="+mn-ea"/>
                <a:sym typeface="+mn-lt"/>
              </a:rPr>
              <a:t>流程控制语句</a:t>
            </a:r>
          </a:p>
          <a:p>
            <a:r>
              <a:rPr lang="zh-CN" altLang="en-US" dirty="0">
                <a:cs typeface="+mn-ea"/>
                <a:sym typeface="+mn-lt"/>
              </a:rPr>
              <a:t>三</a:t>
            </a:r>
            <a:r>
              <a:rPr lang="en-US" altLang="zh-CN" dirty="0">
                <a:cs typeface="+mn-ea"/>
                <a:sym typeface="+mn-lt"/>
              </a:rPr>
              <a:t>. </a:t>
            </a:r>
            <a:r>
              <a:rPr lang="zh-CN" altLang="en-US" dirty="0">
                <a:cs typeface="+mn-ea"/>
                <a:sym typeface="+mn-lt"/>
              </a:rPr>
              <a:t>变量表现形式</a:t>
            </a:r>
            <a:endParaRPr lang="en-US" altLang="zh-CN" dirty="0">
              <a:cs typeface="+mn-ea"/>
              <a:sym typeface="+mn-lt"/>
            </a:endParaRPr>
          </a:p>
          <a:p>
            <a:r>
              <a:rPr lang="zh-CN" altLang="en-US" dirty="0">
                <a:solidFill>
                  <a:srgbClr val="FF0000"/>
                </a:solidFill>
                <a:cs typeface="+mn-ea"/>
                <a:sym typeface="+mn-lt"/>
              </a:rPr>
              <a:t>四</a:t>
            </a:r>
            <a:r>
              <a:rPr lang="en-US" altLang="zh-CN" dirty="0">
                <a:solidFill>
                  <a:srgbClr val="FF0000"/>
                </a:solidFill>
                <a:cs typeface="+mn-ea"/>
                <a:sym typeface="+mn-lt"/>
              </a:rPr>
              <a:t>. </a:t>
            </a:r>
            <a:r>
              <a:rPr lang="zh-CN" altLang="en-US" dirty="0">
                <a:solidFill>
                  <a:srgbClr val="FF0000"/>
                </a:solidFill>
                <a:cs typeface="+mn-ea"/>
                <a:sym typeface="+mn-lt"/>
              </a:rPr>
              <a:t>函数调用关系及程序栈</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13" name="矩形 12">
            <a:extLst>
              <a:ext uri="{FF2B5EF4-FFF2-40B4-BE49-F238E27FC236}">
                <a16:creationId xmlns:a16="http://schemas.microsoft.com/office/drawing/2014/main" id="{CC0EE170-AC1E-4427-A75F-2592DFCA063C}"/>
              </a:ext>
            </a:extLst>
          </p:cNvPr>
          <p:cNvSpPr/>
          <p:nvPr/>
        </p:nvSpPr>
        <p:spPr>
          <a:xfrm>
            <a:off x="7937013" y="4545038"/>
            <a:ext cx="1798661" cy="588490"/>
          </a:xfrm>
          <a:custGeom>
            <a:avLst/>
            <a:gdLst>
              <a:gd name="connsiteX0" fmla="*/ 0 w 1798661"/>
              <a:gd name="connsiteY0" fmla="*/ 0 h 588490"/>
              <a:gd name="connsiteX1" fmla="*/ 635527 w 1798661"/>
              <a:gd name="connsiteY1" fmla="*/ 0 h 588490"/>
              <a:gd name="connsiteX2" fmla="*/ 1217094 w 1798661"/>
              <a:gd name="connsiteY2" fmla="*/ 0 h 588490"/>
              <a:gd name="connsiteX3" fmla="*/ 1798661 w 1798661"/>
              <a:gd name="connsiteY3" fmla="*/ 0 h 588490"/>
              <a:gd name="connsiteX4" fmla="*/ 1798661 w 1798661"/>
              <a:gd name="connsiteY4" fmla="*/ 588490 h 588490"/>
              <a:gd name="connsiteX5" fmla="*/ 1163134 w 1798661"/>
              <a:gd name="connsiteY5" fmla="*/ 588490 h 588490"/>
              <a:gd name="connsiteX6" fmla="*/ 581567 w 1798661"/>
              <a:gd name="connsiteY6" fmla="*/ 588490 h 588490"/>
              <a:gd name="connsiteX7" fmla="*/ 0 w 1798661"/>
              <a:gd name="connsiteY7" fmla="*/ 588490 h 588490"/>
              <a:gd name="connsiteX8" fmla="*/ 0 w 1798661"/>
              <a:gd name="connsiteY8" fmla="*/ 0 h 58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8661" h="588490" extrusionOk="0">
                <a:moveTo>
                  <a:pt x="0" y="0"/>
                </a:moveTo>
                <a:cubicBezTo>
                  <a:pt x="266286" y="-27338"/>
                  <a:pt x="432670" y="-5706"/>
                  <a:pt x="635527" y="0"/>
                </a:cubicBezTo>
                <a:cubicBezTo>
                  <a:pt x="838384" y="5706"/>
                  <a:pt x="1035271" y="3430"/>
                  <a:pt x="1217094" y="0"/>
                </a:cubicBezTo>
                <a:cubicBezTo>
                  <a:pt x="1398917" y="-3430"/>
                  <a:pt x="1596998" y="-10749"/>
                  <a:pt x="1798661" y="0"/>
                </a:cubicBezTo>
                <a:cubicBezTo>
                  <a:pt x="1770793" y="248253"/>
                  <a:pt x="1820832" y="298975"/>
                  <a:pt x="1798661" y="588490"/>
                </a:cubicBezTo>
                <a:cubicBezTo>
                  <a:pt x="1510487" y="597009"/>
                  <a:pt x="1335046" y="611380"/>
                  <a:pt x="1163134" y="588490"/>
                </a:cubicBezTo>
                <a:cubicBezTo>
                  <a:pt x="991222" y="565600"/>
                  <a:pt x="858252" y="602595"/>
                  <a:pt x="581567" y="588490"/>
                </a:cubicBezTo>
                <a:cubicBezTo>
                  <a:pt x="304882" y="574385"/>
                  <a:pt x="123155" y="599716"/>
                  <a:pt x="0" y="588490"/>
                </a:cubicBezTo>
                <a:cubicBezTo>
                  <a:pt x="9182" y="447655"/>
                  <a:pt x="6893" y="154760"/>
                  <a:pt x="0" y="0"/>
                </a:cubicBezTo>
                <a:close/>
              </a:path>
            </a:pathLst>
          </a:custGeom>
          <a:noFill/>
          <a:ln>
            <a:solidFill>
              <a:schemeClr val="accent6">
                <a:lumMod val="75000"/>
              </a:schemeClr>
            </a:solidFill>
            <a:prstDash val="dash"/>
            <a:extLst>
              <a:ext uri="{C807C97D-BFC1-408E-A445-0C87EB9F89A2}">
                <ask:lineSketchStyleProps xmlns:ask="http://schemas.microsoft.com/office/drawing/2018/sketchyshapes" sd="1769435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0000FF"/>
                </a:solidFill>
                <a:cs typeface="+mn-ea"/>
                <a:sym typeface="+mn-lt"/>
              </a:rPr>
              <a:t>  </a:t>
            </a:r>
          </a:p>
        </p:txBody>
      </p:sp>
      <p:grpSp>
        <p:nvGrpSpPr>
          <p:cNvPr id="6" name="组合 5">
            <a:extLst>
              <a:ext uri="{FF2B5EF4-FFF2-40B4-BE49-F238E27FC236}">
                <a16:creationId xmlns:a16="http://schemas.microsoft.com/office/drawing/2014/main" id="{13DB6D98-E530-4EE1-86BF-6DEF2B408DED}"/>
              </a:ext>
            </a:extLst>
          </p:cNvPr>
          <p:cNvGrpSpPr/>
          <p:nvPr/>
        </p:nvGrpSpPr>
        <p:grpSpPr>
          <a:xfrm>
            <a:off x="4480630" y="2486525"/>
            <a:ext cx="5616624" cy="4238895"/>
            <a:chOff x="1187775" y="3273459"/>
            <a:chExt cx="10080464" cy="3395481"/>
          </a:xfrm>
        </p:grpSpPr>
        <p:sp>
          <p:nvSpPr>
            <p:cNvPr id="33" name="矩形 32">
              <a:extLst>
                <a:ext uri="{FF2B5EF4-FFF2-40B4-BE49-F238E27FC236}">
                  <a16:creationId xmlns:a16="http://schemas.microsoft.com/office/drawing/2014/main" id="{E6C4C771-0A92-4771-B1E5-675D8CA3036D}"/>
                </a:ext>
              </a:extLst>
            </p:cNvPr>
            <p:cNvSpPr/>
            <p:nvPr/>
          </p:nvSpPr>
          <p:spPr>
            <a:xfrm>
              <a:off x="4460450" y="3273459"/>
              <a:ext cx="2441542" cy="32970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4" name="矩形 33">
              <a:extLst>
                <a:ext uri="{FF2B5EF4-FFF2-40B4-BE49-F238E27FC236}">
                  <a16:creationId xmlns:a16="http://schemas.microsoft.com/office/drawing/2014/main" id="{9ED3A447-34BD-4F56-A4DD-B7B32E2A52EB}"/>
                </a:ext>
              </a:extLst>
            </p:cNvPr>
            <p:cNvSpPr/>
            <p:nvPr/>
          </p:nvSpPr>
          <p:spPr>
            <a:xfrm>
              <a:off x="4460450" y="3273459"/>
              <a:ext cx="2441542" cy="57267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Instructions</a:t>
              </a:r>
              <a:endParaRPr lang="zh-CN" altLang="en-US" dirty="0">
                <a:solidFill>
                  <a:schemeClr val="tx1"/>
                </a:solidFill>
                <a:cs typeface="+mn-ea"/>
                <a:sym typeface="+mn-lt"/>
              </a:endParaRPr>
            </a:p>
          </p:txBody>
        </p:sp>
        <p:sp>
          <p:nvSpPr>
            <p:cNvPr id="35" name="矩形 34">
              <a:extLst>
                <a:ext uri="{FF2B5EF4-FFF2-40B4-BE49-F238E27FC236}">
                  <a16:creationId xmlns:a16="http://schemas.microsoft.com/office/drawing/2014/main" id="{0F7744BE-B979-4C92-8900-26BEB0121C66}"/>
                </a:ext>
              </a:extLst>
            </p:cNvPr>
            <p:cNvSpPr/>
            <p:nvPr/>
          </p:nvSpPr>
          <p:spPr>
            <a:xfrm>
              <a:off x="4460450" y="3846136"/>
              <a:ext cx="2441542" cy="39050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Literals</a:t>
              </a:r>
              <a:endParaRPr lang="zh-CN" altLang="en-US" dirty="0">
                <a:solidFill>
                  <a:schemeClr val="tx1"/>
                </a:solidFill>
                <a:cs typeface="+mn-ea"/>
                <a:sym typeface="+mn-lt"/>
              </a:endParaRPr>
            </a:p>
          </p:txBody>
        </p:sp>
        <p:sp>
          <p:nvSpPr>
            <p:cNvPr id="36" name="矩形 35">
              <a:extLst>
                <a:ext uri="{FF2B5EF4-FFF2-40B4-BE49-F238E27FC236}">
                  <a16:creationId xmlns:a16="http://schemas.microsoft.com/office/drawing/2014/main" id="{F58A8B2A-281B-441A-9CF1-E1441418D78E}"/>
                </a:ext>
              </a:extLst>
            </p:cNvPr>
            <p:cNvSpPr/>
            <p:nvPr/>
          </p:nvSpPr>
          <p:spPr>
            <a:xfrm>
              <a:off x="4460450" y="4236643"/>
              <a:ext cx="2441542" cy="57267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Static Data</a:t>
              </a:r>
              <a:endParaRPr lang="zh-CN" altLang="en-US" dirty="0">
                <a:solidFill>
                  <a:schemeClr val="tx1"/>
                </a:solidFill>
                <a:cs typeface="+mn-ea"/>
                <a:sym typeface="+mn-lt"/>
              </a:endParaRPr>
            </a:p>
          </p:txBody>
        </p:sp>
        <p:sp>
          <p:nvSpPr>
            <p:cNvPr id="37" name="矩形 36">
              <a:extLst>
                <a:ext uri="{FF2B5EF4-FFF2-40B4-BE49-F238E27FC236}">
                  <a16:creationId xmlns:a16="http://schemas.microsoft.com/office/drawing/2014/main" id="{235AC1DC-FB11-4900-9398-BAC6E224804D}"/>
                </a:ext>
              </a:extLst>
            </p:cNvPr>
            <p:cNvSpPr/>
            <p:nvPr/>
          </p:nvSpPr>
          <p:spPr>
            <a:xfrm>
              <a:off x="4460450" y="4809320"/>
              <a:ext cx="2441542" cy="57267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Dynamic Data(Heap)</a:t>
              </a:r>
              <a:endParaRPr lang="zh-CN" altLang="en-US" dirty="0">
                <a:solidFill>
                  <a:schemeClr val="tx1"/>
                </a:solidFill>
                <a:cs typeface="+mn-ea"/>
                <a:sym typeface="+mn-lt"/>
              </a:endParaRPr>
            </a:p>
          </p:txBody>
        </p:sp>
        <p:sp>
          <p:nvSpPr>
            <p:cNvPr id="38" name="矩形 37">
              <a:extLst>
                <a:ext uri="{FF2B5EF4-FFF2-40B4-BE49-F238E27FC236}">
                  <a16:creationId xmlns:a16="http://schemas.microsoft.com/office/drawing/2014/main" id="{68C4B26C-9CB7-40F6-ACFB-DD3CDF33274F}"/>
                </a:ext>
              </a:extLst>
            </p:cNvPr>
            <p:cNvSpPr/>
            <p:nvPr/>
          </p:nvSpPr>
          <p:spPr>
            <a:xfrm>
              <a:off x="4460450" y="5997805"/>
              <a:ext cx="2441542" cy="5726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Stack</a:t>
              </a:r>
              <a:endParaRPr lang="zh-CN" altLang="en-US" dirty="0">
                <a:solidFill>
                  <a:schemeClr val="tx1"/>
                </a:solidFill>
                <a:cs typeface="+mn-ea"/>
                <a:sym typeface="+mn-lt"/>
              </a:endParaRPr>
            </a:p>
          </p:txBody>
        </p:sp>
        <p:sp>
          <p:nvSpPr>
            <p:cNvPr id="41" name="文本框 40">
              <a:extLst>
                <a:ext uri="{FF2B5EF4-FFF2-40B4-BE49-F238E27FC236}">
                  <a16:creationId xmlns:a16="http://schemas.microsoft.com/office/drawing/2014/main" id="{5E5F5B53-6E63-4956-921F-2BEFAB929296}"/>
                </a:ext>
              </a:extLst>
            </p:cNvPr>
            <p:cNvSpPr txBox="1"/>
            <p:nvPr/>
          </p:nvSpPr>
          <p:spPr>
            <a:xfrm>
              <a:off x="1187775" y="3293034"/>
              <a:ext cx="2856322" cy="517730"/>
            </a:xfrm>
            <a:prstGeom prst="rect">
              <a:avLst/>
            </a:prstGeom>
            <a:noFill/>
          </p:spPr>
          <p:txBody>
            <a:bodyPr wrap="square" rtlCol="0">
              <a:spAutoFit/>
            </a:bodyPr>
            <a:lstStyle/>
            <a:p>
              <a:r>
                <a:rPr lang="en-US" altLang="zh-CN" dirty="0">
                  <a:cs typeface="+mn-ea"/>
                  <a:sym typeface="+mn-lt"/>
                </a:rPr>
                <a:t>Read-only; executable</a:t>
              </a:r>
              <a:endParaRPr lang="zh-CN" altLang="en-US" dirty="0">
                <a:cs typeface="+mn-ea"/>
                <a:sym typeface="+mn-lt"/>
              </a:endParaRPr>
            </a:p>
          </p:txBody>
        </p:sp>
        <p:sp>
          <p:nvSpPr>
            <p:cNvPr id="42" name="文本框 41">
              <a:extLst>
                <a:ext uri="{FF2B5EF4-FFF2-40B4-BE49-F238E27FC236}">
                  <a16:creationId xmlns:a16="http://schemas.microsoft.com/office/drawing/2014/main" id="{57033367-9C94-42C6-B2B0-FC5457804506}"/>
                </a:ext>
              </a:extLst>
            </p:cNvPr>
            <p:cNvSpPr txBox="1"/>
            <p:nvPr/>
          </p:nvSpPr>
          <p:spPr>
            <a:xfrm>
              <a:off x="1187777" y="3786376"/>
              <a:ext cx="2856320" cy="739615"/>
            </a:xfrm>
            <a:prstGeom prst="rect">
              <a:avLst/>
            </a:prstGeom>
            <a:noFill/>
          </p:spPr>
          <p:txBody>
            <a:bodyPr wrap="square" rtlCol="0">
              <a:spAutoFit/>
            </a:bodyPr>
            <a:lstStyle/>
            <a:p>
              <a:r>
                <a:rPr lang="en-US" altLang="zh-CN" dirty="0">
                  <a:cs typeface="+mn-ea"/>
                  <a:sym typeface="+mn-lt"/>
                </a:rPr>
                <a:t>Read-only; not executable</a:t>
              </a:r>
              <a:endParaRPr lang="zh-CN" altLang="en-US" dirty="0">
                <a:cs typeface="+mn-ea"/>
                <a:sym typeface="+mn-lt"/>
              </a:endParaRPr>
            </a:p>
          </p:txBody>
        </p:sp>
        <p:sp>
          <p:nvSpPr>
            <p:cNvPr id="43" name="文本框 42">
              <a:extLst>
                <a:ext uri="{FF2B5EF4-FFF2-40B4-BE49-F238E27FC236}">
                  <a16:creationId xmlns:a16="http://schemas.microsoft.com/office/drawing/2014/main" id="{4555ED50-4156-410B-A6C8-8F6B44DEAB19}"/>
                </a:ext>
              </a:extLst>
            </p:cNvPr>
            <p:cNvSpPr txBox="1"/>
            <p:nvPr/>
          </p:nvSpPr>
          <p:spPr>
            <a:xfrm>
              <a:off x="1187777" y="4338315"/>
              <a:ext cx="2856322" cy="517730"/>
            </a:xfrm>
            <a:prstGeom prst="rect">
              <a:avLst/>
            </a:prstGeom>
            <a:noFill/>
          </p:spPr>
          <p:txBody>
            <a:bodyPr wrap="square" rtlCol="0">
              <a:spAutoFit/>
            </a:bodyPr>
            <a:lstStyle/>
            <a:p>
              <a:r>
                <a:rPr lang="en-US" altLang="zh-CN" dirty="0">
                  <a:cs typeface="+mn-ea"/>
                  <a:sym typeface="+mn-lt"/>
                </a:rPr>
                <a:t>Writable; not executable</a:t>
              </a:r>
              <a:endParaRPr lang="zh-CN" altLang="en-US" dirty="0">
                <a:cs typeface="+mn-ea"/>
                <a:sym typeface="+mn-lt"/>
              </a:endParaRPr>
            </a:p>
          </p:txBody>
        </p:sp>
        <p:sp>
          <p:nvSpPr>
            <p:cNvPr id="44" name="文本框 43">
              <a:extLst>
                <a:ext uri="{FF2B5EF4-FFF2-40B4-BE49-F238E27FC236}">
                  <a16:creationId xmlns:a16="http://schemas.microsoft.com/office/drawing/2014/main" id="{D70FCD9F-DE2D-4380-B583-DE32E6948EED}"/>
                </a:ext>
              </a:extLst>
            </p:cNvPr>
            <p:cNvSpPr txBox="1"/>
            <p:nvPr/>
          </p:nvSpPr>
          <p:spPr>
            <a:xfrm>
              <a:off x="1187779" y="4904964"/>
              <a:ext cx="2856320" cy="517730"/>
            </a:xfrm>
            <a:prstGeom prst="rect">
              <a:avLst/>
            </a:prstGeom>
            <a:noFill/>
          </p:spPr>
          <p:txBody>
            <a:bodyPr wrap="square" rtlCol="0">
              <a:spAutoFit/>
            </a:bodyPr>
            <a:lstStyle/>
            <a:p>
              <a:r>
                <a:rPr lang="en-US" altLang="zh-CN" dirty="0">
                  <a:cs typeface="+mn-ea"/>
                  <a:sym typeface="+mn-lt"/>
                </a:rPr>
                <a:t>Writable; not executable</a:t>
              </a:r>
              <a:endParaRPr lang="zh-CN" altLang="en-US" dirty="0">
                <a:cs typeface="+mn-ea"/>
                <a:sym typeface="+mn-lt"/>
              </a:endParaRPr>
            </a:p>
          </p:txBody>
        </p:sp>
        <p:sp>
          <p:nvSpPr>
            <p:cNvPr id="45" name="文本框 44">
              <a:extLst>
                <a:ext uri="{FF2B5EF4-FFF2-40B4-BE49-F238E27FC236}">
                  <a16:creationId xmlns:a16="http://schemas.microsoft.com/office/drawing/2014/main" id="{1FB2F233-EBED-4C58-899E-9932040C90FF}"/>
                </a:ext>
              </a:extLst>
            </p:cNvPr>
            <p:cNvSpPr txBox="1"/>
            <p:nvPr/>
          </p:nvSpPr>
          <p:spPr>
            <a:xfrm>
              <a:off x="1187775" y="6099477"/>
              <a:ext cx="2856322" cy="517730"/>
            </a:xfrm>
            <a:prstGeom prst="rect">
              <a:avLst/>
            </a:prstGeom>
            <a:noFill/>
          </p:spPr>
          <p:txBody>
            <a:bodyPr wrap="square" rtlCol="0">
              <a:spAutoFit/>
            </a:bodyPr>
            <a:lstStyle/>
            <a:p>
              <a:r>
                <a:rPr lang="en-US" altLang="zh-CN" dirty="0">
                  <a:cs typeface="+mn-ea"/>
                  <a:sym typeface="+mn-lt"/>
                </a:rPr>
                <a:t>Writable; not executable</a:t>
              </a:r>
              <a:endParaRPr lang="zh-CN" altLang="en-US" dirty="0">
                <a:cs typeface="+mn-ea"/>
                <a:sym typeface="+mn-lt"/>
              </a:endParaRPr>
            </a:p>
          </p:txBody>
        </p:sp>
        <p:sp>
          <p:nvSpPr>
            <p:cNvPr id="46" name="文本框 45">
              <a:extLst>
                <a:ext uri="{FF2B5EF4-FFF2-40B4-BE49-F238E27FC236}">
                  <a16:creationId xmlns:a16="http://schemas.microsoft.com/office/drawing/2014/main" id="{ECC0F868-6AEA-4E51-B8BD-727671A9FA20}"/>
                </a:ext>
              </a:extLst>
            </p:cNvPr>
            <p:cNvSpPr txBox="1"/>
            <p:nvPr/>
          </p:nvSpPr>
          <p:spPr>
            <a:xfrm>
              <a:off x="7450316" y="3273459"/>
              <a:ext cx="3494201" cy="517730"/>
            </a:xfrm>
            <a:prstGeom prst="rect">
              <a:avLst/>
            </a:prstGeom>
            <a:noFill/>
          </p:spPr>
          <p:txBody>
            <a:bodyPr wrap="square" rtlCol="0">
              <a:spAutoFit/>
            </a:bodyPr>
            <a:lstStyle/>
            <a:p>
              <a:r>
                <a:rPr lang="en-US" altLang="zh-CN" dirty="0">
                  <a:cs typeface="+mn-ea"/>
                  <a:sym typeface="+mn-lt"/>
                </a:rPr>
                <a:t>Initialized when process starts</a:t>
              </a:r>
              <a:endParaRPr lang="zh-CN" altLang="en-US" dirty="0">
                <a:cs typeface="+mn-ea"/>
                <a:sym typeface="+mn-lt"/>
              </a:endParaRPr>
            </a:p>
          </p:txBody>
        </p:sp>
        <p:sp>
          <p:nvSpPr>
            <p:cNvPr id="47" name="文本框 46">
              <a:extLst>
                <a:ext uri="{FF2B5EF4-FFF2-40B4-BE49-F238E27FC236}">
                  <a16:creationId xmlns:a16="http://schemas.microsoft.com/office/drawing/2014/main" id="{5260C5BA-201F-4736-8688-D4BD75D1B602}"/>
                </a:ext>
              </a:extLst>
            </p:cNvPr>
            <p:cNvSpPr txBox="1"/>
            <p:nvPr/>
          </p:nvSpPr>
          <p:spPr>
            <a:xfrm>
              <a:off x="7450314" y="3786376"/>
              <a:ext cx="3230250" cy="517730"/>
            </a:xfrm>
            <a:prstGeom prst="rect">
              <a:avLst/>
            </a:prstGeom>
            <a:noFill/>
          </p:spPr>
          <p:txBody>
            <a:bodyPr wrap="square" rtlCol="0">
              <a:spAutoFit/>
            </a:bodyPr>
            <a:lstStyle/>
            <a:p>
              <a:r>
                <a:rPr lang="en-US" altLang="zh-CN" dirty="0">
                  <a:cs typeface="+mn-ea"/>
                  <a:sym typeface="+mn-lt"/>
                </a:rPr>
                <a:t>Initialized when process starts</a:t>
              </a:r>
              <a:endParaRPr lang="zh-CN" altLang="en-US" dirty="0">
                <a:cs typeface="+mn-ea"/>
                <a:sym typeface="+mn-lt"/>
              </a:endParaRPr>
            </a:p>
          </p:txBody>
        </p:sp>
        <p:sp>
          <p:nvSpPr>
            <p:cNvPr id="48" name="文本框 47">
              <a:extLst>
                <a:ext uri="{FF2B5EF4-FFF2-40B4-BE49-F238E27FC236}">
                  <a16:creationId xmlns:a16="http://schemas.microsoft.com/office/drawing/2014/main" id="{E9EF2330-5E0F-471E-AB6C-54FD47338C73}"/>
                </a:ext>
              </a:extLst>
            </p:cNvPr>
            <p:cNvSpPr txBox="1"/>
            <p:nvPr/>
          </p:nvSpPr>
          <p:spPr>
            <a:xfrm>
              <a:off x="7450318" y="4338315"/>
              <a:ext cx="3168976" cy="517730"/>
            </a:xfrm>
            <a:prstGeom prst="rect">
              <a:avLst/>
            </a:prstGeom>
            <a:noFill/>
          </p:spPr>
          <p:txBody>
            <a:bodyPr wrap="square" rtlCol="0">
              <a:spAutoFit/>
            </a:bodyPr>
            <a:lstStyle/>
            <a:p>
              <a:r>
                <a:rPr lang="en-US" altLang="zh-CN" dirty="0">
                  <a:cs typeface="+mn-ea"/>
                  <a:sym typeface="+mn-lt"/>
                </a:rPr>
                <a:t>Initialized when process starts</a:t>
              </a:r>
              <a:endParaRPr lang="zh-CN" altLang="en-US" dirty="0">
                <a:cs typeface="+mn-ea"/>
                <a:sym typeface="+mn-lt"/>
              </a:endParaRPr>
            </a:p>
          </p:txBody>
        </p:sp>
        <p:sp>
          <p:nvSpPr>
            <p:cNvPr id="49" name="文本框 48">
              <a:extLst>
                <a:ext uri="{FF2B5EF4-FFF2-40B4-BE49-F238E27FC236}">
                  <a16:creationId xmlns:a16="http://schemas.microsoft.com/office/drawing/2014/main" id="{F01B6728-5F8E-4F72-BCD8-E6778B5C5A72}"/>
                </a:ext>
              </a:extLst>
            </p:cNvPr>
            <p:cNvSpPr txBox="1"/>
            <p:nvPr/>
          </p:nvSpPr>
          <p:spPr>
            <a:xfrm>
              <a:off x="7469369" y="4873853"/>
              <a:ext cx="2994583" cy="517730"/>
            </a:xfrm>
            <a:prstGeom prst="rect">
              <a:avLst/>
            </a:prstGeom>
            <a:noFill/>
          </p:spPr>
          <p:txBody>
            <a:bodyPr wrap="square" rtlCol="0">
              <a:spAutoFit/>
            </a:bodyPr>
            <a:lstStyle/>
            <a:p>
              <a:r>
                <a:rPr lang="en-US" altLang="zh-CN" dirty="0">
                  <a:cs typeface="+mn-ea"/>
                  <a:sym typeface="+mn-lt"/>
                </a:rPr>
                <a:t>Managed by programmer</a:t>
              </a:r>
              <a:endParaRPr lang="zh-CN" altLang="en-US" dirty="0">
                <a:cs typeface="+mn-ea"/>
                <a:sym typeface="+mn-lt"/>
              </a:endParaRPr>
            </a:p>
          </p:txBody>
        </p:sp>
        <p:sp>
          <p:nvSpPr>
            <p:cNvPr id="50" name="文本框 49">
              <a:extLst>
                <a:ext uri="{FF2B5EF4-FFF2-40B4-BE49-F238E27FC236}">
                  <a16:creationId xmlns:a16="http://schemas.microsoft.com/office/drawing/2014/main" id="{40322224-297A-4B61-BD28-8AD211F5D87B}"/>
                </a:ext>
              </a:extLst>
            </p:cNvPr>
            <p:cNvSpPr txBox="1"/>
            <p:nvPr/>
          </p:nvSpPr>
          <p:spPr>
            <a:xfrm>
              <a:off x="7450314" y="5929325"/>
              <a:ext cx="3817925" cy="739615"/>
            </a:xfrm>
            <a:prstGeom prst="rect">
              <a:avLst/>
            </a:prstGeom>
            <a:noFill/>
          </p:spPr>
          <p:txBody>
            <a:bodyPr wrap="square" rtlCol="0">
              <a:spAutoFit/>
            </a:bodyPr>
            <a:lstStyle/>
            <a:p>
              <a:r>
                <a:rPr lang="en-US" altLang="zh-CN" dirty="0">
                  <a:cs typeface="+mn-ea"/>
                  <a:sym typeface="+mn-lt"/>
                </a:rPr>
                <a:t>Managed automatically (by system)</a:t>
              </a:r>
              <a:endParaRPr lang="zh-CN" altLang="en-US" dirty="0">
                <a:cs typeface="+mn-ea"/>
                <a:sym typeface="+mn-lt"/>
              </a:endParaRPr>
            </a:p>
          </p:txBody>
        </p:sp>
      </p:grpSp>
      <p:sp>
        <p:nvSpPr>
          <p:cNvPr id="2" name="矩形 1">
            <a:extLst>
              <a:ext uri="{FF2B5EF4-FFF2-40B4-BE49-F238E27FC236}">
                <a16:creationId xmlns:a16="http://schemas.microsoft.com/office/drawing/2014/main" id="{81508548-679B-42D9-BF2B-2673189EE441}"/>
              </a:ext>
            </a:extLst>
          </p:cNvPr>
          <p:cNvSpPr/>
          <p:nvPr/>
        </p:nvSpPr>
        <p:spPr>
          <a:xfrm>
            <a:off x="4336614" y="5812884"/>
            <a:ext cx="5425993" cy="874794"/>
          </a:xfrm>
          <a:custGeom>
            <a:avLst/>
            <a:gdLst>
              <a:gd name="connsiteX0" fmla="*/ 0 w 5425993"/>
              <a:gd name="connsiteY0" fmla="*/ 0 h 874794"/>
              <a:gd name="connsiteX1" fmla="*/ 786769 w 5425993"/>
              <a:gd name="connsiteY1" fmla="*/ 0 h 874794"/>
              <a:gd name="connsiteX2" fmla="*/ 1410758 w 5425993"/>
              <a:gd name="connsiteY2" fmla="*/ 0 h 874794"/>
              <a:gd name="connsiteX3" fmla="*/ 2197527 w 5425993"/>
              <a:gd name="connsiteY3" fmla="*/ 0 h 874794"/>
              <a:gd name="connsiteX4" fmla="*/ 2712997 w 5425993"/>
              <a:gd name="connsiteY4" fmla="*/ 0 h 874794"/>
              <a:gd name="connsiteX5" fmla="*/ 3445506 w 5425993"/>
              <a:gd name="connsiteY5" fmla="*/ 0 h 874794"/>
              <a:gd name="connsiteX6" fmla="*/ 4232275 w 5425993"/>
              <a:gd name="connsiteY6" fmla="*/ 0 h 874794"/>
              <a:gd name="connsiteX7" fmla="*/ 5425993 w 5425993"/>
              <a:gd name="connsiteY7" fmla="*/ 0 h 874794"/>
              <a:gd name="connsiteX8" fmla="*/ 5425993 w 5425993"/>
              <a:gd name="connsiteY8" fmla="*/ 454893 h 874794"/>
              <a:gd name="connsiteX9" fmla="*/ 5425993 w 5425993"/>
              <a:gd name="connsiteY9" fmla="*/ 874794 h 874794"/>
              <a:gd name="connsiteX10" fmla="*/ 4910524 w 5425993"/>
              <a:gd name="connsiteY10" fmla="*/ 874794 h 874794"/>
              <a:gd name="connsiteX11" fmla="*/ 4178015 w 5425993"/>
              <a:gd name="connsiteY11" fmla="*/ 874794 h 874794"/>
              <a:gd name="connsiteX12" fmla="*/ 3391246 w 5425993"/>
              <a:gd name="connsiteY12" fmla="*/ 874794 h 874794"/>
              <a:gd name="connsiteX13" fmla="*/ 2658737 w 5425993"/>
              <a:gd name="connsiteY13" fmla="*/ 874794 h 874794"/>
              <a:gd name="connsiteX14" fmla="*/ 1926228 w 5425993"/>
              <a:gd name="connsiteY14" fmla="*/ 874794 h 874794"/>
              <a:gd name="connsiteX15" fmla="*/ 1302238 w 5425993"/>
              <a:gd name="connsiteY15" fmla="*/ 874794 h 874794"/>
              <a:gd name="connsiteX16" fmla="*/ 678249 w 5425993"/>
              <a:gd name="connsiteY16" fmla="*/ 874794 h 874794"/>
              <a:gd name="connsiteX17" fmla="*/ 0 w 5425993"/>
              <a:gd name="connsiteY17" fmla="*/ 874794 h 874794"/>
              <a:gd name="connsiteX18" fmla="*/ 0 w 5425993"/>
              <a:gd name="connsiteY18" fmla="*/ 446145 h 874794"/>
              <a:gd name="connsiteX19" fmla="*/ 0 w 5425993"/>
              <a:gd name="connsiteY19" fmla="*/ 0 h 87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5993" h="874794" extrusionOk="0">
                <a:moveTo>
                  <a:pt x="0" y="0"/>
                </a:moveTo>
                <a:cubicBezTo>
                  <a:pt x="178643" y="26389"/>
                  <a:pt x="565741" y="-5182"/>
                  <a:pt x="786769" y="0"/>
                </a:cubicBezTo>
                <a:cubicBezTo>
                  <a:pt x="1007797" y="5182"/>
                  <a:pt x="1171290" y="3134"/>
                  <a:pt x="1410758" y="0"/>
                </a:cubicBezTo>
                <a:cubicBezTo>
                  <a:pt x="1650226" y="-3134"/>
                  <a:pt x="1812158" y="-16008"/>
                  <a:pt x="2197527" y="0"/>
                </a:cubicBezTo>
                <a:cubicBezTo>
                  <a:pt x="2582896" y="16008"/>
                  <a:pt x="2577709" y="21630"/>
                  <a:pt x="2712997" y="0"/>
                </a:cubicBezTo>
                <a:cubicBezTo>
                  <a:pt x="2848285" y="-21630"/>
                  <a:pt x="3194179" y="11456"/>
                  <a:pt x="3445506" y="0"/>
                </a:cubicBezTo>
                <a:cubicBezTo>
                  <a:pt x="3696833" y="-11456"/>
                  <a:pt x="3907879" y="28637"/>
                  <a:pt x="4232275" y="0"/>
                </a:cubicBezTo>
                <a:cubicBezTo>
                  <a:pt x="4556671" y="-28637"/>
                  <a:pt x="4986238" y="-52869"/>
                  <a:pt x="5425993" y="0"/>
                </a:cubicBezTo>
                <a:cubicBezTo>
                  <a:pt x="5446935" y="127160"/>
                  <a:pt x="5440326" y="256855"/>
                  <a:pt x="5425993" y="454893"/>
                </a:cubicBezTo>
                <a:cubicBezTo>
                  <a:pt x="5411660" y="652931"/>
                  <a:pt x="5421327" y="742065"/>
                  <a:pt x="5425993" y="874794"/>
                </a:cubicBezTo>
                <a:cubicBezTo>
                  <a:pt x="5215933" y="855057"/>
                  <a:pt x="5062023" y="883342"/>
                  <a:pt x="4910524" y="874794"/>
                </a:cubicBezTo>
                <a:cubicBezTo>
                  <a:pt x="4759025" y="866246"/>
                  <a:pt x="4379323" y="877802"/>
                  <a:pt x="4178015" y="874794"/>
                </a:cubicBezTo>
                <a:cubicBezTo>
                  <a:pt x="3976707" y="871786"/>
                  <a:pt x="3560847" y="856928"/>
                  <a:pt x="3391246" y="874794"/>
                </a:cubicBezTo>
                <a:cubicBezTo>
                  <a:pt x="3221645" y="892660"/>
                  <a:pt x="2892750" y="874955"/>
                  <a:pt x="2658737" y="874794"/>
                </a:cubicBezTo>
                <a:cubicBezTo>
                  <a:pt x="2424724" y="874633"/>
                  <a:pt x="2206612" y="883494"/>
                  <a:pt x="1926228" y="874794"/>
                </a:cubicBezTo>
                <a:cubicBezTo>
                  <a:pt x="1645844" y="866094"/>
                  <a:pt x="1602019" y="882132"/>
                  <a:pt x="1302238" y="874794"/>
                </a:cubicBezTo>
                <a:cubicBezTo>
                  <a:pt x="1002457" y="867457"/>
                  <a:pt x="866975" y="860398"/>
                  <a:pt x="678249" y="874794"/>
                </a:cubicBezTo>
                <a:cubicBezTo>
                  <a:pt x="489523" y="889190"/>
                  <a:pt x="308524" y="855500"/>
                  <a:pt x="0" y="874794"/>
                </a:cubicBezTo>
                <a:cubicBezTo>
                  <a:pt x="10005" y="704178"/>
                  <a:pt x="19543" y="581221"/>
                  <a:pt x="0" y="446145"/>
                </a:cubicBezTo>
                <a:cubicBezTo>
                  <a:pt x="-19543" y="311069"/>
                  <a:pt x="-14707" y="163118"/>
                  <a:pt x="0" y="0"/>
                </a:cubicBezTo>
                <a:close/>
              </a:path>
            </a:pathLst>
          </a:custGeom>
          <a:noFill/>
          <a:ln>
            <a:solidFill>
              <a:schemeClr val="accent6">
                <a:lumMod val="75000"/>
              </a:schemeClr>
            </a:solidFill>
            <a:prstDash val="dash"/>
            <a:extLst>
              <a:ext uri="{C807C97D-BFC1-408E-A445-0C87EB9F89A2}">
                <ask:lineSketchStyleProps xmlns:ask="http://schemas.microsoft.com/office/drawing/2018/sketchyshapes" sd="1769435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0000FF"/>
                </a:solidFill>
                <a:cs typeface="+mn-ea"/>
                <a:sym typeface="+mn-lt"/>
              </a:rPr>
              <a:t>  </a:t>
            </a:r>
          </a:p>
        </p:txBody>
      </p:sp>
      <p:sp>
        <p:nvSpPr>
          <p:cNvPr id="14" name="矩形 13">
            <a:extLst>
              <a:ext uri="{FF2B5EF4-FFF2-40B4-BE49-F238E27FC236}">
                <a16:creationId xmlns:a16="http://schemas.microsoft.com/office/drawing/2014/main" id="{9B0E5DFC-983D-4B7B-98ED-D5261F285C2C}"/>
              </a:ext>
            </a:extLst>
          </p:cNvPr>
          <p:cNvSpPr/>
          <p:nvPr/>
        </p:nvSpPr>
        <p:spPr>
          <a:xfrm>
            <a:off x="4336614" y="2575082"/>
            <a:ext cx="5425993" cy="543843"/>
          </a:xfrm>
          <a:custGeom>
            <a:avLst/>
            <a:gdLst>
              <a:gd name="connsiteX0" fmla="*/ 0 w 5425993"/>
              <a:gd name="connsiteY0" fmla="*/ 0 h 543843"/>
              <a:gd name="connsiteX1" fmla="*/ 786769 w 5425993"/>
              <a:gd name="connsiteY1" fmla="*/ 0 h 543843"/>
              <a:gd name="connsiteX2" fmla="*/ 1410758 w 5425993"/>
              <a:gd name="connsiteY2" fmla="*/ 0 h 543843"/>
              <a:gd name="connsiteX3" fmla="*/ 2197527 w 5425993"/>
              <a:gd name="connsiteY3" fmla="*/ 0 h 543843"/>
              <a:gd name="connsiteX4" fmla="*/ 2712997 w 5425993"/>
              <a:gd name="connsiteY4" fmla="*/ 0 h 543843"/>
              <a:gd name="connsiteX5" fmla="*/ 3445506 w 5425993"/>
              <a:gd name="connsiteY5" fmla="*/ 0 h 543843"/>
              <a:gd name="connsiteX6" fmla="*/ 4232275 w 5425993"/>
              <a:gd name="connsiteY6" fmla="*/ 0 h 543843"/>
              <a:gd name="connsiteX7" fmla="*/ 5425993 w 5425993"/>
              <a:gd name="connsiteY7" fmla="*/ 0 h 543843"/>
              <a:gd name="connsiteX8" fmla="*/ 5425993 w 5425993"/>
              <a:gd name="connsiteY8" fmla="*/ 543843 h 543843"/>
              <a:gd name="connsiteX9" fmla="*/ 4747744 w 5425993"/>
              <a:gd name="connsiteY9" fmla="*/ 543843 h 543843"/>
              <a:gd name="connsiteX10" fmla="*/ 4069495 w 5425993"/>
              <a:gd name="connsiteY10" fmla="*/ 543843 h 543843"/>
              <a:gd name="connsiteX11" fmla="*/ 3336986 w 5425993"/>
              <a:gd name="connsiteY11" fmla="*/ 543843 h 543843"/>
              <a:gd name="connsiteX12" fmla="*/ 2550217 w 5425993"/>
              <a:gd name="connsiteY12" fmla="*/ 543843 h 543843"/>
              <a:gd name="connsiteX13" fmla="*/ 1817708 w 5425993"/>
              <a:gd name="connsiteY13" fmla="*/ 543843 h 543843"/>
              <a:gd name="connsiteX14" fmla="*/ 1085199 w 5425993"/>
              <a:gd name="connsiteY14" fmla="*/ 543843 h 543843"/>
              <a:gd name="connsiteX15" fmla="*/ 0 w 5425993"/>
              <a:gd name="connsiteY15" fmla="*/ 543843 h 543843"/>
              <a:gd name="connsiteX16" fmla="*/ 0 w 5425993"/>
              <a:gd name="connsiteY16" fmla="*/ 0 h 54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5993" h="543843" extrusionOk="0">
                <a:moveTo>
                  <a:pt x="0" y="0"/>
                </a:moveTo>
                <a:cubicBezTo>
                  <a:pt x="178643" y="26389"/>
                  <a:pt x="565741" y="-5182"/>
                  <a:pt x="786769" y="0"/>
                </a:cubicBezTo>
                <a:cubicBezTo>
                  <a:pt x="1007797" y="5182"/>
                  <a:pt x="1171290" y="3134"/>
                  <a:pt x="1410758" y="0"/>
                </a:cubicBezTo>
                <a:cubicBezTo>
                  <a:pt x="1650226" y="-3134"/>
                  <a:pt x="1812158" y="-16008"/>
                  <a:pt x="2197527" y="0"/>
                </a:cubicBezTo>
                <a:cubicBezTo>
                  <a:pt x="2582896" y="16008"/>
                  <a:pt x="2577709" y="21630"/>
                  <a:pt x="2712997" y="0"/>
                </a:cubicBezTo>
                <a:cubicBezTo>
                  <a:pt x="2848285" y="-21630"/>
                  <a:pt x="3194179" y="11456"/>
                  <a:pt x="3445506" y="0"/>
                </a:cubicBezTo>
                <a:cubicBezTo>
                  <a:pt x="3696833" y="-11456"/>
                  <a:pt x="3907879" y="28637"/>
                  <a:pt x="4232275" y="0"/>
                </a:cubicBezTo>
                <a:cubicBezTo>
                  <a:pt x="4556671" y="-28637"/>
                  <a:pt x="4986238" y="-52869"/>
                  <a:pt x="5425993" y="0"/>
                </a:cubicBezTo>
                <a:cubicBezTo>
                  <a:pt x="5418992" y="186010"/>
                  <a:pt x="5418832" y="421610"/>
                  <a:pt x="5425993" y="543843"/>
                </a:cubicBezTo>
                <a:cubicBezTo>
                  <a:pt x="5090673" y="537186"/>
                  <a:pt x="4998879" y="540950"/>
                  <a:pt x="4747744" y="543843"/>
                </a:cubicBezTo>
                <a:cubicBezTo>
                  <a:pt x="4496609" y="546736"/>
                  <a:pt x="4388741" y="552549"/>
                  <a:pt x="4069495" y="543843"/>
                </a:cubicBezTo>
                <a:cubicBezTo>
                  <a:pt x="3750249" y="535137"/>
                  <a:pt x="3538294" y="546851"/>
                  <a:pt x="3336986" y="543843"/>
                </a:cubicBezTo>
                <a:cubicBezTo>
                  <a:pt x="3135678" y="540835"/>
                  <a:pt x="2719818" y="525977"/>
                  <a:pt x="2550217" y="543843"/>
                </a:cubicBezTo>
                <a:cubicBezTo>
                  <a:pt x="2380616" y="561709"/>
                  <a:pt x="2051721" y="544004"/>
                  <a:pt x="1817708" y="543843"/>
                </a:cubicBezTo>
                <a:cubicBezTo>
                  <a:pt x="1583695" y="543682"/>
                  <a:pt x="1365583" y="552543"/>
                  <a:pt x="1085199" y="543843"/>
                </a:cubicBezTo>
                <a:cubicBezTo>
                  <a:pt x="804815" y="535143"/>
                  <a:pt x="504378" y="562019"/>
                  <a:pt x="0" y="543843"/>
                </a:cubicBezTo>
                <a:cubicBezTo>
                  <a:pt x="14197" y="293226"/>
                  <a:pt x="20519" y="221329"/>
                  <a:pt x="0" y="0"/>
                </a:cubicBezTo>
                <a:close/>
              </a:path>
            </a:pathLst>
          </a:custGeom>
          <a:noFill/>
          <a:ln>
            <a:solidFill>
              <a:schemeClr val="accent6">
                <a:lumMod val="75000"/>
              </a:schemeClr>
            </a:solidFill>
            <a:prstDash val="dash"/>
            <a:extLst>
              <a:ext uri="{C807C97D-BFC1-408E-A445-0C87EB9F89A2}">
                <ask:lineSketchStyleProps xmlns:ask="http://schemas.microsoft.com/office/drawing/2018/sketchyshapes" sd="1769435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0000FF"/>
                </a:solidFill>
                <a:cs typeface="+mn-ea"/>
                <a:sym typeface="+mn-lt"/>
              </a:rPr>
              <a:t>  </a:t>
            </a:r>
          </a:p>
        </p:txBody>
      </p:sp>
    </p:spTree>
    <p:extLst>
      <p:ext uri="{BB962C8B-B14F-4D97-AF65-F5344CB8AC3E}">
        <p14:creationId xmlns:p14="http://schemas.microsoft.com/office/powerpoint/2010/main" val="106888978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9066212" cy="4896544"/>
          </a:xfrm>
        </p:spPr>
        <p:txBody>
          <a:bodyPr>
            <a:normAutofit fontScale="92500"/>
          </a:bodyPr>
          <a:lstStyle/>
          <a:p>
            <a:r>
              <a:rPr lang="zh-CN" altLang="en-US" dirty="0">
                <a:effectLst>
                  <a:outerShdw blurRad="38100" dist="38100" dir="2700000" algn="tl">
                    <a:srgbClr val="000000">
                      <a:alpha val="43137"/>
                    </a:srgbClr>
                  </a:outerShdw>
                </a:effectLst>
                <a:cs typeface="+mn-ea"/>
                <a:sym typeface="+mn-lt"/>
              </a:rPr>
              <a:t>一个进程可能被分配到不同的内存区域去执行</a:t>
            </a:r>
            <a:endParaRPr lang="en-US" altLang="zh-CN" dirty="0">
              <a:effectLst>
                <a:outerShdw blurRad="38100" dist="38100" dir="2700000" algn="tl">
                  <a:srgbClr val="000000">
                    <a:alpha val="43137"/>
                  </a:srgbClr>
                </a:outerShdw>
              </a:effectLst>
              <a:cs typeface="+mn-ea"/>
              <a:sym typeface="+mn-lt"/>
            </a:endParaRPr>
          </a:p>
          <a:p>
            <a:pPr>
              <a:buFont typeface="+mj-lt"/>
              <a:buAutoNum type="arabicPeriod"/>
            </a:pPr>
            <a:r>
              <a:rPr lang="zh-CN" altLang="en-US" dirty="0">
                <a:solidFill>
                  <a:srgbClr val="FF0000"/>
                </a:solidFill>
                <a:cs typeface="+mn-ea"/>
                <a:sym typeface="+mn-lt"/>
              </a:rPr>
              <a:t>代码区</a:t>
            </a:r>
            <a:r>
              <a:rPr lang="zh-CN" altLang="en-US" dirty="0">
                <a:cs typeface="+mn-ea"/>
                <a:sym typeface="+mn-lt"/>
              </a:rPr>
              <a:t>：存储着被装入执行的二进制机器代码，处理器会到这个区域取指令并执行</a:t>
            </a:r>
          </a:p>
          <a:p>
            <a:pPr>
              <a:buFont typeface="+mj-lt"/>
              <a:buAutoNum type="arabicPeriod"/>
            </a:pPr>
            <a:r>
              <a:rPr lang="zh-CN" altLang="en-US" dirty="0">
                <a:solidFill>
                  <a:srgbClr val="00732D"/>
                </a:solidFill>
                <a:cs typeface="+mn-ea"/>
                <a:sym typeface="+mn-lt"/>
              </a:rPr>
              <a:t>数据区</a:t>
            </a:r>
            <a:r>
              <a:rPr lang="zh-CN" altLang="en-US" dirty="0">
                <a:cs typeface="+mn-ea"/>
                <a:sym typeface="+mn-lt"/>
              </a:rPr>
              <a:t>：用于存储全局变量等</a:t>
            </a:r>
            <a:endParaRPr lang="en-US" altLang="zh-CN" dirty="0">
              <a:cs typeface="+mn-ea"/>
              <a:sym typeface="+mn-lt"/>
            </a:endParaRPr>
          </a:p>
          <a:p>
            <a:pPr>
              <a:buFont typeface="+mj-lt"/>
              <a:buAutoNum type="arabicPeriod"/>
            </a:pPr>
            <a:r>
              <a:rPr lang="zh-CN" altLang="en-US" dirty="0">
                <a:solidFill>
                  <a:srgbClr val="0070C0"/>
                </a:solidFill>
                <a:cs typeface="+mn-ea"/>
                <a:sym typeface="+mn-lt"/>
              </a:rPr>
              <a:t>堆区</a:t>
            </a:r>
            <a:r>
              <a:rPr lang="zh-CN" altLang="en-US" dirty="0">
                <a:cs typeface="+mn-ea"/>
                <a:sym typeface="+mn-lt"/>
              </a:rPr>
              <a:t>：进程可以在堆区动态地请求一定大小的内寸，并在用完之后归还给堆区</a:t>
            </a:r>
            <a:endParaRPr lang="en-US" altLang="zh-CN" dirty="0">
              <a:cs typeface="+mn-ea"/>
              <a:sym typeface="+mn-lt"/>
            </a:endParaRPr>
          </a:p>
          <a:p>
            <a:pPr lvl="1">
              <a:buFont typeface="Arial" panose="020B0604020202020204" pitchFamily="34" charset="0"/>
              <a:buChar char="•"/>
            </a:pPr>
            <a:r>
              <a:rPr lang="zh-CN" altLang="en-US" dirty="0">
                <a:cs typeface="+mn-ea"/>
                <a:sym typeface="+mn-lt"/>
              </a:rPr>
              <a:t>动态分配和回收是堆区的特点</a:t>
            </a:r>
            <a:endParaRPr lang="en-US" altLang="zh-CN" dirty="0">
              <a:cs typeface="+mn-ea"/>
              <a:sym typeface="+mn-lt"/>
            </a:endParaRPr>
          </a:p>
          <a:p>
            <a:pPr>
              <a:buFont typeface="+mj-lt"/>
              <a:buAutoNum type="arabicPeriod"/>
            </a:pPr>
            <a:r>
              <a:rPr lang="zh-CN" altLang="en-US" dirty="0">
                <a:solidFill>
                  <a:srgbClr val="FF0000"/>
                </a:solidFill>
                <a:highlight>
                  <a:srgbClr val="FFFF00"/>
                </a:highlight>
                <a:cs typeface="+mn-ea"/>
                <a:sym typeface="+mn-lt"/>
              </a:rPr>
              <a:t>栈区</a:t>
            </a:r>
            <a:r>
              <a:rPr lang="zh-CN" altLang="en-US" dirty="0">
                <a:cs typeface="+mn-ea"/>
                <a:sym typeface="+mn-lt"/>
              </a:rPr>
              <a:t>：用于</a:t>
            </a:r>
            <a:r>
              <a:rPr lang="zh-CN" altLang="en-US" u="sng" dirty="0">
                <a:solidFill>
                  <a:srgbClr val="0000FF"/>
                </a:solidFill>
                <a:cs typeface="+mn-ea"/>
                <a:sym typeface="+mn-lt"/>
              </a:rPr>
              <a:t>动态地存储函数之间的调用关系</a:t>
            </a:r>
            <a:r>
              <a:rPr lang="zh-CN" altLang="en-US" dirty="0">
                <a:cs typeface="+mn-ea"/>
                <a:sym typeface="+mn-lt"/>
              </a:rPr>
              <a:t>，以保证被调用函数在返回时恢复到母函数中继续执行</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）程序的内存区域</a:t>
            </a:r>
          </a:p>
        </p:txBody>
      </p:sp>
      <p:sp>
        <p:nvSpPr>
          <p:cNvPr id="7" name="标题 2">
            <a:extLst>
              <a:ext uri="{FF2B5EF4-FFF2-40B4-BE49-F238E27FC236}">
                <a16:creationId xmlns:a16="http://schemas.microsoft.com/office/drawing/2014/main" id="{5F3BF299-518B-4984-BA76-EF32658C84BA}"/>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353115770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pic>
        <p:nvPicPr>
          <p:cNvPr id="12" name="图片 11">
            <a:extLst>
              <a:ext uri="{FF2B5EF4-FFF2-40B4-BE49-F238E27FC236}">
                <a16:creationId xmlns:a16="http://schemas.microsoft.com/office/drawing/2014/main" id="{A9A8CBB5-4317-47B4-9F61-B7AA2649FE04}"/>
              </a:ext>
            </a:extLst>
          </p:cNvPr>
          <p:cNvPicPr>
            <a:picLocks noChangeAspect="1"/>
          </p:cNvPicPr>
          <p:nvPr/>
        </p:nvPicPr>
        <p:blipFill>
          <a:blip r:embed="rId2"/>
          <a:stretch>
            <a:fillRect/>
          </a:stretch>
        </p:blipFill>
        <p:spPr>
          <a:xfrm>
            <a:off x="1058129" y="1412776"/>
            <a:ext cx="8136904" cy="5311590"/>
          </a:xfrm>
          <a:prstGeom prst="rect">
            <a:avLst/>
          </a:prstGeom>
        </p:spPr>
      </p:pic>
    </p:spTree>
    <p:extLst>
      <p:ext uri="{BB962C8B-B14F-4D97-AF65-F5344CB8AC3E}">
        <p14:creationId xmlns:p14="http://schemas.microsoft.com/office/powerpoint/2010/main" val="4051196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9066212" cy="4896544"/>
          </a:xfrm>
        </p:spPr>
        <p:txBody>
          <a:bodyPr>
            <a:normAutofit lnSpcReduction="10000"/>
          </a:bodyPr>
          <a:lstStyle/>
          <a:p>
            <a:pPr>
              <a:buFont typeface="+mj-lt"/>
              <a:buAutoNum type="arabicPeriod"/>
            </a:pPr>
            <a:r>
              <a:rPr lang="zh-CN" altLang="en-US" dirty="0">
                <a:cs typeface="+mn-ea"/>
                <a:sym typeface="+mn-lt"/>
              </a:rPr>
              <a:t>每个可执行文件包含了二进制级别的</a:t>
            </a:r>
            <a:r>
              <a:rPr lang="zh-CN" altLang="en-US" dirty="0">
                <a:highlight>
                  <a:srgbClr val="FFFF00"/>
                </a:highlight>
                <a:cs typeface="+mn-ea"/>
                <a:sym typeface="+mn-lt"/>
              </a:rPr>
              <a:t>机器代码</a:t>
            </a:r>
            <a:r>
              <a:rPr lang="zh-CN" altLang="en-US" dirty="0">
                <a:cs typeface="+mn-ea"/>
                <a:sym typeface="+mn-lt"/>
              </a:rPr>
              <a:t>，将被装载到</a:t>
            </a:r>
            <a:r>
              <a:rPr lang="zh-CN" altLang="en-US" dirty="0">
                <a:highlight>
                  <a:srgbClr val="FFFF00"/>
                </a:highlight>
                <a:cs typeface="+mn-ea"/>
                <a:sym typeface="+mn-lt"/>
              </a:rPr>
              <a:t>内存的代码区</a:t>
            </a:r>
            <a:r>
              <a:rPr lang="zh-CN" altLang="en-US" dirty="0">
                <a:cs typeface="+mn-ea"/>
                <a:sym typeface="+mn-lt"/>
              </a:rPr>
              <a:t>；</a:t>
            </a:r>
            <a:endParaRPr lang="en-US" altLang="zh-CN" dirty="0">
              <a:cs typeface="+mn-ea"/>
              <a:sym typeface="+mn-lt"/>
            </a:endParaRPr>
          </a:p>
          <a:p>
            <a:pPr>
              <a:buFont typeface="+mj-lt"/>
              <a:buAutoNum type="arabicPeriod"/>
            </a:pPr>
            <a:r>
              <a:rPr lang="en-US" altLang="zh-CN" dirty="0">
                <a:cs typeface="+mn-ea"/>
                <a:sym typeface="+mn-lt"/>
              </a:rPr>
              <a:t>CPU </a:t>
            </a:r>
            <a:r>
              <a:rPr lang="zh-CN" altLang="en-US" dirty="0">
                <a:cs typeface="+mn-ea"/>
                <a:sym typeface="+mn-lt"/>
              </a:rPr>
              <a:t>到内存的代码区一条一条地取出指令和操作数，送入算术逻辑单元 </a:t>
            </a:r>
            <a:r>
              <a:rPr lang="en-US" altLang="zh-CN" dirty="0">
                <a:cs typeface="+mn-ea"/>
                <a:sym typeface="+mn-lt"/>
              </a:rPr>
              <a:t>ALU </a:t>
            </a:r>
            <a:r>
              <a:rPr lang="zh-CN" altLang="en-US" dirty="0">
                <a:cs typeface="+mn-ea"/>
                <a:sym typeface="+mn-lt"/>
              </a:rPr>
              <a:t>中进行运算；</a:t>
            </a:r>
            <a:endParaRPr lang="en-US" altLang="zh-CN" dirty="0">
              <a:cs typeface="+mn-ea"/>
              <a:sym typeface="+mn-lt"/>
            </a:endParaRPr>
          </a:p>
          <a:p>
            <a:pPr>
              <a:buFont typeface="+mj-lt"/>
              <a:buAutoNum type="arabicPeriod"/>
            </a:pPr>
            <a:r>
              <a:rPr lang="zh-CN" altLang="en-US" dirty="0">
                <a:solidFill>
                  <a:srgbClr val="0000FF"/>
                </a:solidFill>
                <a:cs typeface="+mn-ea"/>
                <a:sym typeface="+mn-lt"/>
              </a:rPr>
              <a:t>如果代码中请求开辟动态内存</a:t>
            </a:r>
            <a:r>
              <a:rPr lang="zh-CN" altLang="en-US" dirty="0">
                <a:cs typeface="+mn-ea"/>
                <a:sym typeface="+mn-lt"/>
              </a:rPr>
              <a:t>，则会在内存的堆区分配一块大小合适的区域返回给代码区的代码使用；</a:t>
            </a:r>
            <a:endParaRPr lang="en-US" altLang="zh-CN" dirty="0">
              <a:cs typeface="+mn-ea"/>
              <a:sym typeface="+mn-lt"/>
            </a:endParaRPr>
          </a:p>
          <a:p>
            <a:pPr>
              <a:buFont typeface="+mj-lt"/>
              <a:buAutoNum type="arabicPeriod"/>
            </a:pPr>
            <a:r>
              <a:rPr lang="zh-CN" altLang="en-US" dirty="0">
                <a:solidFill>
                  <a:srgbClr val="FF0000"/>
                </a:solidFill>
                <a:cs typeface="+mn-ea"/>
                <a:sym typeface="+mn-lt"/>
              </a:rPr>
              <a:t>当函数调用发生时</a:t>
            </a:r>
            <a:r>
              <a:rPr lang="zh-CN" altLang="en-US" dirty="0">
                <a:cs typeface="+mn-ea"/>
                <a:sym typeface="+mn-lt"/>
              </a:rPr>
              <a:t>，函数的调用关系等信息会动态地保存在内存的栈区，以供处理器在执行完备调用函数的代码时，返回母函数。</a:t>
            </a:r>
            <a:endParaRPr lang="en-US" altLang="zh-CN" dirty="0">
              <a:cs typeface="+mn-ea"/>
              <a:sym typeface="+mn-lt"/>
            </a:endParaRPr>
          </a:p>
          <a:p>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）程序的执行流程</a:t>
            </a:r>
          </a:p>
        </p:txBody>
      </p:sp>
      <p:sp>
        <p:nvSpPr>
          <p:cNvPr id="7" name="标题 2">
            <a:extLst>
              <a:ext uri="{FF2B5EF4-FFF2-40B4-BE49-F238E27FC236}">
                <a16:creationId xmlns:a16="http://schemas.microsoft.com/office/drawing/2014/main" id="{5F3BF299-518B-4984-BA76-EF32658C84BA}"/>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284940070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9066212" cy="4896544"/>
          </a:xfrm>
        </p:spPr>
        <p:txBody>
          <a:bodyPr>
            <a:normAutofit/>
          </a:bodyPr>
          <a:lstStyle/>
          <a:p>
            <a:r>
              <a:rPr lang="zh-CN" altLang="en-US" dirty="0">
                <a:cs typeface="+mn-ea"/>
                <a:sym typeface="+mn-lt"/>
              </a:rPr>
              <a:t>一种线性的数据结构</a:t>
            </a:r>
            <a:endParaRPr lang="en-US" altLang="zh-CN" dirty="0">
              <a:cs typeface="+mn-ea"/>
              <a:sym typeface="+mn-lt"/>
            </a:endParaRPr>
          </a:p>
          <a:p>
            <a:pPr lvl="1"/>
            <a:r>
              <a:rPr lang="zh-CN" altLang="en-US" dirty="0">
                <a:cs typeface="+mn-ea"/>
                <a:sym typeface="+mn-lt"/>
              </a:rPr>
              <a:t>“</a:t>
            </a:r>
            <a:r>
              <a:rPr lang="zh-CN" altLang="en-US" dirty="0">
                <a:solidFill>
                  <a:srgbClr val="FF0000"/>
                </a:solidFill>
                <a:cs typeface="+mn-ea"/>
                <a:sym typeface="+mn-lt"/>
              </a:rPr>
              <a:t>后入先出</a:t>
            </a:r>
            <a:r>
              <a:rPr lang="zh-CN" altLang="en-US" dirty="0">
                <a:cs typeface="+mn-ea"/>
                <a:sym typeface="+mn-lt"/>
              </a:rPr>
              <a:t>”（</a:t>
            </a:r>
            <a:r>
              <a:rPr lang="en-US" altLang="zh-CN" dirty="0">
                <a:cs typeface="+mn-ea"/>
                <a:sym typeface="+mn-lt"/>
              </a:rPr>
              <a:t>Last-In First-Out, </a:t>
            </a:r>
            <a:r>
              <a:rPr lang="en-US" altLang="zh-CN" dirty="0">
                <a:solidFill>
                  <a:srgbClr val="FF0000"/>
                </a:solidFill>
                <a:cs typeface="+mn-ea"/>
                <a:sym typeface="+mn-lt"/>
              </a:rPr>
              <a:t>LIFO</a:t>
            </a:r>
            <a:r>
              <a:rPr lang="zh-CN" altLang="en-US" dirty="0">
                <a:cs typeface="+mn-ea"/>
                <a:sym typeface="+mn-lt"/>
              </a:rPr>
              <a:t>）：后入栈的数据会比之前入栈的数据先出栈</a:t>
            </a:r>
            <a:endParaRPr lang="en-US" altLang="zh-CN" dirty="0">
              <a:cs typeface="+mn-ea"/>
              <a:sym typeface="+mn-lt"/>
            </a:endParaRPr>
          </a:p>
          <a:p>
            <a:pPr lvl="2"/>
            <a:r>
              <a:rPr lang="zh-CN" altLang="en-US" dirty="0">
                <a:cs typeface="+mn-ea"/>
                <a:sym typeface="+mn-lt"/>
              </a:rPr>
              <a:t>依次向栈中压入</a:t>
            </a:r>
            <a:r>
              <a:rPr lang="en-US" altLang="zh-CN" dirty="0">
                <a:cs typeface="+mn-ea"/>
                <a:sym typeface="+mn-lt"/>
              </a:rPr>
              <a:t>1</a:t>
            </a:r>
            <a:r>
              <a:rPr lang="zh-CN" altLang="en-US" dirty="0">
                <a:cs typeface="+mn-ea"/>
                <a:sym typeface="+mn-lt"/>
              </a:rPr>
              <a:t>、</a:t>
            </a:r>
            <a:r>
              <a:rPr lang="en-US" altLang="zh-CN" dirty="0">
                <a:cs typeface="+mn-ea"/>
                <a:sym typeface="+mn-lt"/>
              </a:rPr>
              <a:t>2</a:t>
            </a:r>
            <a:r>
              <a:rPr lang="zh-CN" altLang="en-US" dirty="0">
                <a:cs typeface="+mn-ea"/>
                <a:sym typeface="+mn-lt"/>
              </a:rPr>
              <a:t>、</a:t>
            </a:r>
            <a:r>
              <a:rPr lang="en-US" altLang="zh-CN" dirty="0">
                <a:cs typeface="+mn-ea"/>
                <a:sym typeface="+mn-lt"/>
              </a:rPr>
              <a:t>3</a:t>
            </a:r>
            <a:r>
              <a:rPr lang="zh-CN" altLang="en-US" dirty="0">
                <a:cs typeface="+mn-ea"/>
                <a:sym typeface="+mn-lt"/>
              </a:rPr>
              <a:t>三个数据，其弹出顺序为</a:t>
            </a:r>
            <a:r>
              <a:rPr lang="en-US" altLang="zh-CN" dirty="0">
                <a:cs typeface="+mn-ea"/>
                <a:sym typeface="+mn-lt"/>
              </a:rPr>
              <a:t>3</a:t>
            </a:r>
            <a:r>
              <a:rPr lang="zh-CN" altLang="en-US" dirty="0">
                <a:cs typeface="+mn-ea"/>
                <a:sym typeface="+mn-lt"/>
              </a:rPr>
              <a:t>、</a:t>
            </a:r>
            <a:r>
              <a:rPr lang="en-US" altLang="zh-CN" dirty="0">
                <a:cs typeface="+mn-ea"/>
                <a:sym typeface="+mn-lt"/>
              </a:rPr>
              <a:t>2</a:t>
            </a:r>
            <a:r>
              <a:rPr lang="zh-CN" altLang="en-US" dirty="0">
                <a:cs typeface="+mn-ea"/>
                <a:sym typeface="+mn-lt"/>
              </a:rPr>
              <a:t>、</a:t>
            </a:r>
            <a:r>
              <a:rPr lang="en-US" altLang="zh-CN" dirty="0">
                <a:cs typeface="+mn-ea"/>
                <a:sym typeface="+mn-lt"/>
              </a:rPr>
              <a:t>1</a:t>
            </a:r>
            <a:endParaRPr lang="zh-CN" altLang="en-US" dirty="0">
              <a:cs typeface="+mn-ea"/>
              <a:sym typeface="+mn-lt"/>
            </a:endParaRPr>
          </a:p>
          <a:p>
            <a:pPr lvl="1"/>
            <a:endParaRPr lang="en-US" altLang="zh-CN" dirty="0">
              <a:cs typeface="+mn-ea"/>
              <a:sym typeface="+mn-lt"/>
            </a:endParaRPr>
          </a:p>
          <a:p>
            <a:pPr lvl="1"/>
            <a:r>
              <a:rPr lang="zh-CN" altLang="en-US" dirty="0">
                <a:cs typeface="+mn-ea"/>
                <a:sym typeface="+mn-lt"/>
              </a:rPr>
              <a:t>栈操作主要有两种</a:t>
            </a:r>
            <a:r>
              <a:rPr lang="en-US" altLang="zh-CN" dirty="0">
                <a:cs typeface="+mn-ea"/>
                <a:sym typeface="+mn-lt"/>
              </a:rPr>
              <a:t>——</a:t>
            </a:r>
            <a:r>
              <a:rPr lang="zh-CN" altLang="en-US" dirty="0">
                <a:highlight>
                  <a:srgbClr val="FFFF00"/>
                </a:highlight>
                <a:cs typeface="+mn-ea"/>
                <a:sym typeface="+mn-lt"/>
              </a:rPr>
              <a:t>入栈</a:t>
            </a:r>
            <a:r>
              <a:rPr lang="zh-CN" altLang="en-US" dirty="0">
                <a:cs typeface="+mn-ea"/>
                <a:sym typeface="+mn-lt"/>
              </a:rPr>
              <a:t>和</a:t>
            </a:r>
            <a:r>
              <a:rPr lang="zh-CN" altLang="en-US" dirty="0">
                <a:highlight>
                  <a:srgbClr val="FFFF00"/>
                </a:highlight>
                <a:cs typeface="+mn-ea"/>
                <a:sym typeface="+mn-lt"/>
              </a:rPr>
              <a:t>出栈</a:t>
            </a:r>
            <a:r>
              <a:rPr lang="zh-CN" altLang="en-US" dirty="0">
                <a:cs typeface="+mn-ea"/>
                <a:sym typeface="+mn-lt"/>
              </a:rPr>
              <a:t>，</a:t>
            </a:r>
            <a:endParaRPr lang="en-US" altLang="zh-CN" dirty="0">
              <a:cs typeface="+mn-ea"/>
              <a:sym typeface="+mn-lt"/>
            </a:endParaRPr>
          </a:p>
          <a:p>
            <a:pPr lvl="2"/>
            <a:r>
              <a:rPr lang="zh-CN" altLang="en-US" dirty="0">
                <a:solidFill>
                  <a:srgbClr val="0000FF"/>
                </a:solidFill>
                <a:cs typeface="+mn-ea"/>
                <a:sym typeface="+mn-lt"/>
              </a:rPr>
              <a:t>入栈</a:t>
            </a:r>
            <a:r>
              <a:rPr lang="zh-CN" altLang="en-US" dirty="0">
                <a:cs typeface="+mn-ea"/>
                <a:sym typeface="+mn-lt"/>
              </a:rPr>
              <a:t>：每次入栈会把把数据从栈顶压入，</a:t>
            </a:r>
            <a:r>
              <a:rPr lang="zh-CN" altLang="en-US" dirty="0">
                <a:highlight>
                  <a:srgbClr val="C0C0C0"/>
                </a:highlight>
                <a:cs typeface="+mn-ea"/>
                <a:sym typeface="+mn-lt"/>
              </a:rPr>
              <a:t>栈的长度增加</a:t>
            </a:r>
            <a:r>
              <a:rPr lang="zh-CN" altLang="en-US" dirty="0">
                <a:cs typeface="+mn-ea"/>
                <a:sym typeface="+mn-lt"/>
              </a:rPr>
              <a:t>，</a:t>
            </a:r>
            <a:r>
              <a:rPr lang="zh-CN" altLang="en-US" dirty="0">
                <a:solidFill>
                  <a:srgbClr val="FF0000"/>
                </a:solidFill>
                <a:highlight>
                  <a:srgbClr val="C0C0C0"/>
                </a:highlight>
                <a:cs typeface="+mn-ea"/>
                <a:sym typeface="+mn-lt"/>
              </a:rPr>
              <a:t>栈顶</a:t>
            </a:r>
            <a:r>
              <a:rPr lang="zh-CN" altLang="en-US" dirty="0">
                <a:highlight>
                  <a:srgbClr val="C0C0C0"/>
                </a:highlight>
                <a:cs typeface="+mn-ea"/>
                <a:sym typeface="+mn-lt"/>
              </a:rPr>
              <a:t>位置上升</a:t>
            </a:r>
            <a:r>
              <a:rPr lang="zh-CN" altLang="en-US" dirty="0">
                <a:cs typeface="+mn-ea"/>
                <a:sym typeface="+mn-lt"/>
              </a:rPr>
              <a:t>；</a:t>
            </a:r>
            <a:endParaRPr lang="en-US" altLang="zh-CN" dirty="0">
              <a:cs typeface="+mn-ea"/>
              <a:sym typeface="+mn-lt"/>
            </a:endParaRPr>
          </a:p>
          <a:p>
            <a:pPr lvl="2"/>
            <a:r>
              <a:rPr lang="zh-CN" altLang="en-US" dirty="0">
                <a:solidFill>
                  <a:srgbClr val="0000FF"/>
                </a:solidFill>
                <a:cs typeface="+mn-ea"/>
                <a:sym typeface="+mn-lt"/>
              </a:rPr>
              <a:t>出栈</a:t>
            </a:r>
            <a:r>
              <a:rPr lang="zh-CN" altLang="en-US" dirty="0">
                <a:cs typeface="+mn-ea"/>
                <a:sym typeface="+mn-lt"/>
              </a:rPr>
              <a:t>：每次出栈也是从栈顶弹出一个数据，</a:t>
            </a:r>
            <a:r>
              <a:rPr lang="zh-CN" altLang="en-US" dirty="0">
                <a:highlight>
                  <a:srgbClr val="C0C0C0"/>
                </a:highlight>
                <a:cs typeface="+mn-ea"/>
                <a:sym typeface="+mn-lt"/>
              </a:rPr>
              <a:t>栈的长度减少</a:t>
            </a:r>
            <a:r>
              <a:rPr lang="zh-CN" altLang="en-US" dirty="0">
                <a:cs typeface="+mn-ea"/>
                <a:sym typeface="+mn-lt"/>
              </a:rPr>
              <a:t>，</a:t>
            </a:r>
            <a:r>
              <a:rPr lang="zh-CN" altLang="en-US" dirty="0">
                <a:solidFill>
                  <a:srgbClr val="FF0000"/>
                </a:solidFill>
                <a:highlight>
                  <a:srgbClr val="C0C0C0"/>
                </a:highlight>
                <a:cs typeface="+mn-ea"/>
                <a:sym typeface="+mn-lt"/>
              </a:rPr>
              <a:t>栈顶</a:t>
            </a:r>
            <a:r>
              <a:rPr lang="zh-CN" altLang="en-US" dirty="0">
                <a:highlight>
                  <a:srgbClr val="C0C0C0"/>
                </a:highlight>
                <a:cs typeface="+mn-ea"/>
                <a:sym typeface="+mn-lt"/>
              </a:rPr>
              <a:t>位置下降</a:t>
            </a:r>
            <a:r>
              <a:rPr lang="zh-CN" altLang="en-US" dirty="0">
                <a:cs typeface="+mn-ea"/>
                <a:sym typeface="+mn-lt"/>
              </a:rPr>
              <a:t>。</a:t>
            </a:r>
            <a:endParaRPr lang="en-US" altLang="zh-CN" dirty="0">
              <a:cs typeface="+mn-ea"/>
              <a:sym typeface="+mn-lt"/>
            </a:endParaRPr>
          </a:p>
          <a:p>
            <a:pPr lvl="2"/>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7" name="标题 2">
            <a:extLst>
              <a:ext uri="{FF2B5EF4-FFF2-40B4-BE49-F238E27FC236}">
                <a16:creationId xmlns:a16="http://schemas.microsoft.com/office/drawing/2014/main" id="{5F3BF299-518B-4984-BA76-EF32658C84BA}"/>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1030" name="Picture 6">
            <a:extLst>
              <a:ext uri="{FF2B5EF4-FFF2-40B4-BE49-F238E27FC236}">
                <a16:creationId xmlns:a16="http://schemas.microsoft.com/office/drawing/2014/main" id="{E95CC023-009F-40BC-9888-05DAE4734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728" y="3628463"/>
            <a:ext cx="5135458" cy="304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87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anim calcmode="lin" valueType="num">
                                      <p:cBhvr>
                                        <p:cTn id="8" dur="1000" fill="hold"/>
                                        <p:tgtEl>
                                          <p:spTgt spid="1030"/>
                                        </p:tgtEl>
                                        <p:attrNameLst>
                                          <p:attrName>ppt_x</p:attrName>
                                        </p:attrNameLst>
                                      </p:cBhvr>
                                      <p:tavLst>
                                        <p:tav tm="0">
                                          <p:val>
                                            <p:strVal val="#ppt_x"/>
                                          </p:val>
                                        </p:tav>
                                        <p:tav tm="100000">
                                          <p:val>
                                            <p:strVal val="#ppt_x"/>
                                          </p:val>
                                        </p:tav>
                                      </p:tavLst>
                                    </p:anim>
                                    <p:anim calcmode="lin" valueType="num">
                                      <p:cBhvr>
                                        <p:cTn id="9"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1000"/>
                                        <p:tgtEl>
                                          <p:spTgt spid="4">
                                            <p:txEl>
                                              <p:pRg st="5" end="5"/>
                                            </p:txEl>
                                          </p:spTgt>
                                        </p:tgtEl>
                                      </p:cBhvr>
                                    </p:animEffect>
                                    <p:anim calcmode="lin" valueType="num">
                                      <p:cBhvr>
                                        <p:cTn id="2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1000"/>
                                        <p:tgtEl>
                                          <p:spTgt spid="4">
                                            <p:txEl>
                                              <p:pRg st="6" end="6"/>
                                            </p:txEl>
                                          </p:spTgt>
                                        </p:tgtEl>
                                      </p:cBhvr>
                                    </p:animEffect>
                                    <p:anim calcmode="lin" valueType="num">
                                      <p:cBhvr>
                                        <p:cTn id="2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7" presetID="22" presetClass="exit" presetSubtype="4" fill="hold" nodeType="withEffect">
                                  <p:stCondLst>
                                    <p:cond delay="0"/>
                                  </p:stCondLst>
                                  <p:childTnLst>
                                    <p:animEffect transition="out" filter="wipe(down)">
                                      <p:cBhvr>
                                        <p:cTn id="28" dur="500"/>
                                        <p:tgtEl>
                                          <p:spTgt spid="1030"/>
                                        </p:tgtEl>
                                      </p:cBhvr>
                                    </p:animEffect>
                                    <p:set>
                                      <p:cBhvr>
                                        <p:cTn id="29" dur="1" fill="hold">
                                          <p:stCondLst>
                                            <p:cond delay="499"/>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程序栈</a:t>
            </a:r>
            <a:endParaRPr lang="en-US" altLang="zh-CN" dirty="0">
              <a:cs typeface="+mn-ea"/>
              <a:sym typeface="+mn-lt"/>
            </a:endParaRPr>
          </a:p>
          <a:p>
            <a:r>
              <a:rPr lang="zh-CN" altLang="en-US" dirty="0">
                <a:cs typeface="+mn-ea"/>
                <a:sym typeface="+mn-lt"/>
              </a:rPr>
              <a:t>栈的布局</a:t>
            </a:r>
            <a:endParaRPr lang="en-US" altLang="zh-CN" dirty="0">
              <a:cs typeface="+mn-ea"/>
              <a:sym typeface="+mn-lt"/>
            </a:endParaRPr>
          </a:p>
          <a:p>
            <a:r>
              <a:rPr lang="zh-CN" altLang="en-US" dirty="0">
                <a:cs typeface="+mn-ea"/>
                <a:sym typeface="+mn-lt"/>
              </a:rPr>
              <a:t>栈的生成与销毁</a:t>
            </a:r>
          </a:p>
        </p:txBody>
      </p:sp>
      <p:sp>
        <p:nvSpPr>
          <p:cNvPr id="6" name="矩形 5">
            <a:extLst>
              <a:ext uri="{FF2B5EF4-FFF2-40B4-BE49-F238E27FC236}">
                <a16:creationId xmlns:a16="http://schemas.microsoft.com/office/drawing/2014/main" id="{04C0021D-FD85-4B9C-AA54-A224C2319C5A}"/>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83FF7DA2-6D8A-4A58-A000-279E8F65072F}"/>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7" name="矩形 6">
            <a:extLst>
              <a:ext uri="{FF2B5EF4-FFF2-40B4-BE49-F238E27FC236}">
                <a16:creationId xmlns:a16="http://schemas.microsoft.com/office/drawing/2014/main" id="{7A1D2337-A3BF-4E45-9E81-7B19588968C8}"/>
              </a:ext>
            </a:extLst>
          </p:cNvPr>
          <p:cNvSpPr/>
          <p:nvPr/>
        </p:nvSpPr>
        <p:spPr>
          <a:xfrm>
            <a:off x="6321152" y="3444502"/>
            <a:ext cx="1093510" cy="3044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6DF2D25F-E5B1-4AB8-A434-A640BC717043}"/>
              </a:ext>
            </a:extLst>
          </p:cNvPr>
          <p:cNvSpPr/>
          <p:nvPr/>
        </p:nvSpPr>
        <p:spPr>
          <a:xfrm>
            <a:off x="6321152" y="3400660"/>
            <a:ext cx="1093510" cy="358218"/>
          </a:xfrm>
          <a:prstGeom prst="rect">
            <a:avLst/>
          </a:prstGeom>
          <a:solidFill>
            <a:srgbClr val="0000F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FF58E417-673D-4254-8086-201820653C59}"/>
              </a:ext>
            </a:extLst>
          </p:cNvPr>
          <p:cNvSpPr/>
          <p:nvPr/>
        </p:nvSpPr>
        <p:spPr>
          <a:xfrm>
            <a:off x="6321152" y="3796456"/>
            <a:ext cx="1093510" cy="358218"/>
          </a:xfrm>
          <a:prstGeom prst="rect">
            <a:avLst/>
          </a:prstGeom>
          <a:solidFill>
            <a:schemeClr val="bg1">
              <a:lumMod val="75000"/>
            </a:schemeClr>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9B87D9FF-789A-431A-B1A6-A2289ACF1081}"/>
              </a:ext>
            </a:extLst>
          </p:cNvPr>
          <p:cNvSpPr/>
          <p:nvPr/>
        </p:nvSpPr>
        <p:spPr>
          <a:xfrm>
            <a:off x="6321152" y="4185989"/>
            <a:ext cx="1093510" cy="358218"/>
          </a:xfrm>
          <a:prstGeom prst="rect">
            <a:avLst/>
          </a:prstGeom>
          <a:solidFill>
            <a:schemeClr val="bg1">
              <a:lumMod val="75000"/>
            </a:schemeClr>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2C9DE305-A981-437E-AACB-C8AAB5563418}"/>
              </a:ext>
            </a:extLst>
          </p:cNvPr>
          <p:cNvSpPr/>
          <p:nvPr/>
        </p:nvSpPr>
        <p:spPr>
          <a:xfrm>
            <a:off x="6321152" y="4633473"/>
            <a:ext cx="1093510" cy="498364"/>
          </a:xfrm>
          <a:prstGeom prst="rect">
            <a:avLst/>
          </a:prstGeom>
          <a:solidFill>
            <a:srgbClr val="00B050"/>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DBDD3077-376F-475E-A256-B691217998FB}"/>
              </a:ext>
            </a:extLst>
          </p:cNvPr>
          <p:cNvSpPr/>
          <p:nvPr/>
        </p:nvSpPr>
        <p:spPr>
          <a:xfrm>
            <a:off x="6321152" y="5458102"/>
            <a:ext cx="1093510" cy="498364"/>
          </a:xfrm>
          <a:prstGeom prst="rect">
            <a:avLst/>
          </a:prstGeom>
          <a:solidFill>
            <a:srgbClr val="FF0000"/>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5641CD99-B8D7-41B0-8571-72169EFF8A75}"/>
              </a:ext>
            </a:extLst>
          </p:cNvPr>
          <p:cNvSpPr/>
          <p:nvPr/>
        </p:nvSpPr>
        <p:spPr>
          <a:xfrm>
            <a:off x="6321152" y="6043943"/>
            <a:ext cx="1093510" cy="445416"/>
          </a:xfrm>
          <a:prstGeom prst="rect">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AFC7960E-A64F-4D3A-981E-EE12DF3F88E7}"/>
              </a:ext>
            </a:extLst>
          </p:cNvPr>
          <p:cNvSpPr txBox="1"/>
          <p:nvPr/>
        </p:nvSpPr>
        <p:spPr>
          <a:xfrm>
            <a:off x="4853116" y="4884146"/>
            <a:ext cx="1107996" cy="369332"/>
          </a:xfrm>
          <a:prstGeom prst="rect">
            <a:avLst/>
          </a:prstGeom>
          <a:noFill/>
        </p:spPr>
        <p:txBody>
          <a:bodyPr wrap="none" rtlCol="0">
            <a:spAutoFit/>
          </a:bodyPr>
          <a:lstStyle/>
          <a:p>
            <a:r>
              <a:rPr lang="zh-CN" altLang="en-US" dirty="0">
                <a:cs typeface="+mn-ea"/>
                <a:sym typeface="+mn-lt"/>
              </a:rPr>
              <a:t>地址空间</a:t>
            </a:r>
          </a:p>
        </p:txBody>
      </p:sp>
      <p:sp>
        <p:nvSpPr>
          <p:cNvPr id="16" name="文本框 15">
            <a:extLst>
              <a:ext uri="{FF2B5EF4-FFF2-40B4-BE49-F238E27FC236}">
                <a16:creationId xmlns:a16="http://schemas.microsoft.com/office/drawing/2014/main" id="{843A2907-BC58-4FE9-B83E-ABD7CA3ABEE5}"/>
              </a:ext>
            </a:extLst>
          </p:cNvPr>
          <p:cNvSpPr txBox="1"/>
          <p:nvPr/>
        </p:nvSpPr>
        <p:spPr>
          <a:xfrm>
            <a:off x="4968533" y="3307518"/>
            <a:ext cx="877163" cy="369332"/>
          </a:xfrm>
          <a:prstGeom prst="rect">
            <a:avLst/>
          </a:prstGeom>
          <a:noFill/>
        </p:spPr>
        <p:txBody>
          <a:bodyPr wrap="none" rtlCol="0">
            <a:spAutoFit/>
          </a:bodyPr>
          <a:lstStyle/>
          <a:p>
            <a:r>
              <a:rPr lang="zh-CN" altLang="en-US" b="1" dirty="0">
                <a:cs typeface="+mn-ea"/>
                <a:sym typeface="+mn-lt"/>
              </a:rPr>
              <a:t>低地址</a:t>
            </a:r>
          </a:p>
        </p:txBody>
      </p:sp>
      <p:sp>
        <p:nvSpPr>
          <p:cNvPr id="17" name="文本框 16">
            <a:extLst>
              <a:ext uri="{FF2B5EF4-FFF2-40B4-BE49-F238E27FC236}">
                <a16:creationId xmlns:a16="http://schemas.microsoft.com/office/drawing/2014/main" id="{7361EC57-1F93-4019-AEE3-A84ACF2964C2}"/>
              </a:ext>
            </a:extLst>
          </p:cNvPr>
          <p:cNvSpPr txBox="1"/>
          <p:nvPr/>
        </p:nvSpPr>
        <p:spPr>
          <a:xfrm>
            <a:off x="4968532" y="6194773"/>
            <a:ext cx="877163" cy="369332"/>
          </a:xfrm>
          <a:prstGeom prst="rect">
            <a:avLst/>
          </a:prstGeom>
          <a:noFill/>
        </p:spPr>
        <p:txBody>
          <a:bodyPr wrap="none" rtlCol="0">
            <a:spAutoFit/>
          </a:bodyPr>
          <a:lstStyle/>
          <a:p>
            <a:r>
              <a:rPr lang="zh-CN" altLang="en-US" b="1" dirty="0">
                <a:cs typeface="+mn-ea"/>
                <a:sym typeface="+mn-lt"/>
              </a:rPr>
              <a:t>高地址</a:t>
            </a:r>
          </a:p>
        </p:txBody>
      </p:sp>
      <p:cxnSp>
        <p:nvCxnSpPr>
          <p:cNvPr id="18" name="直接箭头连接符 17">
            <a:extLst>
              <a:ext uri="{FF2B5EF4-FFF2-40B4-BE49-F238E27FC236}">
                <a16:creationId xmlns:a16="http://schemas.microsoft.com/office/drawing/2014/main" id="{F382116B-8895-4A0F-9A44-83ED45D51C29}"/>
              </a:ext>
            </a:extLst>
          </p:cNvPr>
          <p:cNvCxnSpPr>
            <a:cxnSpLocks/>
            <a:stCxn id="16" idx="2"/>
            <a:endCxn id="15" idx="0"/>
          </p:cNvCxnSpPr>
          <p:nvPr/>
        </p:nvCxnSpPr>
        <p:spPr>
          <a:xfrm flipH="1">
            <a:off x="5407114" y="3676850"/>
            <a:ext cx="1" cy="12072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38AD57FB-697C-4FAA-B594-3FC80907B784}"/>
              </a:ext>
            </a:extLst>
          </p:cNvPr>
          <p:cNvCxnSpPr>
            <a:cxnSpLocks/>
            <a:stCxn id="15" idx="2"/>
            <a:endCxn id="17" idx="0"/>
          </p:cNvCxnSpPr>
          <p:nvPr/>
        </p:nvCxnSpPr>
        <p:spPr>
          <a:xfrm>
            <a:off x="5407114" y="5253478"/>
            <a:ext cx="0" cy="9412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文本框 19">
            <a:extLst>
              <a:ext uri="{FF2B5EF4-FFF2-40B4-BE49-F238E27FC236}">
                <a16:creationId xmlns:a16="http://schemas.microsoft.com/office/drawing/2014/main" id="{19DE1A42-90D1-4854-B5BB-E4F4D9D311FE}"/>
              </a:ext>
            </a:extLst>
          </p:cNvPr>
          <p:cNvSpPr txBox="1"/>
          <p:nvPr/>
        </p:nvSpPr>
        <p:spPr>
          <a:xfrm>
            <a:off x="7496718" y="3389546"/>
            <a:ext cx="607923" cy="369332"/>
          </a:xfrm>
          <a:prstGeom prst="rect">
            <a:avLst/>
          </a:prstGeom>
          <a:noFill/>
        </p:spPr>
        <p:txBody>
          <a:bodyPr wrap="none" rtlCol="0">
            <a:spAutoFit/>
          </a:bodyPr>
          <a:lstStyle/>
          <a:p>
            <a:r>
              <a:rPr lang="en-US" altLang="zh-CN" dirty="0">
                <a:cs typeface="+mn-ea"/>
                <a:sym typeface="+mn-lt"/>
              </a:rPr>
              <a:t>Text</a:t>
            </a:r>
            <a:endParaRPr lang="zh-CN" altLang="en-US" dirty="0">
              <a:cs typeface="+mn-ea"/>
              <a:sym typeface="+mn-lt"/>
            </a:endParaRPr>
          </a:p>
        </p:txBody>
      </p:sp>
      <p:sp>
        <p:nvSpPr>
          <p:cNvPr id="21" name="文本框 20">
            <a:extLst>
              <a:ext uri="{FF2B5EF4-FFF2-40B4-BE49-F238E27FC236}">
                <a16:creationId xmlns:a16="http://schemas.microsoft.com/office/drawing/2014/main" id="{AA800963-FA00-4D47-BA79-0CD2FB0BE7F8}"/>
              </a:ext>
            </a:extLst>
          </p:cNvPr>
          <p:cNvSpPr txBox="1"/>
          <p:nvPr/>
        </p:nvSpPr>
        <p:spPr>
          <a:xfrm>
            <a:off x="7504571" y="3791605"/>
            <a:ext cx="710451" cy="369332"/>
          </a:xfrm>
          <a:prstGeom prst="rect">
            <a:avLst/>
          </a:prstGeom>
          <a:noFill/>
        </p:spPr>
        <p:txBody>
          <a:bodyPr wrap="none" rtlCol="0">
            <a:spAutoFit/>
          </a:bodyPr>
          <a:lstStyle/>
          <a:p>
            <a:r>
              <a:rPr lang="en-US" altLang="zh-CN" dirty="0">
                <a:cs typeface="+mn-ea"/>
                <a:sym typeface="+mn-lt"/>
              </a:rPr>
              <a:t>IBSS</a:t>
            </a:r>
            <a:endParaRPr lang="zh-CN" altLang="en-US" dirty="0">
              <a:cs typeface="+mn-ea"/>
              <a:sym typeface="+mn-lt"/>
            </a:endParaRPr>
          </a:p>
        </p:txBody>
      </p:sp>
      <p:sp>
        <p:nvSpPr>
          <p:cNvPr id="22" name="文本框 21">
            <a:extLst>
              <a:ext uri="{FF2B5EF4-FFF2-40B4-BE49-F238E27FC236}">
                <a16:creationId xmlns:a16="http://schemas.microsoft.com/office/drawing/2014/main" id="{9AA526F5-F77F-423D-B141-BD132D259765}"/>
              </a:ext>
            </a:extLst>
          </p:cNvPr>
          <p:cNvSpPr txBox="1"/>
          <p:nvPr/>
        </p:nvSpPr>
        <p:spPr>
          <a:xfrm>
            <a:off x="7504571" y="4155380"/>
            <a:ext cx="813043" cy="369332"/>
          </a:xfrm>
          <a:prstGeom prst="rect">
            <a:avLst/>
          </a:prstGeom>
          <a:noFill/>
        </p:spPr>
        <p:txBody>
          <a:bodyPr wrap="none" rtlCol="0">
            <a:spAutoFit/>
          </a:bodyPr>
          <a:lstStyle/>
          <a:p>
            <a:r>
              <a:rPr lang="en-US" altLang="zh-CN" dirty="0">
                <a:cs typeface="+mn-ea"/>
                <a:sym typeface="+mn-lt"/>
              </a:rPr>
              <a:t>UBSS</a:t>
            </a:r>
            <a:endParaRPr lang="zh-CN" altLang="en-US" dirty="0">
              <a:cs typeface="+mn-ea"/>
              <a:sym typeface="+mn-lt"/>
            </a:endParaRPr>
          </a:p>
        </p:txBody>
      </p:sp>
      <p:sp>
        <p:nvSpPr>
          <p:cNvPr id="23" name="文本框 22">
            <a:extLst>
              <a:ext uri="{FF2B5EF4-FFF2-40B4-BE49-F238E27FC236}">
                <a16:creationId xmlns:a16="http://schemas.microsoft.com/office/drawing/2014/main" id="{935D5243-0AF3-4909-98CA-2F36CF1199C9}"/>
              </a:ext>
            </a:extLst>
          </p:cNvPr>
          <p:cNvSpPr txBox="1"/>
          <p:nvPr/>
        </p:nvSpPr>
        <p:spPr>
          <a:xfrm>
            <a:off x="7514189" y="4695356"/>
            <a:ext cx="736099" cy="369332"/>
          </a:xfrm>
          <a:prstGeom prst="rect">
            <a:avLst/>
          </a:prstGeom>
          <a:noFill/>
        </p:spPr>
        <p:txBody>
          <a:bodyPr wrap="none" rtlCol="0">
            <a:spAutoFit/>
          </a:bodyPr>
          <a:lstStyle/>
          <a:p>
            <a:r>
              <a:rPr lang="en-US" altLang="zh-CN" dirty="0">
                <a:cs typeface="+mn-ea"/>
                <a:sym typeface="+mn-lt"/>
              </a:rPr>
              <a:t>Heap</a:t>
            </a:r>
            <a:endParaRPr lang="zh-CN" altLang="en-US" dirty="0">
              <a:cs typeface="+mn-ea"/>
              <a:sym typeface="+mn-lt"/>
            </a:endParaRPr>
          </a:p>
        </p:txBody>
      </p:sp>
      <p:sp>
        <p:nvSpPr>
          <p:cNvPr id="24" name="文本框 23">
            <a:extLst>
              <a:ext uri="{FF2B5EF4-FFF2-40B4-BE49-F238E27FC236}">
                <a16:creationId xmlns:a16="http://schemas.microsoft.com/office/drawing/2014/main" id="{0101A75E-D5A8-4BD0-BA0A-7C9909298AB2}"/>
              </a:ext>
            </a:extLst>
          </p:cNvPr>
          <p:cNvSpPr txBox="1"/>
          <p:nvPr/>
        </p:nvSpPr>
        <p:spPr>
          <a:xfrm>
            <a:off x="7514189" y="5554192"/>
            <a:ext cx="761747" cy="369332"/>
          </a:xfrm>
          <a:prstGeom prst="rect">
            <a:avLst/>
          </a:prstGeom>
          <a:noFill/>
        </p:spPr>
        <p:txBody>
          <a:bodyPr wrap="none" rtlCol="0">
            <a:spAutoFit/>
          </a:bodyPr>
          <a:lstStyle/>
          <a:p>
            <a:r>
              <a:rPr lang="en-US" altLang="zh-CN" dirty="0">
                <a:cs typeface="+mn-ea"/>
                <a:sym typeface="+mn-lt"/>
              </a:rPr>
              <a:t>Stack</a:t>
            </a:r>
            <a:endParaRPr lang="zh-CN" altLang="en-US" dirty="0">
              <a:cs typeface="+mn-ea"/>
              <a:sym typeface="+mn-lt"/>
            </a:endParaRPr>
          </a:p>
        </p:txBody>
      </p:sp>
      <p:sp>
        <p:nvSpPr>
          <p:cNvPr id="25" name="文本框 24">
            <a:extLst>
              <a:ext uri="{FF2B5EF4-FFF2-40B4-BE49-F238E27FC236}">
                <a16:creationId xmlns:a16="http://schemas.microsoft.com/office/drawing/2014/main" id="{B4BBC490-AAC7-46E5-9FA3-E0EE8074137D}"/>
              </a:ext>
            </a:extLst>
          </p:cNvPr>
          <p:cNvSpPr txBox="1"/>
          <p:nvPr/>
        </p:nvSpPr>
        <p:spPr>
          <a:xfrm>
            <a:off x="7496718" y="6081985"/>
            <a:ext cx="1903085" cy="369332"/>
          </a:xfrm>
          <a:prstGeom prst="rect">
            <a:avLst/>
          </a:prstGeom>
          <a:noFill/>
        </p:spPr>
        <p:txBody>
          <a:bodyPr wrap="none" rtlCol="0">
            <a:spAutoFit/>
          </a:bodyPr>
          <a:lstStyle/>
          <a:p>
            <a:r>
              <a:rPr lang="en-US" altLang="zh-CN" dirty="0">
                <a:cs typeface="+mn-ea"/>
                <a:sym typeface="+mn-lt"/>
              </a:rPr>
              <a:t>Kernel Reversed</a:t>
            </a:r>
            <a:endParaRPr lang="zh-CN" altLang="en-US" dirty="0">
              <a:cs typeface="+mn-ea"/>
              <a:sym typeface="+mn-lt"/>
            </a:endParaRPr>
          </a:p>
        </p:txBody>
      </p:sp>
      <p:sp>
        <p:nvSpPr>
          <p:cNvPr id="26" name="文本框 25">
            <a:extLst>
              <a:ext uri="{FF2B5EF4-FFF2-40B4-BE49-F238E27FC236}">
                <a16:creationId xmlns:a16="http://schemas.microsoft.com/office/drawing/2014/main" id="{294C1F79-3C3D-4237-90F7-409A0412F909}"/>
              </a:ext>
            </a:extLst>
          </p:cNvPr>
          <p:cNvSpPr txBox="1"/>
          <p:nvPr/>
        </p:nvSpPr>
        <p:spPr>
          <a:xfrm>
            <a:off x="8727015" y="3416544"/>
            <a:ext cx="877163" cy="369332"/>
          </a:xfrm>
          <a:prstGeom prst="rect">
            <a:avLst/>
          </a:prstGeom>
          <a:noFill/>
        </p:spPr>
        <p:txBody>
          <a:bodyPr wrap="none" rtlCol="0">
            <a:spAutoFit/>
          </a:bodyPr>
          <a:lstStyle/>
          <a:p>
            <a:r>
              <a:rPr lang="zh-CN" altLang="en-US" b="1" dirty="0">
                <a:solidFill>
                  <a:srgbClr val="0000FF"/>
                </a:solidFill>
                <a:cs typeface="+mn-ea"/>
                <a:sym typeface="+mn-lt"/>
              </a:rPr>
              <a:t>代码段</a:t>
            </a:r>
          </a:p>
        </p:txBody>
      </p:sp>
      <p:cxnSp>
        <p:nvCxnSpPr>
          <p:cNvPr id="27" name="直接箭头连接符 26">
            <a:extLst>
              <a:ext uri="{FF2B5EF4-FFF2-40B4-BE49-F238E27FC236}">
                <a16:creationId xmlns:a16="http://schemas.microsoft.com/office/drawing/2014/main" id="{CF0C3B2B-3999-4094-B380-AE2ED4FE692D}"/>
              </a:ext>
            </a:extLst>
          </p:cNvPr>
          <p:cNvCxnSpPr>
            <a:cxnSpLocks/>
            <a:stCxn id="26" idx="1"/>
          </p:cNvCxnSpPr>
          <p:nvPr/>
        </p:nvCxnSpPr>
        <p:spPr>
          <a:xfrm flipH="1">
            <a:off x="8173109" y="3601210"/>
            <a:ext cx="5539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文本框 27">
            <a:extLst>
              <a:ext uri="{FF2B5EF4-FFF2-40B4-BE49-F238E27FC236}">
                <a16:creationId xmlns:a16="http://schemas.microsoft.com/office/drawing/2014/main" id="{E5FAC803-6B08-4CFE-BB66-C4A313A8271F}"/>
              </a:ext>
            </a:extLst>
          </p:cNvPr>
          <p:cNvSpPr txBox="1"/>
          <p:nvPr/>
        </p:nvSpPr>
        <p:spPr>
          <a:xfrm>
            <a:off x="8762723" y="5541153"/>
            <a:ext cx="415498" cy="369332"/>
          </a:xfrm>
          <a:prstGeom prst="rect">
            <a:avLst/>
          </a:prstGeom>
          <a:noFill/>
        </p:spPr>
        <p:txBody>
          <a:bodyPr wrap="none" rtlCol="0">
            <a:spAutoFit/>
          </a:bodyPr>
          <a:lstStyle/>
          <a:p>
            <a:r>
              <a:rPr lang="zh-CN" altLang="en-US" b="1" dirty="0">
                <a:solidFill>
                  <a:srgbClr val="FF0000"/>
                </a:solidFill>
                <a:cs typeface="+mn-ea"/>
                <a:sym typeface="+mn-lt"/>
              </a:rPr>
              <a:t>栈</a:t>
            </a:r>
          </a:p>
        </p:txBody>
      </p:sp>
      <p:cxnSp>
        <p:nvCxnSpPr>
          <p:cNvPr id="29" name="直接箭头连接符 28">
            <a:extLst>
              <a:ext uri="{FF2B5EF4-FFF2-40B4-BE49-F238E27FC236}">
                <a16:creationId xmlns:a16="http://schemas.microsoft.com/office/drawing/2014/main" id="{D78826F9-87D1-4F7A-9016-F3DB16D7440E}"/>
              </a:ext>
            </a:extLst>
          </p:cNvPr>
          <p:cNvCxnSpPr>
            <a:cxnSpLocks/>
            <a:stCxn id="28" idx="1"/>
          </p:cNvCxnSpPr>
          <p:nvPr/>
        </p:nvCxnSpPr>
        <p:spPr>
          <a:xfrm flipH="1">
            <a:off x="8208817" y="5725819"/>
            <a:ext cx="5539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文本框 29">
            <a:extLst>
              <a:ext uri="{FF2B5EF4-FFF2-40B4-BE49-F238E27FC236}">
                <a16:creationId xmlns:a16="http://schemas.microsoft.com/office/drawing/2014/main" id="{691A17A6-B628-4D3D-A07B-9534B17B7D2C}"/>
              </a:ext>
            </a:extLst>
          </p:cNvPr>
          <p:cNvSpPr txBox="1"/>
          <p:nvPr/>
        </p:nvSpPr>
        <p:spPr>
          <a:xfrm>
            <a:off x="8762723" y="4695356"/>
            <a:ext cx="415498" cy="369332"/>
          </a:xfrm>
          <a:prstGeom prst="rect">
            <a:avLst/>
          </a:prstGeom>
          <a:noFill/>
        </p:spPr>
        <p:txBody>
          <a:bodyPr wrap="none" rtlCol="0">
            <a:spAutoFit/>
          </a:bodyPr>
          <a:lstStyle/>
          <a:p>
            <a:r>
              <a:rPr lang="zh-CN" altLang="en-US" dirty="0">
                <a:cs typeface="+mn-ea"/>
                <a:sym typeface="+mn-lt"/>
              </a:rPr>
              <a:t>堆</a:t>
            </a:r>
          </a:p>
        </p:txBody>
      </p:sp>
      <p:cxnSp>
        <p:nvCxnSpPr>
          <p:cNvPr id="31" name="直接箭头连接符 30">
            <a:extLst>
              <a:ext uri="{FF2B5EF4-FFF2-40B4-BE49-F238E27FC236}">
                <a16:creationId xmlns:a16="http://schemas.microsoft.com/office/drawing/2014/main" id="{3A3FADE8-4A0F-4303-83E1-14F6D8712774}"/>
              </a:ext>
            </a:extLst>
          </p:cNvPr>
          <p:cNvCxnSpPr>
            <a:cxnSpLocks/>
            <a:stCxn id="30" idx="1"/>
          </p:cNvCxnSpPr>
          <p:nvPr/>
        </p:nvCxnSpPr>
        <p:spPr>
          <a:xfrm flipH="1">
            <a:off x="8208817" y="4880022"/>
            <a:ext cx="5539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箭头: 左 31">
            <a:extLst>
              <a:ext uri="{FF2B5EF4-FFF2-40B4-BE49-F238E27FC236}">
                <a16:creationId xmlns:a16="http://schemas.microsoft.com/office/drawing/2014/main" id="{A80866B5-6B72-49C7-A5CD-9AF46357BC0D}"/>
              </a:ext>
            </a:extLst>
          </p:cNvPr>
          <p:cNvSpPr/>
          <p:nvPr/>
        </p:nvSpPr>
        <p:spPr>
          <a:xfrm rot="16200000">
            <a:off x="6733049" y="4739996"/>
            <a:ext cx="294359" cy="23654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箭头: 左 32">
            <a:extLst>
              <a:ext uri="{FF2B5EF4-FFF2-40B4-BE49-F238E27FC236}">
                <a16:creationId xmlns:a16="http://schemas.microsoft.com/office/drawing/2014/main" id="{EF3DF486-D17F-414F-94BF-D1A5523764ED}"/>
              </a:ext>
            </a:extLst>
          </p:cNvPr>
          <p:cNvSpPr/>
          <p:nvPr/>
        </p:nvSpPr>
        <p:spPr>
          <a:xfrm rot="5400000" flipV="1">
            <a:off x="6733049" y="5559018"/>
            <a:ext cx="294359" cy="23654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49354751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6041876" cy="5040560"/>
          </a:xfrm>
        </p:spPr>
        <p:txBody>
          <a:bodyPr>
            <a:normAutofit/>
          </a:bodyPr>
          <a:lstStyle/>
          <a:p>
            <a:r>
              <a:rPr lang="zh-CN" altLang="en-US" dirty="0">
                <a:cs typeface="+mn-ea"/>
                <a:sym typeface="+mn-lt"/>
              </a:rPr>
              <a:t>程序栈</a:t>
            </a:r>
            <a:endParaRPr lang="en-US" altLang="zh-CN" dirty="0">
              <a:cs typeface="+mn-ea"/>
              <a:sym typeface="+mn-lt"/>
            </a:endParaRPr>
          </a:p>
          <a:p>
            <a:pPr lvl="1"/>
            <a:r>
              <a:rPr lang="zh-CN" altLang="en-US" dirty="0">
                <a:cs typeface="+mn-ea"/>
                <a:sym typeface="+mn-lt"/>
              </a:rPr>
              <a:t>栈在程序中起着不可替代的作用</a:t>
            </a:r>
            <a:endParaRPr lang="en-US" altLang="zh-CN" dirty="0">
              <a:cs typeface="+mn-ea"/>
              <a:sym typeface="+mn-lt"/>
            </a:endParaRPr>
          </a:p>
          <a:p>
            <a:pPr lvl="2"/>
            <a:r>
              <a:rPr lang="zh-CN" altLang="en-US" dirty="0">
                <a:highlight>
                  <a:srgbClr val="FFFF00"/>
                </a:highlight>
                <a:cs typeface="+mn-ea"/>
                <a:sym typeface="+mn-lt"/>
              </a:rPr>
              <a:t>每一个函数拥有自己的函数栈</a:t>
            </a:r>
            <a:endParaRPr lang="en-US" altLang="zh-CN" dirty="0">
              <a:highlight>
                <a:srgbClr val="FFFF00"/>
              </a:highlight>
              <a:cs typeface="+mn-ea"/>
              <a:sym typeface="+mn-lt"/>
            </a:endParaRPr>
          </a:p>
          <a:p>
            <a:pPr lvl="2"/>
            <a:r>
              <a:rPr lang="zh-CN" altLang="en-US" dirty="0">
                <a:cs typeface="+mn-ea"/>
                <a:sym typeface="+mn-lt"/>
              </a:rPr>
              <a:t>函数栈中保存着</a:t>
            </a:r>
            <a:r>
              <a:rPr lang="zh-CN" altLang="en-US" dirty="0">
                <a:solidFill>
                  <a:srgbClr val="0000FF"/>
                </a:solidFill>
                <a:cs typeface="+mn-ea"/>
                <a:sym typeface="+mn-lt"/>
              </a:rPr>
              <a:t>函数的局部变量</a:t>
            </a:r>
            <a:r>
              <a:rPr lang="zh-CN" altLang="en-US" dirty="0">
                <a:cs typeface="+mn-ea"/>
                <a:sym typeface="+mn-lt"/>
              </a:rPr>
              <a:t>、流控制结构等等</a:t>
            </a:r>
            <a:endParaRPr lang="en-US" altLang="zh-CN" dirty="0">
              <a:cs typeface="+mn-ea"/>
              <a:sym typeface="+mn-lt"/>
            </a:endParaRPr>
          </a:p>
          <a:p>
            <a:pPr lvl="2"/>
            <a:r>
              <a:rPr lang="zh-CN" altLang="en-US" dirty="0">
                <a:cs typeface="+mn-ea"/>
                <a:sym typeface="+mn-lt"/>
              </a:rPr>
              <a:t>每次函数被调用后</a:t>
            </a:r>
            <a:r>
              <a:rPr lang="zh-CN" altLang="en-US" dirty="0">
                <a:solidFill>
                  <a:srgbClr val="FF0000"/>
                </a:solidFill>
                <a:cs typeface="+mn-ea"/>
                <a:sym typeface="+mn-lt"/>
              </a:rPr>
              <a:t>函数栈会被收回</a:t>
            </a:r>
            <a:r>
              <a:rPr lang="zh-CN" altLang="en-US" dirty="0">
                <a:cs typeface="+mn-ea"/>
                <a:sym typeface="+mn-lt"/>
              </a:rPr>
              <a:t>，并再次分配给其他被调用的函数</a:t>
            </a:r>
            <a:endParaRPr lang="en-US" altLang="zh-CN" dirty="0">
              <a:cs typeface="+mn-ea"/>
              <a:sym typeface="+mn-lt"/>
            </a:endParaRPr>
          </a:p>
          <a:p>
            <a:pPr lvl="2"/>
            <a:endParaRPr lang="en-US" altLang="zh-CN" dirty="0">
              <a:cs typeface="+mn-ea"/>
              <a:sym typeface="+mn-lt"/>
            </a:endParaRPr>
          </a:p>
          <a:p>
            <a:pPr lvl="1"/>
            <a:r>
              <a:rPr lang="zh-CN" altLang="en-US" dirty="0">
                <a:cs typeface="+mn-ea"/>
                <a:sym typeface="+mn-lt"/>
              </a:rPr>
              <a:t>程序栈由 </a:t>
            </a:r>
            <a:r>
              <a:rPr lang="zh-CN" altLang="en-US" dirty="0">
                <a:solidFill>
                  <a:srgbClr val="FF0000"/>
                </a:solidFill>
                <a:cs typeface="+mn-ea"/>
                <a:sym typeface="+mn-lt"/>
              </a:rPr>
              <a:t>高地址 </a:t>
            </a:r>
            <a:r>
              <a:rPr lang="en-US" altLang="zh-CN" dirty="0">
                <a:solidFill>
                  <a:srgbClr val="00B050"/>
                </a:solidFill>
                <a:cs typeface="+mn-ea"/>
                <a:sym typeface="Wingdings" panose="05000000000000000000" pitchFamily="2" charset="2"/>
              </a:rPr>
              <a:t></a:t>
            </a:r>
            <a:r>
              <a:rPr lang="en-US" altLang="zh-CN" dirty="0">
                <a:solidFill>
                  <a:srgbClr val="00B050"/>
                </a:solidFill>
                <a:cs typeface="+mn-ea"/>
                <a:sym typeface="+mn-lt"/>
              </a:rPr>
              <a:t> </a:t>
            </a:r>
            <a:r>
              <a:rPr lang="zh-CN" altLang="en-US" dirty="0">
                <a:solidFill>
                  <a:srgbClr val="00B050"/>
                </a:solidFill>
                <a:cs typeface="+mn-ea"/>
                <a:sym typeface="+mn-lt"/>
              </a:rPr>
              <a:t>低地址 </a:t>
            </a:r>
            <a:r>
              <a:rPr lang="zh-CN" altLang="en-US" dirty="0">
                <a:cs typeface="+mn-ea"/>
                <a:sym typeface="+mn-lt"/>
              </a:rPr>
              <a:t>生长</a:t>
            </a:r>
            <a:endParaRPr lang="en-US" altLang="zh-CN" dirty="0">
              <a:cs typeface="+mn-ea"/>
              <a:sym typeface="+mn-lt"/>
            </a:endParaRPr>
          </a:p>
          <a:p>
            <a:pPr lvl="2"/>
            <a:r>
              <a:rPr lang="zh-CN" altLang="en-US" dirty="0">
                <a:cs typeface="+mn-ea"/>
                <a:sym typeface="+mn-lt"/>
              </a:rPr>
              <a:t> </a:t>
            </a:r>
            <a:r>
              <a:rPr lang="zh-CN" altLang="en-US" dirty="0">
                <a:solidFill>
                  <a:srgbClr val="FF0000"/>
                </a:solidFill>
                <a:cs typeface="+mn-ea"/>
                <a:sym typeface="+mn-lt"/>
              </a:rPr>
              <a:t>栈顶地址 </a:t>
            </a:r>
            <a:r>
              <a:rPr lang="en-US" altLang="zh-CN" dirty="0">
                <a:solidFill>
                  <a:srgbClr val="FF0000"/>
                </a:solidFill>
                <a:cs typeface="+mn-ea"/>
                <a:sym typeface="+mn-lt"/>
              </a:rPr>
              <a:t>(ESP) </a:t>
            </a:r>
            <a:r>
              <a:rPr lang="en-US" altLang="zh-CN" dirty="0">
                <a:cs typeface="+mn-ea"/>
                <a:sym typeface="+mn-lt"/>
              </a:rPr>
              <a:t>&lt;=</a:t>
            </a:r>
            <a:r>
              <a:rPr lang="zh-CN" altLang="en-US" dirty="0">
                <a:cs typeface="+mn-ea"/>
                <a:sym typeface="+mn-lt"/>
              </a:rPr>
              <a:t> </a:t>
            </a:r>
            <a:r>
              <a:rPr lang="zh-CN" altLang="en-US" dirty="0">
                <a:solidFill>
                  <a:srgbClr val="00B050"/>
                </a:solidFill>
                <a:cs typeface="+mn-ea"/>
                <a:sym typeface="+mn-lt"/>
              </a:rPr>
              <a:t>栈底地址 </a:t>
            </a:r>
            <a:r>
              <a:rPr lang="en-US" altLang="zh-CN" dirty="0">
                <a:solidFill>
                  <a:srgbClr val="00B050"/>
                </a:solidFill>
                <a:cs typeface="+mn-ea"/>
                <a:sym typeface="+mn-lt"/>
              </a:rPr>
              <a:t>(EBP)</a:t>
            </a:r>
            <a:endParaRPr lang="zh-CN" altLang="en-US" dirty="0">
              <a:solidFill>
                <a:srgbClr val="00B050"/>
              </a:solidFill>
              <a:cs typeface="+mn-ea"/>
              <a:sym typeface="+mn-lt"/>
            </a:endParaRPr>
          </a:p>
        </p:txBody>
      </p:sp>
      <p:sp>
        <p:nvSpPr>
          <p:cNvPr id="6" name="矩形 5">
            <a:extLst>
              <a:ext uri="{FF2B5EF4-FFF2-40B4-BE49-F238E27FC236}">
                <a16:creationId xmlns:a16="http://schemas.microsoft.com/office/drawing/2014/main" id="{14AD6B33-D442-4470-814E-BF999FC8DA6F}"/>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D60E563B-85B3-4C8E-A3B8-4117C37EDFBF}"/>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grpSp>
        <p:nvGrpSpPr>
          <p:cNvPr id="9" name="组合 8">
            <a:extLst>
              <a:ext uri="{FF2B5EF4-FFF2-40B4-BE49-F238E27FC236}">
                <a16:creationId xmlns:a16="http://schemas.microsoft.com/office/drawing/2014/main" id="{D319269A-8717-43FA-AE1A-5BFC57D9DBF7}"/>
              </a:ext>
            </a:extLst>
          </p:cNvPr>
          <p:cNvGrpSpPr/>
          <p:nvPr/>
        </p:nvGrpSpPr>
        <p:grpSpPr>
          <a:xfrm>
            <a:off x="6753200" y="2348880"/>
            <a:ext cx="3048814" cy="3816424"/>
            <a:chOff x="6753200" y="2348880"/>
            <a:chExt cx="3048814" cy="3816424"/>
          </a:xfrm>
        </p:grpSpPr>
        <p:pic>
          <p:nvPicPr>
            <p:cNvPr id="3" name="图片 2">
              <a:extLst>
                <a:ext uri="{FF2B5EF4-FFF2-40B4-BE49-F238E27FC236}">
                  <a16:creationId xmlns:a16="http://schemas.microsoft.com/office/drawing/2014/main" id="{3FEFF33A-8538-488A-84F7-E1A7958E3613}"/>
                </a:ext>
              </a:extLst>
            </p:cNvPr>
            <p:cNvPicPr>
              <a:picLocks noChangeAspect="1"/>
            </p:cNvPicPr>
            <p:nvPr/>
          </p:nvPicPr>
          <p:blipFill>
            <a:blip r:embed="rId2"/>
            <a:stretch>
              <a:fillRect/>
            </a:stretch>
          </p:blipFill>
          <p:spPr>
            <a:xfrm>
              <a:off x="6753200" y="2348880"/>
              <a:ext cx="3048814" cy="3816424"/>
            </a:xfrm>
            <a:prstGeom prst="rect">
              <a:avLst/>
            </a:prstGeom>
          </p:spPr>
        </p:pic>
        <p:pic>
          <p:nvPicPr>
            <p:cNvPr id="7" name="图片 6">
              <a:extLst>
                <a:ext uri="{FF2B5EF4-FFF2-40B4-BE49-F238E27FC236}">
                  <a16:creationId xmlns:a16="http://schemas.microsoft.com/office/drawing/2014/main" id="{1CDF6772-1C9E-4C90-AB70-AB3056DEC67B}"/>
                </a:ext>
              </a:extLst>
            </p:cNvPr>
            <p:cNvPicPr>
              <a:picLocks noChangeAspect="1"/>
            </p:cNvPicPr>
            <p:nvPr/>
          </p:nvPicPr>
          <p:blipFill>
            <a:blip r:embed="rId3"/>
            <a:stretch>
              <a:fillRect/>
            </a:stretch>
          </p:blipFill>
          <p:spPr>
            <a:xfrm>
              <a:off x="9116764" y="2408188"/>
              <a:ext cx="657143" cy="200000"/>
            </a:xfrm>
            <a:prstGeom prst="rect">
              <a:avLst/>
            </a:prstGeom>
          </p:spPr>
        </p:pic>
      </p:grpSp>
    </p:spTree>
    <p:extLst>
      <p:ext uri="{BB962C8B-B14F-4D97-AF65-F5344CB8AC3E}">
        <p14:creationId xmlns:p14="http://schemas.microsoft.com/office/powerpoint/2010/main" val="22978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5112568"/>
          </a:xfrm>
        </p:spPr>
        <p:txBody>
          <a:bodyPr>
            <a:normAutofit fontScale="92500" lnSpcReduction="10000"/>
          </a:bodyPr>
          <a:lstStyle/>
          <a:p>
            <a:r>
              <a:rPr lang="zh-CN" altLang="en-US" dirty="0">
                <a:cs typeface="+mn-ea"/>
                <a:sym typeface="+mn-lt"/>
              </a:rPr>
              <a:t>程序栈</a:t>
            </a:r>
            <a:endParaRPr lang="en-US" altLang="zh-CN" dirty="0">
              <a:cs typeface="+mn-ea"/>
              <a:sym typeface="+mn-lt"/>
            </a:endParaRPr>
          </a:p>
          <a:p>
            <a:pPr lvl="1"/>
            <a:r>
              <a:rPr lang="en-US" altLang="zh-CN" dirty="0">
                <a:cs typeface="+mn-ea"/>
                <a:sym typeface="+mn-lt"/>
              </a:rPr>
              <a:t>x86</a:t>
            </a:r>
            <a:r>
              <a:rPr lang="zh-CN" altLang="en-US" dirty="0">
                <a:cs typeface="+mn-ea"/>
                <a:sym typeface="+mn-lt"/>
              </a:rPr>
              <a:t>框架为例，支持栈的寄存器包括</a:t>
            </a:r>
            <a:r>
              <a:rPr lang="en-US" altLang="zh-CN" dirty="0">
                <a:cs typeface="+mn-ea"/>
                <a:sym typeface="+mn-lt"/>
              </a:rPr>
              <a:t>ESP</a:t>
            </a:r>
            <a:r>
              <a:rPr lang="zh-CN" altLang="en-US" dirty="0">
                <a:cs typeface="+mn-ea"/>
                <a:sym typeface="+mn-lt"/>
              </a:rPr>
              <a:t>和</a:t>
            </a:r>
            <a:r>
              <a:rPr lang="en-US" altLang="zh-CN" dirty="0">
                <a:cs typeface="+mn-ea"/>
                <a:sym typeface="+mn-lt"/>
              </a:rPr>
              <a:t>EBP</a:t>
            </a:r>
            <a:r>
              <a:rPr lang="zh-CN" altLang="en-US" dirty="0">
                <a:cs typeface="+mn-ea"/>
                <a:sym typeface="+mn-lt"/>
              </a:rPr>
              <a:t>，</a:t>
            </a:r>
            <a:r>
              <a:rPr lang="zh-CN" altLang="en-US" dirty="0">
                <a:highlight>
                  <a:srgbClr val="FFFF00"/>
                </a:highlight>
                <a:cs typeface="+mn-ea"/>
                <a:sym typeface="+mn-lt"/>
              </a:rPr>
              <a:t>以</a:t>
            </a:r>
            <a:r>
              <a:rPr lang="en-US" altLang="zh-CN" dirty="0">
                <a:highlight>
                  <a:srgbClr val="FFFF00"/>
                </a:highlight>
                <a:cs typeface="+mn-ea"/>
                <a:sym typeface="+mn-lt"/>
              </a:rPr>
              <a:t>ESP</a:t>
            </a:r>
            <a:r>
              <a:rPr lang="zh-CN" altLang="en-US" dirty="0">
                <a:highlight>
                  <a:srgbClr val="FFFF00"/>
                </a:highlight>
                <a:cs typeface="+mn-ea"/>
                <a:sym typeface="+mn-lt"/>
              </a:rPr>
              <a:t>和</a:t>
            </a:r>
            <a:r>
              <a:rPr lang="en-US" altLang="zh-CN" dirty="0">
                <a:highlight>
                  <a:srgbClr val="FFFF00"/>
                </a:highlight>
                <a:cs typeface="+mn-ea"/>
                <a:sym typeface="+mn-lt"/>
              </a:rPr>
              <a:t>EBP</a:t>
            </a:r>
            <a:r>
              <a:rPr lang="zh-CN" altLang="en-US" dirty="0">
                <a:highlight>
                  <a:srgbClr val="FFFF00"/>
                </a:highlight>
                <a:cs typeface="+mn-ea"/>
                <a:sym typeface="+mn-lt"/>
              </a:rPr>
              <a:t>作为栈的边界</a:t>
            </a:r>
            <a:endParaRPr lang="en-US" altLang="zh-CN" dirty="0">
              <a:highlight>
                <a:srgbClr val="FFFF00"/>
              </a:highlight>
              <a:cs typeface="+mn-ea"/>
              <a:sym typeface="+mn-lt"/>
            </a:endParaRPr>
          </a:p>
          <a:p>
            <a:pPr lvl="1"/>
            <a:endParaRPr lang="en-US" altLang="zh-CN" dirty="0">
              <a:cs typeface="+mn-ea"/>
              <a:sym typeface="+mn-lt"/>
            </a:endParaRPr>
          </a:p>
          <a:p>
            <a:pPr lvl="1"/>
            <a:r>
              <a:rPr lang="en-US" altLang="zh-CN" dirty="0">
                <a:solidFill>
                  <a:srgbClr val="00B050"/>
                </a:solidFill>
                <a:cs typeface="+mn-ea"/>
                <a:sym typeface="+mn-lt"/>
              </a:rPr>
              <a:t>ESP</a:t>
            </a:r>
            <a:r>
              <a:rPr lang="zh-CN" altLang="en-US" dirty="0">
                <a:cs typeface="+mn-ea"/>
                <a:sym typeface="+mn-lt"/>
              </a:rPr>
              <a:t>是栈寄存器，指示当前栈顶的位置</a:t>
            </a:r>
            <a:endParaRPr lang="en-US" altLang="zh-CN" dirty="0">
              <a:cs typeface="+mn-ea"/>
              <a:sym typeface="+mn-lt"/>
            </a:endParaRPr>
          </a:p>
          <a:p>
            <a:pPr lvl="2"/>
            <a:r>
              <a:rPr lang="zh-CN" altLang="en-US" dirty="0">
                <a:cs typeface="+mn-ea"/>
                <a:sym typeface="+mn-lt"/>
              </a:rPr>
              <a:t>该寄存器在一个函数调用过程中会</a:t>
            </a:r>
            <a:r>
              <a:rPr lang="zh-CN" altLang="en-US" dirty="0">
                <a:highlight>
                  <a:srgbClr val="FFFF00"/>
                </a:highlight>
                <a:cs typeface="+mn-ea"/>
                <a:sym typeface="+mn-lt"/>
              </a:rPr>
              <a:t>随数据的压入弹出不断改变</a:t>
            </a:r>
            <a:endParaRPr lang="en-US" altLang="zh-CN" dirty="0">
              <a:highlight>
                <a:srgbClr val="FFFF00"/>
              </a:highlight>
              <a:cs typeface="+mn-ea"/>
              <a:sym typeface="+mn-lt"/>
            </a:endParaRPr>
          </a:p>
          <a:p>
            <a:pPr lvl="2"/>
            <a:endParaRPr lang="en-US" altLang="zh-CN" dirty="0">
              <a:cs typeface="+mn-ea"/>
              <a:sym typeface="+mn-lt"/>
            </a:endParaRPr>
          </a:p>
          <a:p>
            <a:pPr lvl="1"/>
            <a:r>
              <a:rPr lang="en-US" altLang="zh-CN" dirty="0">
                <a:solidFill>
                  <a:srgbClr val="FF0000"/>
                </a:solidFill>
                <a:cs typeface="+mn-ea"/>
                <a:sym typeface="+mn-lt"/>
              </a:rPr>
              <a:t>EBP</a:t>
            </a:r>
            <a:r>
              <a:rPr lang="zh-CN" altLang="en-US" dirty="0">
                <a:cs typeface="+mn-ea"/>
                <a:sym typeface="+mn-lt"/>
              </a:rPr>
              <a:t>是栈基址寄存器，这个寄存器指向栈底的位置</a:t>
            </a:r>
            <a:endParaRPr lang="en-US" altLang="zh-CN" dirty="0">
              <a:cs typeface="+mn-ea"/>
              <a:sym typeface="+mn-lt"/>
            </a:endParaRPr>
          </a:p>
          <a:p>
            <a:pPr lvl="2"/>
            <a:r>
              <a:rPr lang="zh-CN" altLang="en-US" dirty="0">
                <a:cs typeface="+mn-ea"/>
                <a:sym typeface="+mn-lt"/>
              </a:rPr>
              <a:t>主要作用是做栈划分</a:t>
            </a:r>
            <a:endParaRPr lang="en-US" altLang="zh-CN" dirty="0">
              <a:cs typeface="+mn-ea"/>
              <a:sym typeface="+mn-lt"/>
            </a:endParaRPr>
          </a:p>
          <a:p>
            <a:pPr lvl="2"/>
            <a:r>
              <a:rPr lang="zh-CN" altLang="en-US" dirty="0">
                <a:cs typeface="+mn-ea"/>
                <a:sym typeface="+mn-lt"/>
              </a:rPr>
              <a:t>在一个函数执行的过程中，该寄存器的值在调用其他函数时</a:t>
            </a:r>
            <a:r>
              <a:rPr lang="zh-CN" altLang="en-US" dirty="0">
                <a:highlight>
                  <a:srgbClr val="C0C0C0"/>
                </a:highlight>
                <a:cs typeface="+mn-ea"/>
                <a:sym typeface="+mn-lt"/>
              </a:rPr>
              <a:t>暂时改变</a:t>
            </a:r>
            <a:r>
              <a:rPr lang="zh-CN" altLang="en-US" dirty="0">
                <a:cs typeface="+mn-ea"/>
                <a:sym typeface="+mn-lt"/>
              </a:rPr>
              <a:t>为其他函数栈的栈底位置，当其他函数</a:t>
            </a:r>
            <a:r>
              <a:rPr lang="zh-CN" altLang="en-US" dirty="0">
                <a:highlight>
                  <a:srgbClr val="C0C0C0"/>
                </a:highlight>
                <a:cs typeface="+mn-ea"/>
                <a:sym typeface="+mn-lt"/>
              </a:rPr>
              <a:t>调用结束后会恢复</a:t>
            </a:r>
            <a:r>
              <a:rPr lang="zh-CN" altLang="en-US" dirty="0">
                <a:cs typeface="+mn-ea"/>
                <a:sym typeface="+mn-lt"/>
              </a:rPr>
              <a:t>为原函数栈栈底位置</a:t>
            </a:r>
          </a:p>
        </p:txBody>
      </p:sp>
      <p:sp>
        <p:nvSpPr>
          <p:cNvPr id="6" name="矩形 5">
            <a:extLst>
              <a:ext uri="{FF2B5EF4-FFF2-40B4-BE49-F238E27FC236}">
                <a16:creationId xmlns:a16="http://schemas.microsoft.com/office/drawing/2014/main" id="{C55E3018-3F41-4017-A870-B45FC4F106DA}"/>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68C85125-6EDC-45D2-AA51-25AB6F3A0D65}"/>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3841836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4961756" cy="4896544"/>
          </a:xfrm>
        </p:spPr>
        <p:txBody>
          <a:bodyPr>
            <a:normAutofit/>
          </a:bodyPr>
          <a:lstStyle/>
          <a:p>
            <a:r>
              <a:rPr lang="zh-CN" altLang="en-US" dirty="0">
                <a:cs typeface="+mn-ea"/>
                <a:sym typeface="+mn-lt"/>
              </a:rPr>
              <a:t>程序栈</a:t>
            </a:r>
            <a:endParaRPr lang="en-US" altLang="zh-CN" dirty="0">
              <a:cs typeface="+mn-ea"/>
              <a:sym typeface="+mn-lt"/>
            </a:endParaRPr>
          </a:p>
          <a:p>
            <a:pPr lvl="1"/>
            <a:r>
              <a:rPr lang="en-US" altLang="zh-CN" dirty="0">
                <a:cs typeface="+mn-ea"/>
                <a:sym typeface="+mn-lt"/>
              </a:rPr>
              <a:t>x86</a:t>
            </a:r>
            <a:r>
              <a:rPr lang="zh-CN" altLang="en-US" dirty="0">
                <a:cs typeface="+mn-ea"/>
                <a:sym typeface="+mn-lt"/>
              </a:rPr>
              <a:t>指令集中，与栈操作相关的指令：</a:t>
            </a:r>
            <a:r>
              <a:rPr lang="en-US" altLang="zh-CN" dirty="0">
                <a:solidFill>
                  <a:srgbClr val="FF0000"/>
                </a:solidFill>
                <a:cs typeface="+mn-ea"/>
                <a:sym typeface="+mn-lt"/>
              </a:rPr>
              <a:t>push</a:t>
            </a:r>
            <a:r>
              <a:rPr lang="zh-CN" altLang="en-US" dirty="0">
                <a:cs typeface="+mn-ea"/>
                <a:sym typeface="+mn-lt"/>
              </a:rPr>
              <a:t>、</a:t>
            </a:r>
            <a:r>
              <a:rPr lang="en-US" altLang="zh-CN" dirty="0">
                <a:solidFill>
                  <a:srgbClr val="FF0000"/>
                </a:solidFill>
                <a:cs typeface="+mn-ea"/>
                <a:sym typeface="+mn-lt"/>
              </a:rPr>
              <a:t>pop</a:t>
            </a:r>
            <a:r>
              <a:rPr lang="zh-CN" altLang="en-US" dirty="0">
                <a:cs typeface="+mn-ea"/>
                <a:sym typeface="+mn-lt"/>
              </a:rPr>
              <a:t>、</a:t>
            </a:r>
            <a:r>
              <a:rPr lang="en-US" altLang="zh-CN" dirty="0">
                <a:cs typeface="+mn-ea"/>
                <a:sym typeface="+mn-lt"/>
              </a:rPr>
              <a:t>call</a:t>
            </a:r>
            <a:r>
              <a:rPr lang="zh-CN" altLang="en-US" dirty="0">
                <a:cs typeface="+mn-ea"/>
                <a:sym typeface="+mn-lt"/>
              </a:rPr>
              <a:t>、</a:t>
            </a:r>
            <a:r>
              <a:rPr lang="en-US" altLang="zh-CN" dirty="0">
                <a:cs typeface="+mn-ea"/>
                <a:sym typeface="+mn-lt"/>
              </a:rPr>
              <a:t>leave</a:t>
            </a:r>
            <a:r>
              <a:rPr lang="zh-CN" altLang="en-US" dirty="0">
                <a:cs typeface="+mn-ea"/>
                <a:sym typeface="+mn-lt"/>
              </a:rPr>
              <a:t>、</a:t>
            </a:r>
            <a:r>
              <a:rPr lang="en-US" altLang="zh-CN" dirty="0">
                <a:cs typeface="+mn-ea"/>
                <a:sym typeface="+mn-lt"/>
              </a:rPr>
              <a:t>ret</a:t>
            </a:r>
            <a:r>
              <a:rPr lang="zh-CN" altLang="en-US" dirty="0">
                <a:cs typeface="+mn-ea"/>
                <a:sym typeface="+mn-lt"/>
              </a:rPr>
              <a:t>等</a:t>
            </a:r>
            <a:endParaRPr lang="en-US" altLang="zh-CN" dirty="0">
              <a:cs typeface="+mn-ea"/>
              <a:sym typeface="+mn-lt"/>
            </a:endParaRPr>
          </a:p>
          <a:p>
            <a:pPr lvl="1"/>
            <a:endParaRPr lang="en-US" altLang="zh-CN" dirty="0">
              <a:cs typeface="+mn-ea"/>
              <a:sym typeface="+mn-lt"/>
            </a:endParaRPr>
          </a:p>
          <a:p>
            <a:pPr lvl="2"/>
            <a:r>
              <a:rPr lang="en-US" altLang="zh-CN" dirty="0">
                <a:highlight>
                  <a:srgbClr val="FFFF00"/>
                </a:highlight>
                <a:cs typeface="+mn-ea"/>
                <a:sym typeface="+mn-lt"/>
              </a:rPr>
              <a:t>push</a:t>
            </a:r>
            <a:r>
              <a:rPr lang="zh-CN" altLang="en-US" dirty="0">
                <a:highlight>
                  <a:srgbClr val="FFFF00"/>
                </a:highlight>
                <a:cs typeface="+mn-ea"/>
                <a:sym typeface="+mn-lt"/>
              </a:rPr>
              <a:t>和</a:t>
            </a:r>
            <a:r>
              <a:rPr lang="en-US" altLang="zh-CN" dirty="0">
                <a:highlight>
                  <a:srgbClr val="FFFF00"/>
                </a:highlight>
                <a:cs typeface="+mn-ea"/>
                <a:sym typeface="+mn-lt"/>
              </a:rPr>
              <a:t>pop</a:t>
            </a:r>
            <a:r>
              <a:rPr lang="zh-CN" altLang="en-US" dirty="0">
                <a:highlight>
                  <a:srgbClr val="FFFF00"/>
                </a:highlight>
                <a:cs typeface="+mn-ea"/>
                <a:sym typeface="+mn-lt"/>
              </a:rPr>
              <a:t>是栈的基本操作</a:t>
            </a:r>
            <a:endParaRPr lang="en-US" altLang="zh-CN" dirty="0">
              <a:highlight>
                <a:srgbClr val="FFFF00"/>
              </a:highlight>
              <a:cs typeface="+mn-ea"/>
              <a:sym typeface="+mn-lt"/>
            </a:endParaRPr>
          </a:p>
          <a:p>
            <a:pPr lvl="2"/>
            <a:r>
              <a:rPr lang="en-US" altLang="zh-CN" dirty="0">
                <a:cs typeface="+mn-ea"/>
                <a:sym typeface="+mn-lt"/>
              </a:rPr>
              <a:t>call</a:t>
            </a:r>
            <a:r>
              <a:rPr lang="zh-CN" altLang="en-US" dirty="0">
                <a:cs typeface="+mn-ea"/>
                <a:sym typeface="+mn-lt"/>
              </a:rPr>
              <a:t>、</a:t>
            </a:r>
            <a:r>
              <a:rPr lang="en-US" altLang="zh-CN" dirty="0">
                <a:cs typeface="+mn-ea"/>
                <a:sym typeface="+mn-lt"/>
              </a:rPr>
              <a:t>leave</a:t>
            </a:r>
            <a:r>
              <a:rPr lang="zh-CN" altLang="en-US" dirty="0">
                <a:cs typeface="+mn-ea"/>
                <a:sym typeface="+mn-lt"/>
              </a:rPr>
              <a:t>、</a:t>
            </a:r>
            <a:r>
              <a:rPr lang="en-US" altLang="zh-CN" dirty="0">
                <a:cs typeface="+mn-ea"/>
                <a:sym typeface="+mn-lt"/>
              </a:rPr>
              <a:t>ret</a:t>
            </a:r>
            <a:r>
              <a:rPr lang="zh-CN" altLang="en-US" dirty="0">
                <a:cs typeface="+mn-ea"/>
                <a:sym typeface="+mn-lt"/>
              </a:rPr>
              <a:t>可以用来</a:t>
            </a:r>
            <a:r>
              <a:rPr lang="zh-CN" altLang="en-US" dirty="0">
                <a:solidFill>
                  <a:srgbClr val="0000FF"/>
                </a:solidFill>
                <a:cs typeface="+mn-ea"/>
                <a:sym typeface="+mn-lt"/>
              </a:rPr>
              <a:t>构建函数栈</a:t>
            </a:r>
            <a:r>
              <a:rPr lang="zh-CN" altLang="en-US" dirty="0">
                <a:cs typeface="+mn-ea"/>
                <a:sym typeface="+mn-lt"/>
              </a:rPr>
              <a:t>和</a:t>
            </a:r>
            <a:r>
              <a:rPr lang="zh-CN" altLang="en-US" dirty="0">
                <a:solidFill>
                  <a:srgbClr val="0000FF"/>
                </a:solidFill>
                <a:cs typeface="+mn-ea"/>
                <a:sym typeface="+mn-lt"/>
              </a:rPr>
              <a:t>销毁函数栈</a:t>
            </a:r>
          </a:p>
        </p:txBody>
      </p:sp>
      <p:sp>
        <p:nvSpPr>
          <p:cNvPr id="6" name="矩形 5">
            <a:extLst>
              <a:ext uri="{FF2B5EF4-FFF2-40B4-BE49-F238E27FC236}">
                <a16:creationId xmlns:a16="http://schemas.microsoft.com/office/drawing/2014/main" id="{98103FAD-9593-428F-86FF-95778EA35767}"/>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BCA34514-CAEA-443E-A1E4-E16E4C72846F}"/>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3" name="图片 2">
            <a:extLst>
              <a:ext uri="{FF2B5EF4-FFF2-40B4-BE49-F238E27FC236}">
                <a16:creationId xmlns:a16="http://schemas.microsoft.com/office/drawing/2014/main" id="{A9F30701-7B59-4DE6-B458-CC83C564A8C9}"/>
              </a:ext>
            </a:extLst>
          </p:cNvPr>
          <p:cNvPicPr>
            <a:picLocks noChangeAspect="1"/>
          </p:cNvPicPr>
          <p:nvPr/>
        </p:nvPicPr>
        <p:blipFill rotWithShape="1">
          <a:blip r:embed="rId2"/>
          <a:srcRect l="6212"/>
          <a:stretch/>
        </p:blipFill>
        <p:spPr>
          <a:xfrm>
            <a:off x="5527116" y="2780928"/>
            <a:ext cx="4378883" cy="2160240"/>
          </a:xfrm>
          <a:prstGeom prst="rect">
            <a:avLst/>
          </a:prstGeom>
        </p:spPr>
      </p:pic>
    </p:spTree>
    <p:extLst>
      <p:ext uri="{BB962C8B-B14F-4D97-AF65-F5344CB8AC3E}">
        <p14:creationId xmlns:p14="http://schemas.microsoft.com/office/powerpoint/2010/main" val="205741415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4889748" cy="4896544"/>
          </a:xfrm>
        </p:spPr>
        <p:txBody>
          <a:bodyPr>
            <a:normAutofit lnSpcReduction="10000"/>
          </a:bodyPr>
          <a:lstStyle/>
          <a:p>
            <a:r>
              <a:rPr lang="zh-CN" altLang="en-US" dirty="0">
                <a:cs typeface="+mn-ea"/>
                <a:sym typeface="+mn-lt"/>
              </a:rPr>
              <a:t>栈的布局</a:t>
            </a:r>
            <a:endParaRPr lang="en-US" altLang="zh-CN" dirty="0">
              <a:cs typeface="+mn-ea"/>
              <a:sym typeface="+mn-lt"/>
            </a:endParaRPr>
          </a:p>
          <a:p>
            <a:pPr lvl="1"/>
            <a:r>
              <a:rPr lang="zh-CN" altLang="en-US" dirty="0">
                <a:cs typeface="+mn-ea"/>
                <a:sym typeface="+mn-lt"/>
              </a:rPr>
              <a:t>每一次</a:t>
            </a:r>
            <a:r>
              <a:rPr lang="zh-CN" altLang="en-US" dirty="0">
                <a:solidFill>
                  <a:srgbClr val="FF0000"/>
                </a:solidFill>
                <a:cs typeface="+mn-ea"/>
                <a:sym typeface="+mn-lt"/>
              </a:rPr>
              <a:t>函数的调用会生成一个新的栈帧</a:t>
            </a:r>
            <a:r>
              <a:rPr lang="zh-CN" altLang="en-US" dirty="0">
                <a:cs typeface="+mn-ea"/>
                <a:sym typeface="+mn-lt"/>
              </a:rPr>
              <a:t>，栈帧可供函数</a:t>
            </a:r>
            <a:r>
              <a:rPr lang="zh-CN" altLang="en-US" dirty="0">
                <a:highlight>
                  <a:srgbClr val="FFFF00"/>
                </a:highlight>
                <a:cs typeface="+mn-ea"/>
                <a:sym typeface="+mn-lt"/>
              </a:rPr>
              <a:t>存储局部变量</a:t>
            </a:r>
            <a:r>
              <a:rPr lang="zh-CN" altLang="en-US" dirty="0">
                <a:cs typeface="+mn-ea"/>
                <a:sym typeface="+mn-lt"/>
              </a:rPr>
              <a:t>，或调用其他函数</a:t>
            </a:r>
            <a:endParaRPr lang="en-US" altLang="zh-CN" dirty="0">
              <a:cs typeface="+mn-ea"/>
              <a:sym typeface="+mn-lt"/>
            </a:endParaRPr>
          </a:p>
          <a:p>
            <a:pPr lvl="1"/>
            <a:r>
              <a:rPr lang="zh-CN" altLang="en-US" dirty="0">
                <a:cs typeface="+mn-ea"/>
                <a:sym typeface="+mn-lt"/>
              </a:rPr>
              <a:t>当函数</a:t>
            </a:r>
            <a:r>
              <a:rPr lang="zh-CN" altLang="en-US" dirty="0">
                <a:solidFill>
                  <a:srgbClr val="0000FF"/>
                </a:solidFill>
                <a:cs typeface="+mn-ea"/>
                <a:sym typeface="+mn-lt"/>
              </a:rPr>
              <a:t>执行结束后，该函数栈帧会被释放</a:t>
            </a:r>
            <a:r>
              <a:rPr lang="zh-CN" altLang="en-US" dirty="0">
                <a:cs typeface="+mn-ea"/>
                <a:sym typeface="+mn-lt"/>
              </a:rPr>
              <a:t>，</a:t>
            </a:r>
            <a:r>
              <a:rPr lang="en-US" altLang="zh-CN" dirty="0">
                <a:cs typeface="+mn-ea"/>
                <a:sym typeface="+mn-lt"/>
              </a:rPr>
              <a:t>ESP</a:t>
            </a:r>
            <a:r>
              <a:rPr lang="zh-CN" altLang="en-US" dirty="0">
                <a:cs typeface="+mn-ea"/>
                <a:sym typeface="+mn-lt"/>
              </a:rPr>
              <a:t>、</a:t>
            </a:r>
            <a:r>
              <a:rPr lang="en-US" altLang="zh-CN" dirty="0">
                <a:cs typeface="+mn-ea"/>
                <a:sym typeface="+mn-lt"/>
              </a:rPr>
              <a:t>EBP</a:t>
            </a:r>
            <a:r>
              <a:rPr lang="zh-CN" altLang="en-US" dirty="0">
                <a:cs typeface="+mn-ea"/>
                <a:sym typeface="+mn-lt"/>
              </a:rPr>
              <a:t>会重新赋值为上一栈帧栈顶、栈底位置</a:t>
            </a:r>
            <a:endParaRPr lang="en-US" altLang="zh-CN" dirty="0">
              <a:cs typeface="+mn-ea"/>
              <a:sym typeface="+mn-lt"/>
            </a:endParaRPr>
          </a:p>
          <a:p>
            <a:pPr lvl="1"/>
            <a:r>
              <a:rPr lang="zh-CN" altLang="en-US" dirty="0">
                <a:highlight>
                  <a:srgbClr val="FFFF00"/>
                </a:highlight>
                <a:cs typeface="+mn-ea"/>
                <a:sym typeface="+mn-lt"/>
              </a:rPr>
              <a:t>栈帧</a:t>
            </a:r>
            <a:r>
              <a:rPr lang="zh-CN" altLang="en-US" dirty="0">
                <a:cs typeface="+mn-ea"/>
                <a:sym typeface="+mn-lt"/>
              </a:rPr>
              <a:t>在内存中会不断被系统动态地分配、释放</a:t>
            </a:r>
            <a:endParaRPr lang="en-US" altLang="zh-CN" dirty="0">
              <a:cs typeface="+mn-ea"/>
              <a:sym typeface="+mn-lt"/>
            </a:endParaRPr>
          </a:p>
        </p:txBody>
      </p:sp>
      <p:sp>
        <p:nvSpPr>
          <p:cNvPr id="6" name="矩形 5">
            <a:extLst>
              <a:ext uri="{FF2B5EF4-FFF2-40B4-BE49-F238E27FC236}">
                <a16:creationId xmlns:a16="http://schemas.microsoft.com/office/drawing/2014/main" id="{69EB4487-1790-4A9E-AD50-DD9FEDBED29E}"/>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74CE0024-6491-402E-90B2-A90ECFF6C64C}"/>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5" name="图片 4">
            <a:extLst>
              <a:ext uri="{FF2B5EF4-FFF2-40B4-BE49-F238E27FC236}">
                <a16:creationId xmlns:a16="http://schemas.microsoft.com/office/drawing/2014/main" id="{29CD48EA-A5E3-4E15-920F-E6CD59CBDDD3}"/>
              </a:ext>
            </a:extLst>
          </p:cNvPr>
          <p:cNvPicPr/>
          <p:nvPr/>
        </p:nvPicPr>
        <p:blipFill rotWithShape="1">
          <a:blip r:embed="rId2"/>
          <a:srcRect l="3573" t="5936" r="4491" b="7407"/>
          <a:stretch/>
        </p:blipFill>
        <p:spPr>
          <a:xfrm>
            <a:off x="5601072" y="1684646"/>
            <a:ext cx="4248472" cy="4896544"/>
          </a:xfrm>
          <a:prstGeom prst="rect">
            <a:avLst/>
          </a:prstGeom>
        </p:spPr>
      </p:pic>
      <p:cxnSp>
        <p:nvCxnSpPr>
          <p:cNvPr id="7" name="直接箭头连接符 6">
            <a:extLst>
              <a:ext uri="{FF2B5EF4-FFF2-40B4-BE49-F238E27FC236}">
                <a16:creationId xmlns:a16="http://schemas.microsoft.com/office/drawing/2014/main" id="{90C30A61-EA68-4AE7-9234-017DF94B32D9}"/>
              </a:ext>
            </a:extLst>
          </p:cNvPr>
          <p:cNvCxnSpPr>
            <a:cxnSpLocks/>
          </p:cNvCxnSpPr>
          <p:nvPr/>
        </p:nvCxnSpPr>
        <p:spPr>
          <a:xfrm flipH="1">
            <a:off x="6753200" y="4293096"/>
            <a:ext cx="864096" cy="2160240"/>
          </a:xfrm>
          <a:prstGeom prst="straightConnector1">
            <a:avLst/>
          </a:prstGeom>
          <a:ln>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30392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E408E0A-2FDE-4345-83C5-3EB89D881E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8115" y="904084"/>
            <a:ext cx="5385365" cy="5837284"/>
          </a:xfrm>
          <a:prstGeom prst="rect">
            <a:avLst/>
          </a:prstGeom>
        </p:spPr>
      </p:pic>
      <p:sp>
        <p:nvSpPr>
          <p:cNvPr id="8" name="标题 2">
            <a:extLst>
              <a:ext uri="{FF2B5EF4-FFF2-40B4-BE49-F238E27FC236}">
                <a16:creationId xmlns:a16="http://schemas.microsoft.com/office/drawing/2014/main" id="{DE6C3D95-520B-49CD-9609-F14C7B7A878D}"/>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grpSp>
        <p:nvGrpSpPr>
          <p:cNvPr id="12" name="组合 11">
            <a:extLst>
              <a:ext uri="{FF2B5EF4-FFF2-40B4-BE49-F238E27FC236}">
                <a16:creationId xmlns:a16="http://schemas.microsoft.com/office/drawing/2014/main" id="{B3719B74-3978-4376-A018-0713CC994A9D}"/>
              </a:ext>
            </a:extLst>
          </p:cNvPr>
          <p:cNvGrpSpPr/>
          <p:nvPr/>
        </p:nvGrpSpPr>
        <p:grpSpPr>
          <a:xfrm>
            <a:off x="1439513" y="6033988"/>
            <a:ext cx="2309642" cy="648072"/>
            <a:chOff x="1439513" y="6033988"/>
            <a:chExt cx="2309642" cy="648072"/>
          </a:xfrm>
        </p:grpSpPr>
        <p:sp>
          <p:nvSpPr>
            <p:cNvPr id="23" name="左中括号 22">
              <a:extLst>
                <a:ext uri="{FF2B5EF4-FFF2-40B4-BE49-F238E27FC236}">
                  <a16:creationId xmlns:a16="http://schemas.microsoft.com/office/drawing/2014/main" id="{47B55527-8BCF-4821-8C75-FA07B500CAA9}"/>
                </a:ext>
              </a:extLst>
            </p:cNvPr>
            <p:cNvSpPr/>
            <p:nvPr/>
          </p:nvSpPr>
          <p:spPr>
            <a:xfrm>
              <a:off x="3245099" y="6033988"/>
              <a:ext cx="504056" cy="648072"/>
            </a:xfrm>
            <a:prstGeom prst="leftBracket">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2FC12649-CB37-4727-88C8-47BB4B424A59}"/>
                </a:ext>
              </a:extLst>
            </p:cNvPr>
            <p:cNvSpPr txBox="1"/>
            <p:nvPr/>
          </p:nvSpPr>
          <p:spPr>
            <a:xfrm>
              <a:off x="1439513" y="6135687"/>
              <a:ext cx="1720750" cy="461665"/>
            </a:xfrm>
            <a:prstGeom prst="rect">
              <a:avLst/>
            </a:prstGeom>
            <a:noFill/>
          </p:spPr>
          <p:txBody>
            <a:bodyPr wrap="square" rtlCol="0">
              <a:spAutoFit/>
            </a:bodyPr>
            <a:lstStyle/>
            <a:p>
              <a:pPr algn="ctr"/>
              <a:r>
                <a:rPr lang="zh-CN" altLang="en-US" sz="2400" b="1" dirty="0">
                  <a:cs typeface="+mn-ea"/>
                  <a:sym typeface="+mn-lt"/>
                </a:rPr>
                <a:t>调用者栈</a:t>
              </a:r>
            </a:p>
          </p:txBody>
        </p:sp>
      </p:grpSp>
      <p:grpSp>
        <p:nvGrpSpPr>
          <p:cNvPr id="11" name="组合 10">
            <a:extLst>
              <a:ext uri="{FF2B5EF4-FFF2-40B4-BE49-F238E27FC236}">
                <a16:creationId xmlns:a16="http://schemas.microsoft.com/office/drawing/2014/main" id="{EE1F7A8D-CDD2-4C9B-A795-640A8DB82649}"/>
              </a:ext>
            </a:extLst>
          </p:cNvPr>
          <p:cNvGrpSpPr/>
          <p:nvPr/>
        </p:nvGrpSpPr>
        <p:grpSpPr>
          <a:xfrm>
            <a:off x="672428" y="5229200"/>
            <a:ext cx="1930786" cy="648072"/>
            <a:chOff x="672428" y="5229200"/>
            <a:chExt cx="1930786" cy="648072"/>
          </a:xfrm>
        </p:grpSpPr>
        <p:sp>
          <p:nvSpPr>
            <p:cNvPr id="22" name="左中括号 21">
              <a:extLst>
                <a:ext uri="{FF2B5EF4-FFF2-40B4-BE49-F238E27FC236}">
                  <a16:creationId xmlns:a16="http://schemas.microsoft.com/office/drawing/2014/main" id="{FF3F0826-8753-48C4-A5EF-C01442BE5BD8}"/>
                </a:ext>
              </a:extLst>
            </p:cNvPr>
            <p:cNvSpPr/>
            <p:nvPr/>
          </p:nvSpPr>
          <p:spPr>
            <a:xfrm>
              <a:off x="2027150" y="5229200"/>
              <a:ext cx="576064" cy="648072"/>
            </a:xfrm>
            <a:prstGeom prst="leftBracket">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0A3FA53E-D87D-4875-A18F-C1AC700ABDCF}"/>
                </a:ext>
              </a:extLst>
            </p:cNvPr>
            <p:cNvSpPr txBox="1"/>
            <p:nvPr/>
          </p:nvSpPr>
          <p:spPr>
            <a:xfrm>
              <a:off x="672428" y="5347883"/>
              <a:ext cx="1287191" cy="461665"/>
            </a:xfrm>
            <a:prstGeom prst="rect">
              <a:avLst/>
            </a:prstGeom>
            <a:noFill/>
          </p:spPr>
          <p:txBody>
            <a:bodyPr wrap="square" rtlCol="0">
              <a:spAutoFit/>
            </a:bodyPr>
            <a:lstStyle/>
            <a:p>
              <a:pPr algn="ctr"/>
              <a:r>
                <a:rPr lang="zh-CN" altLang="en-US" sz="2400" b="1" dirty="0">
                  <a:cs typeface="+mn-ea"/>
                  <a:sym typeface="+mn-lt"/>
                </a:rPr>
                <a:t>当前栈</a:t>
              </a:r>
            </a:p>
          </p:txBody>
        </p:sp>
      </p:grpSp>
      <p:grpSp>
        <p:nvGrpSpPr>
          <p:cNvPr id="4" name="Group 3">
            <a:extLst>
              <a:ext uri="{FF2B5EF4-FFF2-40B4-BE49-F238E27FC236}">
                <a16:creationId xmlns:a16="http://schemas.microsoft.com/office/drawing/2014/main" id="{F60F1D7D-0172-CAF4-E3CF-D43D5F0BBC3B}"/>
              </a:ext>
            </a:extLst>
          </p:cNvPr>
          <p:cNvGrpSpPr/>
          <p:nvPr/>
        </p:nvGrpSpPr>
        <p:grpSpPr>
          <a:xfrm>
            <a:off x="3245099" y="1988840"/>
            <a:ext cx="627781" cy="3312364"/>
            <a:chOff x="3245099" y="1844824"/>
            <a:chExt cx="627781" cy="2016224"/>
          </a:xfrm>
        </p:grpSpPr>
        <p:cxnSp>
          <p:nvCxnSpPr>
            <p:cNvPr id="29" name="直接连接符 28">
              <a:extLst>
                <a:ext uri="{FF2B5EF4-FFF2-40B4-BE49-F238E27FC236}">
                  <a16:creationId xmlns:a16="http://schemas.microsoft.com/office/drawing/2014/main" id="{C0E12816-D918-45DB-95C8-CDB33FC7ADB5}"/>
                </a:ext>
              </a:extLst>
            </p:cNvPr>
            <p:cNvCxnSpPr/>
            <p:nvPr/>
          </p:nvCxnSpPr>
          <p:spPr>
            <a:xfrm flipH="1">
              <a:off x="3245099" y="1844824"/>
              <a:ext cx="627781" cy="0"/>
            </a:xfrm>
            <a:prstGeom prst="line">
              <a:avLst/>
            </a:prstGeom>
            <a:ln w="19050"/>
            <a:effectLst>
              <a:glow rad="63500">
                <a:schemeClr val="accent3">
                  <a:satMod val="175000"/>
                  <a:alpha val="40000"/>
                </a:schemeClr>
              </a:glow>
            </a:effectLst>
          </p:spPr>
          <p:style>
            <a:lnRef idx="1">
              <a:schemeClr val="accent4"/>
            </a:lnRef>
            <a:fillRef idx="0">
              <a:schemeClr val="accent4"/>
            </a:fillRef>
            <a:effectRef idx="0">
              <a:schemeClr val="accent4"/>
            </a:effectRef>
            <a:fontRef idx="minor">
              <a:schemeClr val="tx1"/>
            </a:fontRef>
          </p:style>
        </p:cxnSp>
        <p:cxnSp>
          <p:nvCxnSpPr>
            <p:cNvPr id="31" name="直接连接符 30">
              <a:extLst>
                <a:ext uri="{FF2B5EF4-FFF2-40B4-BE49-F238E27FC236}">
                  <a16:creationId xmlns:a16="http://schemas.microsoft.com/office/drawing/2014/main" id="{68C5D4A3-6CD9-4A60-BD84-12342FAE3AC5}"/>
                </a:ext>
              </a:extLst>
            </p:cNvPr>
            <p:cNvCxnSpPr/>
            <p:nvPr/>
          </p:nvCxnSpPr>
          <p:spPr>
            <a:xfrm>
              <a:off x="3245099" y="1844824"/>
              <a:ext cx="0" cy="2016224"/>
            </a:xfrm>
            <a:prstGeom prst="line">
              <a:avLst/>
            </a:prstGeom>
            <a:ln w="19050"/>
            <a:effectLst>
              <a:glow rad="63500">
                <a:schemeClr val="accent3">
                  <a:satMod val="175000"/>
                  <a:alpha val="40000"/>
                </a:schemeClr>
              </a:glow>
            </a:effectLst>
          </p:spPr>
          <p:style>
            <a:lnRef idx="1">
              <a:schemeClr val="accent4"/>
            </a:lnRef>
            <a:fillRef idx="0">
              <a:schemeClr val="accent4"/>
            </a:fillRef>
            <a:effectRef idx="0">
              <a:schemeClr val="accent4"/>
            </a:effectRef>
            <a:fontRef idx="minor">
              <a:schemeClr val="tx1"/>
            </a:fontRef>
          </p:style>
        </p:cxnSp>
        <p:cxnSp>
          <p:nvCxnSpPr>
            <p:cNvPr id="33" name="直接箭头连接符 32">
              <a:extLst>
                <a:ext uri="{FF2B5EF4-FFF2-40B4-BE49-F238E27FC236}">
                  <a16:creationId xmlns:a16="http://schemas.microsoft.com/office/drawing/2014/main" id="{A4F87F60-C929-469D-AEF9-0292B0523A8C}"/>
                </a:ext>
              </a:extLst>
            </p:cNvPr>
            <p:cNvCxnSpPr/>
            <p:nvPr/>
          </p:nvCxnSpPr>
          <p:spPr>
            <a:xfrm>
              <a:off x="3245099" y="3861048"/>
              <a:ext cx="571238" cy="0"/>
            </a:xfrm>
            <a:prstGeom prst="straightConnector1">
              <a:avLst/>
            </a:prstGeom>
            <a:ln w="19050">
              <a:tailEnd type="triangle"/>
            </a:ln>
            <a:effectLst>
              <a:glow rad="63500">
                <a:schemeClr val="accent3">
                  <a:satMod val="175000"/>
                  <a:alpha val="40000"/>
                </a:schemeClr>
              </a:glow>
            </a:effectLst>
          </p:spPr>
          <p:style>
            <a:lnRef idx="1">
              <a:schemeClr val="accent4"/>
            </a:lnRef>
            <a:fillRef idx="0">
              <a:schemeClr val="accent4"/>
            </a:fillRef>
            <a:effectRef idx="0">
              <a:schemeClr val="accent4"/>
            </a:effectRef>
            <a:fontRef idx="minor">
              <a:schemeClr val="tx1"/>
            </a:fontRef>
          </p:style>
        </p:cxnSp>
      </p:grpSp>
      <p:grpSp>
        <p:nvGrpSpPr>
          <p:cNvPr id="2" name="Group 1">
            <a:extLst>
              <a:ext uri="{FF2B5EF4-FFF2-40B4-BE49-F238E27FC236}">
                <a16:creationId xmlns:a16="http://schemas.microsoft.com/office/drawing/2014/main" id="{0B8BA5FE-EB94-7B7C-C1E2-8756AD856CCA}"/>
              </a:ext>
            </a:extLst>
          </p:cNvPr>
          <p:cNvGrpSpPr/>
          <p:nvPr/>
        </p:nvGrpSpPr>
        <p:grpSpPr>
          <a:xfrm>
            <a:off x="2792760" y="1821049"/>
            <a:ext cx="1080120" cy="4056223"/>
            <a:chOff x="2792760" y="1679760"/>
            <a:chExt cx="1080120" cy="2880320"/>
          </a:xfrm>
        </p:grpSpPr>
        <p:cxnSp>
          <p:nvCxnSpPr>
            <p:cNvPr id="34" name="直接连接符 33">
              <a:extLst>
                <a:ext uri="{FF2B5EF4-FFF2-40B4-BE49-F238E27FC236}">
                  <a16:creationId xmlns:a16="http://schemas.microsoft.com/office/drawing/2014/main" id="{6F37FD0D-95D8-495A-AEB2-FC364850F122}"/>
                </a:ext>
              </a:extLst>
            </p:cNvPr>
            <p:cNvCxnSpPr>
              <a:cxnSpLocks/>
            </p:cNvCxnSpPr>
            <p:nvPr/>
          </p:nvCxnSpPr>
          <p:spPr>
            <a:xfrm flipH="1">
              <a:off x="2792762" y="1679760"/>
              <a:ext cx="1080118" cy="0"/>
            </a:xfrm>
            <a:prstGeom prst="line">
              <a:avLst/>
            </a:prstGeom>
            <a:ln w="19050">
              <a:solidFill>
                <a:schemeClr val="bg2">
                  <a:lumMod val="10000"/>
                </a:schemeClr>
              </a:solidFill>
            </a:ln>
            <a:effectLst>
              <a:glow rad="63500">
                <a:schemeClr val="accent6">
                  <a:satMod val="175000"/>
                  <a:alpha val="40000"/>
                </a:schemeClr>
              </a:glow>
            </a:effectLst>
          </p:spPr>
          <p:style>
            <a:lnRef idx="1">
              <a:schemeClr val="accent4"/>
            </a:lnRef>
            <a:fillRef idx="0">
              <a:schemeClr val="accent4"/>
            </a:fillRef>
            <a:effectRef idx="0">
              <a:schemeClr val="accent4"/>
            </a:effectRef>
            <a:fontRef idx="minor">
              <a:schemeClr val="tx1"/>
            </a:fontRef>
          </p:style>
        </p:cxnSp>
        <p:cxnSp>
          <p:nvCxnSpPr>
            <p:cNvPr id="35" name="直接连接符 34">
              <a:extLst>
                <a:ext uri="{FF2B5EF4-FFF2-40B4-BE49-F238E27FC236}">
                  <a16:creationId xmlns:a16="http://schemas.microsoft.com/office/drawing/2014/main" id="{5D5D0B64-E6D8-4BA2-910A-2F42D530548D}"/>
                </a:ext>
              </a:extLst>
            </p:cNvPr>
            <p:cNvCxnSpPr>
              <a:cxnSpLocks/>
            </p:cNvCxnSpPr>
            <p:nvPr/>
          </p:nvCxnSpPr>
          <p:spPr>
            <a:xfrm>
              <a:off x="2792760" y="1679760"/>
              <a:ext cx="0" cy="2880320"/>
            </a:xfrm>
            <a:prstGeom prst="line">
              <a:avLst/>
            </a:prstGeom>
            <a:ln w="19050">
              <a:solidFill>
                <a:schemeClr val="bg2">
                  <a:lumMod val="10000"/>
                </a:schemeClr>
              </a:solidFill>
            </a:ln>
            <a:effectLst>
              <a:glow rad="63500">
                <a:schemeClr val="accent6">
                  <a:satMod val="175000"/>
                  <a:alpha val="40000"/>
                </a:schemeClr>
              </a:glow>
            </a:effectLst>
          </p:spPr>
          <p:style>
            <a:lnRef idx="1">
              <a:schemeClr val="accent4"/>
            </a:lnRef>
            <a:fillRef idx="0">
              <a:schemeClr val="accent4"/>
            </a:fillRef>
            <a:effectRef idx="0">
              <a:schemeClr val="accent4"/>
            </a:effectRef>
            <a:fontRef idx="minor">
              <a:schemeClr val="tx1"/>
            </a:fontRef>
          </p:style>
        </p:cxnSp>
        <p:cxnSp>
          <p:nvCxnSpPr>
            <p:cNvPr id="36" name="直接箭头连接符 35">
              <a:extLst>
                <a:ext uri="{FF2B5EF4-FFF2-40B4-BE49-F238E27FC236}">
                  <a16:creationId xmlns:a16="http://schemas.microsoft.com/office/drawing/2014/main" id="{FEA4E667-3A09-40A5-9C61-36DC400BA9D4}"/>
                </a:ext>
              </a:extLst>
            </p:cNvPr>
            <p:cNvCxnSpPr>
              <a:cxnSpLocks/>
            </p:cNvCxnSpPr>
            <p:nvPr/>
          </p:nvCxnSpPr>
          <p:spPr>
            <a:xfrm>
              <a:off x="2797048" y="4560080"/>
              <a:ext cx="1019289" cy="0"/>
            </a:xfrm>
            <a:prstGeom prst="straightConnector1">
              <a:avLst/>
            </a:prstGeom>
            <a:ln w="19050">
              <a:solidFill>
                <a:schemeClr val="bg2">
                  <a:lumMod val="10000"/>
                </a:schemeClr>
              </a:solidFill>
              <a:tailEnd type="triangle"/>
            </a:ln>
            <a:effectLst>
              <a:glow rad="63500">
                <a:schemeClr val="accent6">
                  <a:satMod val="175000"/>
                  <a:alpha val="40000"/>
                </a:schemeClr>
              </a:glow>
            </a:effectLst>
          </p:spPr>
          <p:style>
            <a:lnRef idx="1">
              <a:schemeClr val="accent4"/>
            </a:lnRef>
            <a:fillRef idx="0">
              <a:schemeClr val="accent4"/>
            </a:fillRef>
            <a:effectRef idx="0">
              <a:schemeClr val="accent4"/>
            </a:effectRef>
            <a:fontRef idx="minor">
              <a:schemeClr val="tx1"/>
            </a:fontRef>
          </p:style>
        </p:cxnSp>
      </p:grpSp>
      <p:sp>
        <p:nvSpPr>
          <p:cNvPr id="59" name="矩形 58">
            <a:extLst>
              <a:ext uri="{FF2B5EF4-FFF2-40B4-BE49-F238E27FC236}">
                <a16:creationId xmlns:a16="http://schemas.microsoft.com/office/drawing/2014/main" id="{8E9956E3-91A8-4EB1-8B27-F658CA6E0EE4}"/>
              </a:ext>
            </a:extLst>
          </p:cNvPr>
          <p:cNvSpPr/>
          <p:nvPr/>
        </p:nvSpPr>
        <p:spPr>
          <a:xfrm>
            <a:off x="5380222" y="5945190"/>
            <a:ext cx="3908493" cy="220113"/>
          </a:xfrm>
          <a:custGeom>
            <a:avLst/>
            <a:gdLst>
              <a:gd name="connsiteX0" fmla="*/ 0 w 3908493"/>
              <a:gd name="connsiteY0" fmla="*/ 0 h 220113"/>
              <a:gd name="connsiteX1" fmla="*/ 690500 w 3908493"/>
              <a:gd name="connsiteY1" fmla="*/ 0 h 220113"/>
              <a:gd name="connsiteX2" fmla="*/ 1224661 w 3908493"/>
              <a:gd name="connsiteY2" fmla="*/ 0 h 220113"/>
              <a:gd name="connsiteX3" fmla="*/ 1915162 w 3908493"/>
              <a:gd name="connsiteY3" fmla="*/ 0 h 220113"/>
              <a:gd name="connsiteX4" fmla="*/ 2527492 w 3908493"/>
              <a:gd name="connsiteY4" fmla="*/ 0 h 220113"/>
              <a:gd name="connsiteX5" fmla="*/ 3061653 w 3908493"/>
              <a:gd name="connsiteY5" fmla="*/ 0 h 220113"/>
              <a:gd name="connsiteX6" fmla="*/ 3908493 w 3908493"/>
              <a:gd name="connsiteY6" fmla="*/ 0 h 220113"/>
              <a:gd name="connsiteX7" fmla="*/ 3908493 w 3908493"/>
              <a:gd name="connsiteY7" fmla="*/ 220113 h 220113"/>
              <a:gd name="connsiteX8" fmla="*/ 3335247 w 3908493"/>
              <a:gd name="connsiteY8" fmla="*/ 220113 h 220113"/>
              <a:gd name="connsiteX9" fmla="*/ 2801087 w 3908493"/>
              <a:gd name="connsiteY9" fmla="*/ 220113 h 220113"/>
              <a:gd name="connsiteX10" fmla="*/ 2149671 w 3908493"/>
              <a:gd name="connsiteY10" fmla="*/ 220113 h 220113"/>
              <a:gd name="connsiteX11" fmla="*/ 1459171 w 3908493"/>
              <a:gd name="connsiteY11" fmla="*/ 220113 h 220113"/>
              <a:gd name="connsiteX12" fmla="*/ 768670 w 3908493"/>
              <a:gd name="connsiteY12" fmla="*/ 220113 h 220113"/>
              <a:gd name="connsiteX13" fmla="*/ 0 w 3908493"/>
              <a:gd name="connsiteY13" fmla="*/ 220113 h 220113"/>
              <a:gd name="connsiteX14" fmla="*/ 0 w 3908493"/>
              <a:gd name="connsiteY14" fmla="*/ 0 h 22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8493" h="220113" extrusionOk="0">
                <a:moveTo>
                  <a:pt x="0" y="0"/>
                </a:moveTo>
                <a:cubicBezTo>
                  <a:pt x="165234" y="10210"/>
                  <a:pt x="393792" y="-3127"/>
                  <a:pt x="690500" y="0"/>
                </a:cubicBezTo>
                <a:cubicBezTo>
                  <a:pt x="987208" y="3127"/>
                  <a:pt x="1002564" y="-3773"/>
                  <a:pt x="1224661" y="0"/>
                </a:cubicBezTo>
                <a:cubicBezTo>
                  <a:pt x="1446758" y="3773"/>
                  <a:pt x="1687896" y="-31189"/>
                  <a:pt x="1915162" y="0"/>
                </a:cubicBezTo>
                <a:cubicBezTo>
                  <a:pt x="2142428" y="31189"/>
                  <a:pt x="2303367" y="-19970"/>
                  <a:pt x="2527492" y="0"/>
                </a:cubicBezTo>
                <a:cubicBezTo>
                  <a:pt x="2751617" y="19970"/>
                  <a:pt x="2877283" y="16775"/>
                  <a:pt x="3061653" y="0"/>
                </a:cubicBezTo>
                <a:cubicBezTo>
                  <a:pt x="3246023" y="-16775"/>
                  <a:pt x="3517261" y="9266"/>
                  <a:pt x="3908493" y="0"/>
                </a:cubicBezTo>
                <a:cubicBezTo>
                  <a:pt x="3915405" y="77448"/>
                  <a:pt x="3915022" y="171465"/>
                  <a:pt x="3908493" y="220113"/>
                </a:cubicBezTo>
                <a:cubicBezTo>
                  <a:pt x="3683265" y="196162"/>
                  <a:pt x="3511129" y="224452"/>
                  <a:pt x="3335247" y="220113"/>
                </a:cubicBezTo>
                <a:cubicBezTo>
                  <a:pt x="3159365" y="215774"/>
                  <a:pt x="2943629" y="215388"/>
                  <a:pt x="2801087" y="220113"/>
                </a:cubicBezTo>
                <a:cubicBezTo>
                  <a:pt x="2658545" y="224838"/>
                  <a:pt x="2289084" y="249847"/>
                  <a:pt x="2149671" y="220113"/>
                </a:cubicBezTo>
                <a:cubicBezTo>
                  <a:pt x="2010258" y="190379"/>
                  <a:pt x="1677931" y="236255"/>
                  <a:pt x="1459171" y="220113"/>
                </a:cubicBezTo>
                <a:cubicBezTo>
                  <a:pt x="1240411" y="203971"/>
                  <a:pt x="1113577" y="206317"/>
                  <a:pt x="768670" y="220113"/>
                </a:cubicBezTo>
                <a:cubicBezTo>
                  <a:pt x="423763" y="233909"/>
                  <a:pt x="223930" y="195224"/>
                  <a:pt x="0" y="220113"/>
                </a:cubicBezTo>
                <a:cubicBezTo>
                  <a:pt x="-4641" y="116348"/>
                  <a:pt x="-7063" y="98649"/>
                  <a:pt x="0" y="0"/>
                </a:cubicBezTo>
                <a:close/>
              </a:path>
            </a:pathLst>
          </a:custGeom>
          <a:noFill/>
          <a:ln w="9525">
            <a:solidFill>
              <a:srgbClr val="FF0000"/>
            </a:solidFill>
            <a:prstDash val="sysDash"/>
            <a:extLst>
              <a:ext uri="{C807C97D-BFC1-408E-A445-0C87EB9F89A2}">
                <ask:lineSketchStyleProps xmlns:ask="http://schemas.microsoft.com/office/drawing/2018/sketchyshapes" sd="3945627947">
                  <a:prstGeom prst="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 name="组合 18">
            <a:extLst>
              <a:ext uri="{FF2B5EF4-FFF2-40B4-BE49-F238E27FC236}">
                <a16:creationId xmlns:a16="http://schemas.microsoft.com/office/drawing/2014/main" id="{B48EEBEB-AD4F-4D5C-9177-4A7DE9A0E143}"/>
              </a:ext>
            </a:extLst>
          </p:cNvPr>
          <p:cNvGrpSpPr/>
          <p:nvPr/>
        </p:nvGrpSpPr>
        <p:grpSpPr>
          <a:xfrm>
            <a:off x="4232920" y="5733257"/>
            <a:ext cx="1111032" cy="864095"/>
            <a:chOff x="4232920" y="5733257"/>
            <a:chExt cx="1111032" cy="864095"/>
          </a:xfrm>
        </p:grpSpPr>
        <p:cxnSp>
          <p:nvCxnSpPr>
            <p:cNvPr id="27" name="直接箭头连接符 26">
              <a:extLst>
                <a:ext uri="{FF2B5EF4-FFF2-40B4-BE49-F238E27FC236}">
                  <a16:creationId xmlns:a16="http://schemas.microsoft.com/office/drawing/2014/main" id="{FDE477A7-49FE-400D-8AAB-016A6E850233}"/>
                </a:ext>
              </a:extLst>
            </p:cNvPr>
            <p:cNvCxnSpPr>
              <a:cxnSpLocks/>
            </p:cNvCxnSpPr>
            <p:nvPr/>
          </p:nvCxnSpPr>
          <p:spPr>
            <a:xfrm flipH="1">
              <a:off x="4232920" y="5945190"/>
              <a:ext cx="720080" cy="652162"/>
            </a:xfrm>
            <a:prstGeom prst="straightConnector1">
              <a:avLst/>
            </a:prstGeom>
            <a:ln w="1905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16" name="矩形 15">
              <a:extLst>
                <a:ext uri="{FF2B5EF4-FFF2-40B4-BE49-F238E27FC236}">
                  <a16:creationId xmlns:a16="http://schemas.microsoft.com/office/drawing/2014/main" id="{7F3AE651-5979-4D1F-8993-BE3A050DF9AE}"/>
                </a:ext>
              </a:extLst>
            </p:cNvPr>
            <p:cNvSpPr/>
            <p:nvPr/>
          </p:nvSpPr>
          <p:spPr>
            <a:xfrm>
              <a:off x="4623872" y="5733257"/>
              <a:ext cx="720080" cy="2119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a:extLst>
              <a:ext uri="{FF2B5EF4-FFF2-40B4-BE49-F238E27FC236}">
                <a16:creationId xmlns:a16="http://schemas.microsoft.com/office/drawing/2014/main" id="{D77BB272-3981-4AC3-88D2-694187548F7D}"/>
              </a:ext>
            </a:extLst>
          </p:cNvPr>
          <p:cNvGrpSpPr/>
          <p:nvPr/>
        </p:nvGrpSpPr>
        <p:grpSpPr>
          <a:xfrm>
            <a:off x="5359187" y="4869156"/>
            <a:ext cx="1039110" cy="864101"/>
            <a:chOff x="4304842" y="5733257"/>
            <a:chExt cx="1039110" cy="864101"/>
          </a:xfrm>
        </p:grpSpPr>
        <p:cxnSp>
          <p:nvCxnSpPr>
            <p:cNvPr id="38" name="直接箭头连接符 37">
              <a:extLst>
                <a:ext uri="{FF2B5EF4-FFF2-40B4-BE49-F238E27FC236}">
                  <a16:creationId xmlns:a16="http://schemas.microsoft.com/office/drawing/2014/main" id="{53C56ABF-EAAC-4D6C-B26B-D8FD09831B3C}"/>
                </a:ext>
              </a:extLst>
            </p:cNvPr>
            <p:cNvCxnSpPr>
              <a:cxnSpLocks/>
            </p:cNvCxnSpPr>
            <p:nvPr/>
          </p:nvCxnSpPr>
          <p:spPr>
            <a:xfrm flipH="1">
              <a:off x="4304842" y="5945190"/>
              <a:ext cx="648158" cy="652168"/>
            </a:xfrm>
            <a:prstGeom prst="straightConnector1">
              <a:avLst/>
            </a:prstGeom>
            <a:ln w="1905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矩形 38">
              <a:extLst>
                <a:ext uri="{FF2B5EF4-FFF2-40B4-BE49-F238E27FC236}">
                  <a16:creationId xmlns:a16="http://schemas.microsoft.com/office/drawing/2014/main" id="{CB829182-8216-46FB-9DA6-4D6E06285544}"/>
                </a:ext>
              </a:extLst>
            </p:cNvPr>
            <p:cNvSpPr/>
            <p:nvPr/>
          </p:nvSpPr>
          <p:spPr>
            <a:xfrm>
              <a:off x="4623872" y="5733257"/>
              <a:ext cx="720080" cy="2119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7871114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randombar(horizontal)">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randombar(horizontal)">
                                      <p:cBhvr>
                                        <p:cTn id="27" dur="500"/>
                                        <p:tgtEl>
                                          <p:spTgt spid="37"/>
                                        </p:tgtEl>
                                      </p:cBhvr>
                                    </p:animEffect>
                                  </p:childTnLst>
                                </p:cTn>
                              </p:par>
                            </p:childTnLst>
                          </p:cTn>
                        </p:par>
                        <p:par>
                          <p:cTn id="28" fill="hold">
                            <p:stCondLst>
                              <p:cond delay="500"/>
                            </p:stCondLst>
                            <p:childTnLst>
                              <p:par>
                                <p:cTn id="29" presetID="14" presetClass="entr" presetSubtype="1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par>
                          <p:cTn id="32" fill="hold">
                            <p:stCondLst>
                              <p:cond delay="1000"/>
                            </p:stCondLst>
                            <p:childTnLst>
                              <p:par>
                                <p:cTn id="33" presetID="14" presetClass="entr" presetSubtype="1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fontScale="92500" lnSpcReduction="10000"/>
          </a:bodyPr>
          <a:lstStyle/>
          <a:p>
            <a:r>
              <a:rPr lang="zh-CN" altLang="en-US" dirty="0">
                <a:cs typeface="+mn-ea"/>
                <a:sym typeface="+mn-lt"/>
              </a:rPr>
              <a:t>栈的生成与销毁的一般流程</a:t>
            </a:r>
            <a:endParaRPr lang="en-US" altLang="zh-CN" dirty="0">
              <a:cs typeface="+mn-ea"/>
              <a:sym typeface="+mn-lt"/>
            </a:endParaRPr>
          </a:p>
          <a:p>
            <a:pPr lvl="1"/>
            <a:r>
              <a:rPr lang="zh-CN" altLang="en-US" dirty="0">
                <a:cs typeface="+mn-ea"/>
                <a:sym typeface="+mn-lt"/>
              </a:rPr>
              <a:t>当函数</a:t>
            </a:r>
            <a:r>
              <a:rPr lang="zh-CN" altLang="en-US" dirty="0">
                <a:solidFill>
                  <a:srgbClr val="00B050"/>
                </a:solidFill>
                <a:cs typeface="+mn-ea"/>
                <a:sym typeface="+mn-lt"/>
              </a:rPr>
              <a:t>调用发生时，新的栈帧被压入栈</a:t>
            </a:r>
            <a:r>
              <a:rPr lang="zh-CN" altLang="en-US" dirty="0">
                <a:cs typeface="+mn-ea"/>
                <a:sym typeface="+mn-lt"/>
              </a:rPr>
              <a:t>中，而当</a:t>
            </a:r>
            <a:r>
              <a:rPr lang="zh-CN" altLang="en-US" dirty="0">
                <a:solidFill>
                  <a:srgbClr val="FF0000"/>
                </a:solidFill>
                <a:cs typeface="+mn-ea"/>
                <a:sym typeface="+mn-lt"/>
              </a:rPr>
              <a:t>函数返回时，栈帧将从栈中弹出</a:t>
            </a:r>
            <a:r>
              <a:rPr lang="zh-CN" altLang="en-US" dirty="0">
                <a:cs typeface="+mn-ea"/>
                <a:sym typeface="+mn-lt"/>
              </a:rPr>
              <a:t>。</a:t>
            </a:r>
          </a:p>
          <a:p>
            <a:pPr lvl="1"/>
            <a:r>
              <a:rPr lang="zh-CN" altLang="en-US" dirty="0">
                <a:cs typeface="+mn-ea"/>
                <a:sym typeface="+mn-lt"/>
              </a:rPr>
              <a:t>第一步：</a:t>
            </a:r>
            <a:r>
              <a:rPr lang="en-US" altLang="zh-CN" dirty="0">
                <a:cs typeface="+mn-ea"/>
                <a:sym typeface="+mn-lt"/>
              </a:rPr>
              <a:t>push </a:t>
            </a:r>
            <a:r>
              <a:rPr lang="zh-CN" altLang="en-US" dirty="0">
                <a:cs typeface="+mn-ea"/>
                <a:sym typeface="+mn-lt"/>
              </a:rPr>
              <a:t>参数，</a:t>
            </a:r>
            <a:r>
              <a:rPr lang="zh-CN" altLang="en-US" dirty="0">
                <a:solidFill>
                  <a:srgbClr val="0000FF"/>
                </a:solidFill>
                <a:cs typeface="+mn-ea"/>
                <a:sym typeface="+mn-lt"/>
              </a:rPr>
              <a:t>参数入栈</a:t>
            </a:r>
          </a:p>
          <a:p>
            <a:pPr lvl="2"/>
            <a:r>
              <a:rPr lang="zh-CN" altLang="en-US" dirty="0">
                <a:cs typeface="+mn-ea"/>
                <a:sym typeface="+mn-lt"/>
              </a:rPr>
              <a:t>母函数调用子函数时，</a:t>
            </a:r>
            <a:r>
              <a:rPr lang="zh-CN" altLang="en-US" dirty="0">
                <a:highlight>
                  <a:srgbClr val="FFFF00"/>
                </a:highlight>
                <a:cs typeface="+mn-ea"/>
                <a:sym typeface="+mn-lt"/>
              </a:rPr>
              <a:t>在母函数栈顶往内存低地址方向的邻接区域，创建子函数的栈帧</a:t>
            </a:r>
            <a:r>
              <a:rPr lang="zh-CN" altLang="en-US" dirty="0">
                <a:cs typeface="+mn-ea"/>
                <a:sym typeface="+mn-lt"/>
              </a:rPr>
              <a:t>，首先把参数压入栈中；</a:t>
            </a:r>
          </a:p>
          <a:p>
            <a:pPr lvl="1"/>
            <a:r>
              <a:rPr lang="zh-CN" altLang="en-US" dirty="0">
                <a:cs typeface="+mn-ea"/>
                <a:sym typeface="+mn-lt"/>
              </a:rPr>
              <a:t>第二步： </a:t>
            </a:r>
            <a:r>
              <a:rPr lang="en-US" altLang="zh-CN" dirty="0">
                <a:cs typeface="+mn-ea"/>
                <a:sym typeface="+mn-lt"/>
              </a:rPr>
              <a:t>call </a:t>
            </a:r>
            <a:r>
              <a:rPr lang="zh-CN" altLang="en-US" dirty="0">
                <a:cs typeface="+mn-ea"/>
                <a:sym typeface="+mn-lt"/>
              </a:rPr>
              <a:t>子函数，母函数返回地址入栈</a:t>
            </a:r>
          </a:p>
          <a:p>
            <a:pPr lvl="2"/>
            <a:r>
              <a:rPr lang="zh-CN" altLang="en-US" dirty="0">
                <a:solidFill>
                  <a:srgbClr val="0000FF"/>
                </a:solidFill>
                <a:cs typeface="+mn-ea"/>
                <a:sym typeface="+mn-lt"/>
              </a:rPr>
              <a:t>返回地址入栈</a:t>
            </a:r>
            <a:r>
              <a:rPr lang="zh-CN" altLang="en-US" dirty="0">
                <a:cs typeface="+mn-ea"/>
                <a:sym typeface="+mn-lt"/>
              </a:rPr>
              <a:t>，将</a:t>
            </a:r>
            <a:r>
              <a:rPr lang="zh-CN" altLang="en-US" dirty="0">
                <a:highlight>
                  <a:srgbClr val="FFFF00"/>
                </a:highlight>
                <a:cs typeface="+mn-ea"/>
                <a:sym typeface="+mn-lt"/>
              </a:rPr>
              <a:t>指令寄存器</a:t>
            </a:r>
            <a:r>
              <a:rPr lang="en-US" altLang="zh-CN" dirty="0" err="1">
                <a:solidFill>
                  <a:srgbClr val="FF0000"/>
                </a:solidFill>
                <a:highlight>
                  <a:srgbClr val="FFFF00"/>
                </a:highlight>
                <a:cs typeface="+mn-ea"/>
                <a:sym typeface="+mn-lt"/>
              </a:rPr>
              <a:t>eip</a:t>
            </a:r>
            <a:r>
              <a:rPr lang="zh-CN" altLang="en-US" dirty="0">
                <a:solidFill>
                  <a:srgbClr val="FF0000"/>
                </a:solidFill>
                <a:highlight>
                  <a:srgbClr val="FFFF00"/>
                </a:highlight>
                <a:cs typeface="+mn-ea"/>
                <a:sym typeface="+mn-lt"/>
              </a:rPr>
              <a:t>中保存的下一条执行指令</a:t>
            </a:r>
            <a:r>
              <a:rPr lang="zh-CN" altLang="en-US" dirty="0">
                <a:highlight>
                  <a:srgbClr val="FFFF00"/>
                </a:highlight>
                <a:cs typeface="+mn-ea"/>
                <a:sym typeface="+mn-lt"/>
              </a:rPr>
              <a:t>的地址作为</a:t>
            </a:r>
            <a:r>
              <a:rPr lang="zh-CN" altLang="en-US" dirty="0">
                <a:solidFill>
                  <a:srgbClr val="FF0000"/>
                </a:solidFill>
                <a:highlight>
                  <a:srgbClr val="FFFF00"/>
                </a:highlight>
                <a:cs typeface="+mn-ea"/>
                <a:sym typeface="+mn-lt"/>
              </a:rPr>
              <a:t>母函数的返回地址</a:t>
            </a:r>
            <a:r>
              <a:rPr lang="zh-CN" altLang="en-US" dirty="0">
                <a:highlight>
                  <a:srgbClr val="FFFF00"/>
                </a:highlight>
                <a:cs typeface="+mn-ea"/>
                <a:sym typeface="+mn-lt"/>
              </a:rPr>
              <a:t>压入栈</a:t>
            </a:r>
            <a:r>
              <a:rPr lang="zh-CN" altLang="en-US" dirty="0">
                <a:cs typeface="+mn-ea"/>
                <a:sym typeface="+mn-lt"/>
              </a:rPr>
              <a:t>；当子函数调用结束后，程序应该按照返回地址跳转到母函数的下一条指令继续执行；</a:t>
            </a:r>
          </a:p>
          <a:p>
            <a:pPr lvl="2"/>
            <a:r>
              <a:rPr lang="zh-CN" altLang="en-US" dirty="0">
                <a:cs typeface="+mn-ea"/>
                <a:sym typeface="+mn-lt"/>
              </a:rPr>
              <a:t>代码区跳转，处理器从当前母函数的代码区跳转到子函数程序的入口，即</a:t>
            </a:r>
            <a:r>
              <a:rPr lang="zh-CN" altLang="en-US" dirty="0">
                <a:highlight>
                  <a:srgbClr val="FFFF00"/>
                </a:highlight>
                <a:cs typeface="+mn-ea"/>
                <a:sym typeface="+mn-lt"/>
              </a:rPr>
              <a:t>程序的控制权转移到被调用的子函数</a:t>
            </a:r>
            <a:r>
              <a:rPr lang="zh-CN" altLang="en-US" dirty="0">
                <a:cs typeface="+mn-ea"/>
                <a:sym typeface="+mn-lt"/>
              </a:rPr>
              <a:t>；</a:t>
            </a:r>
          </a:p>
        </p:txBody>
      </p:sp>
      <p:sp>
        <p:nvSpPr>
          <p:cNvPr id="6" name="矩形 5">
            <a:extLst>
              <a:ext uri="{FF2B5EF4-FFF2-40B4-BE49-F238E27FC236}">
                <a16:creationId xmlns:a16="http://schemas.microsoft.com/office/drawing/2014/main" id="{2AA3F708-4F9C-4B5B-AED8-D6009D0D2E79}"/>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4A455B2E-F675-4D68-8497-BA28C3E59D32}"/>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12504856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5184576"/>
          </a:xfrm>
        </p:spPr>
        <p:txBody>
          <a:bodyPr>
            <a:normAutofit lnSpcReduction="10000"/>
          </a:bodyPr>
          <a:lstStyle/>
          <a:p>
            <a:pPr lvl="1"/>
            <a:r>
              <a:rPr lang="zh-CN" altLang="en-US" dirty="0">
                <a:cs typeface="+mn-ea"/>
                <a:sym typeface="+mn-lt"/>
              </a:rPr>
              <a:t>第三步：</a:t>
            </a:r>
            <a:r>
              <a:rPr lang="en-US" altLang="zh-CN" dirty="0">
                <a:cs typeface="+mn-ea"/>
                <a:sym typeface="+mn-lt"/>
              </a:rPr>
              <a:t>push </a:t>
            </a:r>
            <a:r>
              <a:rPr lang="en-US" altLang="zh-CN" dirty="0" err="1">
                <a:cs typeface="+mn-ea"/>
                <a:sym typeface="+mn-lt"/>
              </a:rPr>
              <a:t>ebp</a:t>
            </a:r>
            <a:endParaRPr lang="zh-CN" altLang="en-US" dirty="0">
              <a:cs typeface="+mn-ea"/>
              <a:sym typeface="+mn-lt"/>
            </a:endParaRPr>
          </a:p>
          <a:p>
            <a:pPr lvl="2"/>
            <a:r>
              <a:rPr lang="zh-CN" altLang="en-US" dirty="0">
                <a:cs typeface="+mn-ea"/>
                <a:sym typeface="+mn-lt"/>
              </a:rPr>
              <a:t> </a:t>
            </a:r>
            <a:r>
              <a:rPr lang="en-US" altLang="zh-CN" dirty="0" err="1">
                <a:highlight>
                  <a:srgbClr val="FFFF00"/>
                </a:highlight>
                <a:cs typeface="+mn-ea"/>
                <a:sym typeface="+mn-lt"/>
              </a:rPr>
              <a:t>ebp</a:t>
            </a:r>
            <a:r>
              <a:rPr lang="zh-CN" altLang="en-US" dirty="0">
                <a:highlight>
                  <a:srgbClr val="FFFF00"/>
                </a:highlight>
                <a:cs typeface="+mn-ea"/>
                <a:sym typeface="+mn-lt"/>
              </a:rPr>
              <a:t>中母函数栈帧基址指针入栈</a:t>
            </a:r>
            <a:r>
              <a:rPr lang="zh-CN" altLang="en-US" dirty="0">
                <a:cs typeface="+mn-ea"/>
                <a:sym typeface="+mn-lt"/>
              </a:rPr>
              <a:t>，子函数将基址寄存器</a:t>
            </a:r>
            <a:r>
              <a:rPr lang="en-US" altLang="zh-CN" dirty="0" err="1">
                <a:cs typeface="+mn-ea"/>
                <a:sym typeface="+mn-lt"/>
              </a:rPr>
              <a:t>ebp</a:t>
            </a:r>
            <a:r>
              <a:rPr lang="zh-CN" altLang="en-US" dirty="0">
                <a:cs typeface="+mn-ea"/>
                <a:sym typeface="+mn-lt"/>
              </a:rPr>
              <a:t>中保存的母函数帧栈的基地址指针压入栈中保存</a:t>
            </a:r>
          </a:p>
          <a:p>
            <a:pPr lvl="1"/>
            <a:r>
              <a:rPr lang="zh-CN" altLang="en-US" dirty="0">
                <a:cs typeface="+mn-ea"/>
                <a:sym typeface="+mn-lt"/>
              </a:rPr>
              <a:t>第四步：</a:t>
            </a:r>
            <a:r>
              <a:rPr lang="en-US" altLang="zh-CN" dirty="0">
                <a:cs typeface="+mn-ea"/>
                <a:sym typeface="+mn-lt"/>
              </a:rPr>
              <a:t>mov </a:t>
            </a:r>
            <a:r>
              <a:rPr lang="en-US" altLang="zh-CN" dirty="0" err="1">
                <a:cs typeface="+mn-ea"/>
                <a:sym typeface="+mn-lt"/>
              </a:rPr>
              <a:t>ebp</a:t>
            </a:r>
            <a:r>
              <a:rPr lang="en-US" altLang="zh-CN" dirty="0">
                <a:cs typeface="+mn-ea"/>
                <a:sym typeface="+mn-lt"/>
              </a:rPr>
              <a:t>, </a:t>
            </a:r>
            <a:r>
              <a:rPr lang="en-US" altLang="zh-CN" dirty="0" err="1">
                <a:cs typeface="+mn-ea"/>
                <a:sym typeface="+mn-lt"/>
              </a:rPr>
              <a:t>esp</a:t>
            </a:r>
            <a:endParaRPr lang="zh-CN" altLang="en-US" dirty="0">
              <a:cs typeface="+mn-ea"/>
              <a:sym typeface="+mn-lt"/>
            </a:endParaRPr>
          </a:p>
          <a:p>
            <a:pPr lvl="2"/>
            <a:r>
              <a:rPr lang="en-US" altLang="zh-CN" dirty="0" err="1">
                <a:cs typeface="+mn-ea"/>
                <a:sym typeface="+mn-lt"/>
              </a:rPr>
              <a:t>esp</a:t>
            </a:r>
            <a:r>
              <a:rPr lang="zh-CN" altLang="en-US" dirty="0">
                <a:cs typeface="+mn-ea"/>
                <a:sym typeface="+mn-lt"/>
              </a:rPr>
              <a:t>值装入</a:t>
            </a:r>
            <a:r>
              <a:rPr lang="en-US" altLang="zh-CN" dirty="0" err="1">
                <a:cs typeface="+mn-ea"/>
                <a:sym typeface="+mn-lt"/>
              </a:rPr>
              <a:t>ebp</a:t>
            </a:r>
            <a:r>
              <a:rPr lang="zh-CN" altLang="en-US" dirty="0">
                <a:cs typeface="+mn-ea"/>
                <a:sym typeface="+mn-lt"/>
              </a:rPr>
              <a:t>，</a:t>
            </a:r>
            <a:r>
              <a:rPr lang="en-US" altLang="zh-CN" dirty="0" err="1">
                <a:solidFill>
                  <a:srgbClr val="0000FF"/>
                </a:solidFill>
                <a:cs typeface="+mn-ea"/>
                <a:sym typeface="+mn-lt"/>
              </a:rPr>
              <a:t>ebp</a:t>
            </a:r>
            <a:r>
              <a:rPr lang="zh-CN" altLang="en-US" dirty="0">
                <a:solidFill>
                  <a:srgbClr val="0000FF"/>
                </a:solidFill>
                <a:cs typeface="+mn-ea"/>
                <a:sym typeface="+mn-lt"/>
              </a:rPr>
              <a:t>更新为新栈帧基地址</a:t>
            </a:r>
            <a:endParaRPr lang="en-US" altLang="zh-CN" dirty="0">
              <a:solidFill>
                <a:srgbClr val="0000FF"/>
              </a:solidFill>
              <a:cs typeface="+mn-ea"/>
              <a:sym typeface="+mn-lt"/>
            </a:endParaRPr>
          </a:p>
          <a:p>
            <a:pPr lvl="3"/>
            <a:r>
              <a:rPr lang="zh-CN" altLang="en-US" b="1" dirty="0">
                <a:cs typeface="+mn-ea"/>
                <a:sym typeface="+mn-lt"/>
              </a:rPr>
              <a:t>将</a:t>
            </a:r>
            <a:r>
              <a:rPr lang="en-US" altLang="zh-CN" b="1" dirty="0" err="1">
                <a:cs typeface="+mn-ea"/>
                <a:sym typeface="+mn-lt"/>
              </a:rPr>
              <a:t>esp</a:t>
            </a:r>
            <a:r>
              <a:rPr lang="zh-CN" altLang="en-US" b="1" dirty="0">
                <a:cs typeface="+mn-ea"/>
                <a:sym typeface="+mn-lt"/>
              </a:rPr>
              <a:t>中保存的最新栈顶指针，拷贝到基址寄存器</a:t>
            </a:r>
            <a:r>
              <a:rPr lang="en-US" altLang="zh-CN" b="1" dirty="0" err="1">
                <a:cs typeface="+mn-ea"/>
                <a:sym typeface="+mn-lt"/>
              </a:rPr>
              <a:t>ebp</a:t>
            </a:r>
            <a:r>
              <a:rPr lang="zh-CN" altLang="en-US" b="1" dirty="0">
                <a:cs typeface="+mn-ea"/>
                <a:sym typeface="+mn-lt"/>
              </a:rPr>
              <a:t>中</a:t>
            </a:r>
            <a:endParaRPr lang="en-US" altLang="zh-CN" b="1" dirty="0">
              <a:cs typeface="+mn-ea"/>
              <a:sym typeface="+mn-lt"/>
            </a:endParaRPr>
          </a:p>
          <a:p>
            <a:pPr lvl="3"/>
            <a:r>
              <a:rPr lang="zh-CN" altLang="en-US" b="1" dirty="0">
                <a:cs typeface="+mn-ea"/>
                <a:sym typeface="+mn-lt"/>
              </a:rPr>
              <a:t>此时，</a:t>
            </a:r>
            <a:r>
              <a:rPr lang="en-US" altLang="zh-CN" b="1" dirty="0" err="1">
                <a:cs typeface="+mn-ea"/>
                <a:sym typeface="+mn-lt"/>
              </a:rPr>
              <a:t>ebp</a:t>
            </a:r>
            <a:r>
              <a:rPr lang="zh-CN" altLang="en-US" b="1" dirty="0">
                <a:cs typeface="+mn-ea"/>
                <a:sym typeface="+mn-lt"/>
              </a:rPr>
              <a:t>中保存的是正在被调用子函数的基地址，即子函数的栈帧底部地址</a:t>
            </a:r>
          </a:p>
          <a:p>
            <a:pPr lvl="1"/>
            <a:r>
              <a:rPr lang="zh-CN" altLang="en-US" dirty="0">
                <a:cs typeface="+mn-ea"/>
                <a:sym typeface="+mn-lt"/>
              </a:rPr>
              <a:t>第五步：</a:t>
            </a:r>
            <a:r>
              <a:rPr lang="en-US" altLang="zh-CN" dirty="0">
                <a:cs typeface="+mn-ea"/>
                <a:sym typeface="+mn-lt"/>
              </a:rPr>
              <a:t>sub </a:t>
            </a:r>
            <a:r>
              <a:rPr lang="en-US" altLang="zh-CN" dirty="0" err="1">
                <a:cs typeface="+mn-ea"/>
                <a:sym typeface="+mn-lt"/>
              </a:rPr>
              <a:t>esp</a:t>
            </a:r>
            <a:r>
              <a:rPr lang="en-US" altLang="zh-CN" dirty="0">
                <a:cs typeface="+mn-ea"/>
                <a:sym typeface="+mn-lt"/>
              </a:rPr>
              <a:t>, xxx    </a:t>
            </a:r>
            <a:r>
              <a:rPr lang="zh-CN" altLang="en-US" sz="2000" dirty="0">
                <a:solidFill>
                  <a:schemeClr val="bg1">
                    <a:lumMod val="50000"/>
                  </a:schemeClr>
                </a:solidFill>
                <a:cs typeface="+mn-ea"/>
                <a:sym typeface="+mn-lt"/>
              </a:rPr>
              <a:t>（如 </a:t>
            </a:r>
            <a:r>
              <a:rPr lang="en-US" altLang="zh-CN" sz="2000" dirty="0">
                <a:solidFill>
                  <a:schemeClr val="bg1">
                    <a:lumMod val="50000"/>
                  </a:schemeClr>
                </a:solidFill>
                <a:cs typeface="+mn-ea"/>
                <a:sym typeface="+mn-lt"/>
              </a:rPr>
              <a:t>sub </a:t>
            </a:r>
            <a:r>
              <a:rPr lang="en-US" altLang="zh-CN" sz="2000" dirty="0" err="1">
                <a:solidFill>
                  <a:schemeClr val="bg1">
                    <a:lumMod val="50000"/>
                  </a:schemeClr>
                </a:solidFill>
                <a:cs typeface="+mn-ea"/>
                <a:sym typeface="+mn-lt"/>
              </a:rPr>
              <a:t>esp</a:t>
            </a:r>
            <a:r>
              <a:rPr lang="en-US" altLang="zh-CN" sz="2000" dirty="0">
                <a:solidFill>
                  <a:schemeClr val="bg1">
                    <a:lumMod val="50000"/>
                  </a:schemeClr>
                </a:solidFill>
                <a:cs typeface="+mn-ea"/>
                <a:sym typeface="+mn-lt"/>
              </a:rPr>
              <a:t>, 0Ch; </a:t>
            </a:r>
            <a:r>
              <a:rPr lang="zh-CN" altLang="en-US" sz="2000" dirty="0">
                <a:solidFill>
                  <a:schemeClr val="bg1">
                    <a:lumMod val="50000"/>
                  </a:schemeClr>
                </a:solidFill>
                <a:cs typeface="+mn-ea"/>
                <a:sym typeface="+mn-lt"/>
              </a:rPr>
              <a:t>将栈顶抬升</a:t>
            </a:r>
            <a:r>
              <a:rPr lang="en-US" altLang="zh-CN" sz="2000" dirty="0">
                <a:solidFill>
                  <a:schemeClr val="bg1">
                    <a:lumMod val="50000"/>
                  </a:schemeClr>
                </a:solidFill>
                <a:cs typeface="+mn-ea"/>
                <a:sym typeface="+mn-lt"/>
              </a:rPr>
              <a:t>12</a:t>
            </a:r>
            <a:r>
              <a:rPr lang="zh-CN" altLang="en-US" sz="2000" dirty="0">
                <a:solidFill>
                  <a:schemeClr val="bg1">
                    <a:lumMod val="50000"/>
                  </a:schemeClr>
                </a:solidFill>
                <a:cs typeface="+mn-ea"/>
                <a:sym typeface="+mn-lt"/>
              </a:rPr>
              <a:t>字节）</a:t>
            </a:r>
            <a:endParaRPr lang="zh-CN" altLang="en-US" dirty="0">
              <a:solidFill>
                <a:schemeClr val="bg1">
                  <a:lumMod val="50000"/>
                </a:schemeClr>
              </a:solidFill>
              <a:cs typeface="+mn-ea"/>
              <a:sym typeface="+mn-lt"/>
            </a:endParaRPr>
          </a:p>
          <a:p>
            <a:pPr lvl="2"/>
            <a:r>
              <a:rPr lang="zh-CN" altLang="en-US" dirty="0">
                <a:highlight>
                  <a:srgbClr val="FFFF00"/>
                </a:highlight>
                <a:cs typeface="+mn-ea"/>
                <a:sym typeface="+mn-lt"/>
              </a:rPr>
              <a:t>给新栈帧分配空间</a:t>
            </a:r>
            <a:r>
              <a:rPr lang="zh-CN" altLang="en-US" dirty="0">
                <a:cs typeface="+mn-ea"/>
                <a:sym typeface="+mn-lt"/>
              </a:rPr>
              <a:t>，根据函数需要保存局部变量的空间大小，栈顶指针</a:t>
            </a:r>
            <a:r>
              <a:rPr lang="en-US" altLang="zh-CN" dirty="0" err="1">
                <a:cs typeface="+mn-ea"/>
                <a:sym typeface="+mn-lt"/>
              </a:rPr>
              <a:t>esp</a:t>
            </a:r>
            <a:r>
              <a:rPr lang="zh-CN" altLang="en-US" dirty="0">
                <a:cs typeface="+mn-ea"/>
                <a:sym typeface="+mn-lt"/>
              </a:rPr>
              <a:t>从子函数的基地址向内存低地址偏移，为局部变量留出一定空间</a:t>
            </a:r>
          </a:p>
        </p:txBody>
      </p:sp>
      <p:sp>
        <p:nvSpPr>
          <p:cNvPr id="6" name="矩形 5">
            <a:extLst>
              <a:ext uri="{FF2B5EF4-FFF2-40B4-BE49-F238E27FC236}">
                <a16:creationId xmlns:a16="http://schemas.microsoft.com/office/drawing/2014/main" id="{7D0C21A0-5B62-4076-B24A-1C93A3DA14B2}"/>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D927485A-4A82-4FEA-AD5D-F28C61BC9BBF}"/>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93689607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）基本数据类型</a:t>
            </a:r>
          </a:p>
        </p:txBody>
      </p:sp>
      <p:pic>
        <p:nvPicPr>
          <p:cNvPr id="10" name="图片 9">
            <a:extLst>
              <a:ext uri="{FF2B5EF4-FFF2-40B4-BE49-F238E27FC236}">
                <a16:creationId xmlns:a16="http://schemas.microsoft.com/office/drawing/2014/main" id="{5B258921-8222-4F66-BADD-DE5A945DB69E}"/>
              </a:ext>
            </a:extLst>
          </p:cNvPr>
          <p:cNvPicPr>
            <a:picLocks noChangeAspect="1"/>
          </p:cNvPicPr>
          <p:nvPr/>
        </p:nvPicPr>
        <p:blipFill>
          <a:blip r:embed="rId2"/>
          <a:stretch>
            <a:fillRect/>
          </a:stretch>
        </p:blipFill>
        <p:spPr>
          <a:xfrm>
            <a:off x="1031194" y="1412775"/>
            <a:ext cx="6336704" cy="5418251"/>
          </a:xfrm>
          <a:prstGeom prst="rect">
            <a:avLst/>
          </a:prstGeom>
        </p:spPr>
      </p:pic>
    </p:spTree>
    <p:extLst>
      <p:ext uri="{BB962C8B-B14F-4D97-AF65-F5344CB8AC3E}">
        <p14:creationId xmlns:p14="http://schemas.microsoft.com/office/powerpoint/2010/main" val="123738852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pPr lvl="1"/>
            <a:r>
              <a:rPr lang="zh-CN" altLang="en-US" dirty="0">
                <a:cs typeface="+mn-ea"/>
                <a:sym typeface="+mn-lt"/>
              </a:rPr>
              <a:t>第六步：</a:t>
            </a:r>
            <a:r>
              <a:rPr lang="en-US" altLang="zh-CN" dirty="0" err="1">
                <a:cs typeface="+mn-ea"/>
                <a:sym typeface="+mn-lt"/>
              </a:rPr>
              <a:t>mov</a:t>
            </a:r>
            <a:r>
              <a:rPr lang="en-US" altLang="zh-CN" dirty="0">
                <a:cs typeface="+mn-ea"/>
                <a:sym typeface="+mn-lt"/>
              </a:rPr>
              <a:t> </a:t>
            </a:r>
            <a:r>
              <a:rPr lang="en-US" altLang="zh-CN" dirty="0" err="1">
                <a:cs typeface="+mn-ea"/>
                <a:sym typeface="+mn-lt"/>
              </a:rPr>
              <a:t>esp</a:t>
            </a:r>
            <a:r>
              <a:rPr lang="zh-CN" altLang="en-US" dirty="0">
                <a:cs typeface="+mn-ea"/>
                <a:sym typeface="+mn-lt"/>
              </a:rPr>
              <a:t>，</a:t>
            </a:r>
            <a:r>
              <a:rPr lang="en-US" altLang="zh-CN" dirty="0" err="1">
                <a:cs typeface="+mn-ea"/>
                <a:sym typeface="+mn-lt"/>
              </a:rPr>
              <a:t>ebp</a:t>
            </a:r>
            <a:endParaRPr lang="en-US" altLang="zh-CN" dirty="0">
              <a:cs typeface="+mn-ea"/>
              <a:sym typeface="+mn-lt"/>
            </a:endParaRPr>
          </a:p>
          <a:p>
            <a:pPr lvl="2"/>
            <a:r>
              <a:rPr lang="zh-CN" altLang="en-US" dirty="0">
                <a:cs typeface="+mn-ea"/>
                <a:sym typeface="+mn-lt"/>
              </a:rPr>
              <a:t>栈顶指针</a:t>
            </a:r>
            <a:r>
              <a:rPr lang="en-US" altLang="zh-CN" dirty="0" err="1">
                <a:cs typeface="+mn-ea"/>
                <a:sym typeface="+mn-lt"/>
              </a:rPr>
              <a:t>esp</a:t>
            </a:r>
            <a:r>
              <a:rPr lang="zh-CN" altLang="en-US" dirty="0">
                <a:cs typeface="+mn-ea"/>
                <a:sym typeface="+mn-lt"/>
              </a:rPr>
              <a:t>恢复到栈底位置</a:t>
            </a:r>
            <a:endParaRPr lang="en-US" altLang="zh-CN" dirty="0">
              <a:cs typeface="+mn-ea"/>
              <a:sym typeface="+mn-lt"/>
            </a:endParaRPr>
          </a:p>
          <a:p>
            <a:pPr lvl="2"/>
            <a:r>
              <a:rPr lang="zh-CN" altLang="en-US" dirty="0">
                <a:cs typeface="+mn-ea"/>
                <a:sym typeface="+mn-lt"/>
              </a:rPr>
              <a:t>即，</a:t>
            </a:r>
            <a:r>
              <a:rPr lang="zh-CN" altLang="en-US" dirty="0">
                <a:highlight>
                  <a:srgbClr val="FFFF00"/>
                </a:highlight>
                <a:cs typeface="+mn-ea"/>
                <a:sym typeface="+mn-lt"/>
              </a:rPr>
              <a:t>将分配的栈空间全部释放</a:t>
            </a:r>
            <a:endParaRPr lang="en-US" altLang="zh-CN" dirty="0">
              <a:highlight>
                <a:srgbClr val="FFFF00"/>
              </a:highlight>
              <a:cs typeface="+mn-ea"/>
              <a:sym typeface="+mn-lt"/>
            </a:endParaRPr>
          </a:p>
          <a:p>
            <a:pPr lvl="2"/>
            <a:endParaRPr lang="en-US" altLang="zh-CN" dirty="0">
              <a:cs typeface="+mn-ea"/>
              <a:sym typeface="+mn-lt"/>
            </a:endParaRPr>
          </a:p>
          <a:p>
            <a:pPr lvl="1"/>
            <a:r>
              <a:rPr lang="zh-CN" altLang="en-US" dirty="0">
                <a:cs typeface="+mn-ea"/>
                <a:sym typeface="+mn-lt"/>
              </a:rPr>
              <a:t>第七步：</a:t>
            </a:r>
            <a:r>
              <a:rPr lang="en-US" altLang="zh-CN" dirty="0">
                <a:cs typeface="+mn-ea"/>
                <a:sym typeface="+mn-lt"/>
              </a:rPr>
              <a:t>pop </a:t>
            </a:r>
            <a:r>
              <a:rPr lang="en-US" altLang="zh-CN" dirty="0" err="1">
                <a:cs typeface="+mn-ea"/>
                <a:sym typeface="+mn-lt"/>
              </a:rPr>
              <a:t>ebp</a:t>
            </a:r>
            <a:endParaRPr lang="en-US" altLang="zh-CN" dirty="0">
              <a:cs typeface="+mn-ea"/>
              <a:sym typeface="+mn-lt"/>
            </a:endParaRPr>
          </a:p>
          <a:p>
            <a:pPr lvl="2"/>
            <a:r>
              <a:rPr lang="en-US" altLang="zh-CN" dirty="0">
                <a:cs typeface="+mn-ea"/>
                <a:sym typeface="+mn-lt"/>
              </a:rPr>
              <a:t>   </a:t>
            </a:r>
            <a:r>
              <a:rPr lang="zh-CN" altLang="en-US" dirty="0">
                <a:cs typeface="+mn-ea"/>
                <a:sym typeface="+mn-lt"/>
              </a:rPr>
              <a:t>将</a:t>
            </a:r>
            <a:r>
              <a:rPr lang="en-US" altLang="zh-CN" dirty="0">
                <a:cs typeface="+mn-ea"/>
                <a:sym typeface="+mn-lt"/>
              </a:rPr>
              <a:t>ESP</a:t>
            </a:r>
            <a:r>
              <a:rPr lang="zh-CN" altLang="en-US" dirty="0">
                <a:cs typeface="+mn-ea"/>
                <a:sym typeface="+mn-lt"/>
              </a:rPr>
              <a:t>指向的栈帧中</a:t>
            </a:r>
            <a:r>
              <a:rPr lang="zh-CN" altLang="zh-CN" dirty="0">
                <a:cs typeface="+mn-ea"/>
                <a:sym typeface="+mn-lt"/>
              </a:rPr>
              <a:t>母函数栈帧基址指针</a:t>
            </a:r>
            <a:r>
              <a:rPr lang="zh-CN" altLang="en-US" dirty="0">
                <a:cs typeface="+mn-ea"/>
                <a:sym typeface="+mn-lt"/>
              </a:rPr>
              <a:t>弹出</a:t>
            </a:r>
            <a:endParaRPr lang="en-US" altLang="zh-CN" dirty="0">
              <a:cs typeface="+mn-ea"/>
              <a:sym typeface="+mn-lt"/>
            </a:endParaRPr>
          </a:p>
          <a:p>
            <a:pPr lvl="2"/>
            <a:endParaRPr lang="en-US" altLang="zh-CN" dirty="0">
              <a:cs typeface="+mn-ea"/>
              <a:sym typeface="+mn-lt"/>
            </a:endParaRPr>
          </a:p>
          <a:p>
            <a:pPr lvl="1"/>
            <a:r>
              <a:rPr lang="zh-CN" altLang="en-US" dirty="0">
                <a:cs typeface="+mn-ea"/>
                <a:sym typeface="+mn-lt"/>
              </a:rPr>
              <a:t>第八步：</a:t>
            </a:r>
            <a:r>
              <a:rPr lang="en-US" altLang="zh-CN" dirty="0">
                <a:cs typeface="+mn-ea"/>
                <a:sym typeface="+mn-lt"/>
              </a:rPr>
              <a:t>ret</a:t>
            </a:r>
          </a:p>
          <a:p>
            <a:pPr lvl="2"/>
            <a:r>
              <a:rPr lang="zh-CN" altLang="en-US" dirty="0">
                <a:highlight>
                  <a:srgbClr val="FFFF00"/>
                </a:highlight>
                <a:cs typeface="+mn-ea"/>
                <a:sym typeface="+mn-lt"/>
              </a:rPr>
              <a:t>按照返回地址</a:t>
            </a:r>
            <a:r>
              <a:rPr lang="zh-CN" altLang="en-US" dirty="0">
                <a:cs typeface="+mn-ea"/>
                <a:sym typeface="+mn-lt"/>
              </a:rPr>
              <a:t>指向的位置，返回母函数的下一步指令</a:t>
            </a:r>
          </a:p>
        </p:txBody>
      </p:sp>
      <p:sp>
        <p:nvSpPr>
          <p:cNvPr id="6" name="矩形 5">
            <a:extLst>
              <a:ext uri="{FF2B5EF4-FFF2-40B4-BE49-F238E27FC236}">
                <a16:creationId xmlns:a16="http://schemas.microsoft.com/office/drawing/2014/main" id="{32D429D1-3C75-45D5-9170-AF94DD9DBD3B}"/>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2B652C18-1300-487E-BCF4-7196B7870FA1}"/>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402103051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栈的生成与销毁</a:t>
            </a:r>
          </a:p>
          <a:p>
            <a:pPr lvl="1"/>
            <a:r>
              <a:rPr lang="zh-CN" altLang="en-US" dirty="0">
                <a:cs typeface="+mn-ea"/>
                <a:sym typeface="+mn-lt"/>
              </a:rPr>
              <a:t>从一个简单的程序，从汇编语言层面观察栈帧的生成与销毁</a:t>
            </a:r>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使用</a:t>
            </a:r>
            <a:r>
              <a:rPr lang="en-US" altLang="zh-CN" dirty="0">
                <a:cs typeface="+mn-ea"/>
                <a:sym typeface="+mn-lt"/>
              </a:rPr>
              <a:t>IDA Pro</a:t>
            </a:r>
            <a:r>
              <a:rPr lang="zh-CN" altLang="en-US" dirty="0">
                <a:cs typeface="+mn-ea"/>
                <a:sym typeface="+mn-lt"/>
              </a:rPr>
              <a:t>工具对编译好的可执行文件进行反汇编</a:t>
            </a:r>
            <a:endParaRPr lang="en-US" altLang="zh-CN" dirty="0">
              <a:cs typeface="+mn-ea"/>
              <a:sym typeface="+mn-lt"/>
            </a:endParaRPr>
          </a:p>
          <a:p>
            <a:pPr lvl="1"/>
            <a:r>
              <a:rPr lang="zh-CN" altLang="en-US" dirty="0">
                <a:cs typeface="+mn-ea"/>
                <a:sym typeface="+mn-lt"/>
              </a:rPr>
              <a:t>看一下关于</a:t>
            </a:r>
            <a:r>
              <a:rPr lang="en-US" altLang="zh-CN" dirty="0">
                <a:cs typeface="+mn-ea"/>
                <a:sym typeface="+mn-lt"/>
              </a:rPr>
              <a:t>main</a:t>
            </a:r>
            <a:r>
              <a:rPr lang="zh-CN" altLang="en-US" dirty="0">
                <a:cs typeface="+mn-ea"/>
                <a:sym typeface="+mn-lt"/>
              </a:rPr>
              <a:t>函数和</a:t>
            </a:r>
            <a:r>
              <a:rPr lang="en-US" altLang="zh-CN" dirty="0">
                <a:cs typeface="+mn-ea"/>
                <a:sym typeface="+mn-lt"/>
              </a:rPr>
              <a:t>foo</a:t>
            </a:r>
            <a:r>
              <a:rPr lang="zh-CN" altLang="en-US" dirty="0">
                <a:cs typeface="+mn-ea"/>
                <a:sym typeface="+mn-lt"/>
              </a:rPr>
              <a:t>函数的反汇编代码</a:t>
            </a:r>
          </a:p>
        </p:txBody>
      </p:sp>
      <p:sp>
        <p:nvSpPr>
          <p:cNvPr id="6" name="矩形 5">
            <a:extLst>
              <a:ext uri="{FF2B5EF4-FFF2-40B4-BE49-F238E27FC236}">
                <a16:creationId xmlns:a16="http://schemas.microsoft.com/office/drawing/2014/main" id="{E8644827-A580-43D4-941B-C814072DC923}"/>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5A63EB67-E2D9-4523-8EF9-C164834F8B90}"/>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37526142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6257900" cy="4824536"/>
          </a:xfrm>
        </p:spPr>
        <p:txBody>
          <a:bodyPr>
            <a:normAutofit fontScale="77500" lnSpcReduction="20000"/>
          </a:bodyPr>
          <a:lstStyle/>
          <a:p>
            <a:pPr marL="0" lvl="0" indent="127000">
              <a:spcBef>
                <a:spcPct val="0"/>
              </a:spcBef>
              <a:buNone/>
            </a:pPr>
            <a:r>
              <a:rPr lang="en-US" altLang="zh-CN" b="0" dirty="0">
                <a:solidFill>
                  <a:srgbClr val="804000"/>
                </a:solidFill>
                <a:cs typeface="+mn-ea"/>
                <a:sym typeface="+mn-lt"/>
              </a:rPr>
              <a:t>#include&lt;stdio.h&gt;</a:t>
            </a:r>
          </a:p>
          <a:p>
            <a:pPr marL="0" lvl="0" indent="127000">
              <a:spcBef>
                <a:spcPct val="0"/>
              </a:spcBef>
              <a:buNone/>
            </a:pPr>
            <a:endParaRPr lang="en-US" altLang="zh-CN" b="0" dirty="0">
              <a:cs typeface="+mn-ea"/>
              <a:sym typeface="+mn-lt"/>
            </a:endParaRPr>
          </a:p>
          <a:p>
            <a:pPr marL="0" lvl="0" indent="127000">
              <a:spcBef>
                <a:spcPct val="0"/>
              </a:spcBef>
              <a:buNone/>
            </a:pPr>
            <a:r>
              <a:rPr lang="en-US" altLang="zh-CN" b="0" dirty="0">
                <a:solidFill>
                  <a:srgbClr val="8000FF"/>
                </a:solidFill>
                <a:cs typeface="+mn-ea"/>
                <a:sym typeface="+mn-lt"/>
              </a:rPr>
              <a:t>int </a:t>
            </a:r>
            <a:r>
              <a:rPr lang="en-US" altLang="zh-CN" b="0" dirty="0">
                <a:solidFill>
                  <a:srgbClr val="000000"/>
                </a:solidFill>
                <a:cs typeface="+mn-ea"/>
                <a:sym typeface="+mn-lt"/>
              </a:rPr>
              <a:t>foo</a:t>
            </a:r>
            <a:r>
              <a:rPr lang="en-US" altLang="zh-CN" dirty="0">
                <a:solidFill>
                  <a:srgbClr val="000080"/>
                </a:solidFill>
                <a:cs typeface="+mn-ea"/>
                <a:sym typeface="+mn-lt"/>
              </a:rPr>
              <a:t>(</a:t>
            </a:r>
            <a:r>
              <a:rPr lang="en-US" altLang="zh-CN" b="0" dirty="0">
                <a:solidFill>
                  <a:srgbClr val="8000FF"/>
                </a:solidFill>
                <a:cs typeface="+mn-ea"/>
                <a:sym typeface="+mn-lt"/>
              </a:rPr>
              <a:t>int</a:t>
            </a:r>
            <a:r>
              <a:rPr lang="en-US" altLang="zh-CN" b="0" dirty="0">
                <a:solidFill>
                  <a:srgbClr val="000000"/>
                </a:solidFill>
                <a:cs typeface="+mn-ea"/>
                <a:sym typeface="+mn-lt"/>
              </a:rPr>
              <a:t> a</a:t>
            </a:r>
            <a:r>
              <a:rPr lang="en-US" altLang="zh-CN" dirty="0">
                <a:solidFill>
                  <a:srgbClr val="000080"/>
                </a:solidFill>
                <a:cs typeface="+mn-ea"/>
                <a:sym typeface="+mn-lt"/>
              </a:rPr>
              <a:t>){</a:t>
            </a:r>
            <a:endParaRPr lang="en-US" altLang="zh-CN" b="0" dirty="0">
              <a:cs typeface="+mn-ea"/>
              <a:sym typeface="+mn-lt"/>
            </a:endParaRPr>
          </a:p>
          <a:p>
            <a:pPr marL="0" lvl="0" indent="127000">
              <a:spcBef>
                <a:spcPct val="0"/>
              </a:spcBef>
              <a:buNone/>
            </a:pPr>
            <a:r>
              <a:rPr lang="en-US" altLang="zh-CN" b="0" dirty="0">
                <a:solidFill>
                  <a:srgbClr val="000000"/>
                </a:solidFill>
                <a:cs typeface="+mn-ea"/>
                <a:sym typeface="+mn-lt"/>
              </a:rPr>
              <a:t>	</a:t>
            </a:r>
            <a:r>
              <a:rPr lang="en-US" altLang="zh-CN" b="0" dirty="0" err="1">
                <a:solidFill>
                  <a:srgbClr val="000000"/>
                </a:solidFill>
                <a:cs typeface="+mn-ea"/>
                <a:sym typeface="+mn-lt"/>
              </a:rPr>
              <a:t>printf</a:t>
            </a:r>
            <a:r>
              <a:rPr lang="en-US" altLang="zh-CN" dirty="0">
                <a:solidFill>
                  <a:srgbClr val="000080"/>
                </a:solidFill>
                <a:cs typeface="+mn-ea"/>
                <a:sym typeface="+mn-lt"/>
              </a:rPr>
              <a:t>(</a:t>
            </a:r>
            <a:r>
              <a:rPr lang="en-US" altLang="zh-CN" b="0" dirty="0">
                <a:solidFill>
                  <a:srgbClr val="808080"/>
                </a:solidFill>
                <a:cs typeface="+mn-ea"/>
                <a:sym typeface="+mn-lt"/>
              </a:rPr>
              <a:t>"</a:t>
            </a:r>
            <a:r>
              <a:rPr lang="en-US" altLang="zh-CN" b="0" dirty="0" err="1">
                <a:solidFill>
                  <a:srgbClr val="808080"/>
                </a:solidFill>
                <a:cs typeface="+mn-ea"/>
                <a:sym typeface="+mn-lt"/>
              </a:rPr>
              <a:t>argv</a:t>
            </a:r>
            <a:r>
              <a:rPr lang="en-US" altLang="zh-CN" b="0" dirty="0">
                <a:solidFill>
                  <a:srgbClr val="808080"/>
                </a:solidFill>
                <a:cs typeface="+mn-ea"/>
                <a:sym typeface="+mn-lt"/>
              </a:rPr>
              <a:t> = %</a:t>
            </a:r>
            <a:r>
              <a:rPr lang="en-US" altLang="zh-CN" b="0" dirty="0" err="1">
                <a:solidFill>
                  <a:srgbClr val="808080"/>
                </a:solidFill>
                <a:cs typeface="+mn-ea"/>
                <a:sym typeface="+mn-lt"/>
              </a:rPr>
              <a:t>d"</a:t>
            </a:r>
            <a:r>
              <a:rPr lang="en-US" altLang="zh-CN" dirty="0" err="1">
                <a:solidFill>
                  <a:srgbClr val="000080"/>
                </a:solidFill>
                <a:cs typeface="+mn-ea"/>
                <a:sym typeface="+mn-lt"/>
              </a:rPr>
              <a:t>,</a:t>
            </a:r>
            <a:r>
              <a:rPr lang="en-US" altLang="zh-CN" b="0" dirty="0" err="1">
                <a:solidFill>
                  <a:srgbClr val="000000"/>
                </a:solidFill>
                <a:cs typeface="+mn-ea"/>
                <a:sym typeface="+mn-lt"/>
              </a:rPr>
              <a:t>a</a:t>
            </a:r>
            <a:r>
              <a:rPr lang="en-US" altLang="zh-CN" dirty="0">
                <a:solidFill>
                  <a:srgbClr val="000080"/>
                </a:solidFill>
                <a:cs typeface="+mn-ea"/>
                <a:sym typeface="+mn-lt"/>
              </a:rPr>
              <a:t>);</a:t>
            </a:r>
            <a:endParaRPr lang="en-US" altLang="zh-CN" b="0" dirty="0">
              <a:cs typeface="+mn-ea"/>
              <a:sym typeface="+mn-lt"/>
            </a:endParaRPr>
          </a:p>
          <a:p>
            <a:pPr marL="0" lvl="0" indent="127000">
              <a:spcBef>
                <a:spcPct val="0"/>
              </a:spcBef>
              <a:buNone/>
            </a:pPr>
            <a:r>
              <a:rPr lang="en-US" altLang="zh-CN" b="0" dirty="0">
                <a:solidFill>
                  <a:srgbClr val="000000"/>
                </a:solidFill>
                <a:cs typeface="+mn-ea"/>
                <a:sym typeface="+mn-lt"/>
              </a:rPr>
              <a:t>	</a:t>
            </a:r>
            <a:r>
              <a:rPr lang="en-US" altLang="zh-CN" dirty="0">
                <a:solidFill>
                  <a:srgbClr val="0000FF"/>
                </a:solidFill>
                <a:cs typeface="+mn-ea"/>
                <a:sym typeface="+mn-lt"/>
              </a:rPr>
              <a:t>return </a:t>
            </a:r>
            <a:r>
              <a:rPr lang="en-US" altLang="zh-CN" b="0" dirty="0">
                <a:solidFill>
                  <a:srgbClr val="FF8000"/>
                </a:solidFill>
                <a:cs typeface="+mn-ea"/>
                <a:sym typeface="+mn-lt"/>
              </a:rPr>
              <a:t>0</a:t>
            </a:r>
            <a:r>
              <a:rPr lang="en-US" altLang="zh-CN" dirty="0">
                <a:solidFill>
                  <a:srgbClr val="000080"/>
                </a:solidFill>
                <a:cs typeface="+mn-ea"/>
                <a:sym typeface="+mn-lt"/>
              </a:rPr>
              <a:t>;</a:t>
            </a:r>
            <a:endParaRPr lang="en-US" altLang="zh-CN" b="0" dirty="0">
              <a:cs typeface="+mn-ea"/>
              <a:sym typeface="+mn-lt"/>
            </a:endParaRPr>
          </a:p>
          <a:p>
            <a:pPr marL="0" lvl="0" indent="127000">
              <a:spcBef>
                <a:spcPct val="0"/>
              </a:spcBef>
              <a:buNone/>
            </a:pPr>
            <a:r>
              <a:rPr lang="en-US" altLang="zh-CN" dirty="0">
                <a:solidFill>
                  <a:srgbClr val="000080"/>
                </a:solidFill>
                <a:cs typeface="+mn-ea"/>
                <a:sym typeface="+mn-lt"/>
              </a:rPr>
              <a:t>}</a:t>
            </a:r>
          </a:p>
          <a:p>
            <a:pPr marL="0" lvl="0" indent="127000">
              <a:spcBef>
                <a:spcPct val="0"/>
              </a:spcBef>
              <a:buNone/>
            </a:pPr>
            <a:endParaRPr lang="en-US" altLang="zh-CN" b="0" dirty="0">
              <a:cs typeface="+mn-ea"/>
              <a:sym typeface="+mn-lt"/>
            </a:endParaRPr>
          </a:p>
          <a:p>
            <a:pPr marL="0" lvl="0" indent="127000">
              <a:spcBef>
                <a:spcPct val="0"/>
              </a:spcBef>
              <a:buNone/>
            </a:pPr>
            <a:r>
              <a:rPr lang="en-US" altLang="zh-CN" b="0" dirty="0">
                <a:solidFill>
                  <a:srgbClr val="8000FF"/>
                </a:solidFill>
                <a:cs typeface="+mn-ea"/>
                <a:sym typeface="+mn-lt"/>
              </a:rPr>
              <a:t>int </a:t>
            </a:r>
            <a:r>
              <a:rPr lang="en-US" altLang="zh-CN" b="0" dirty="0">
                <a:solidFill>
                  <a:srgbClr val="000000"/>
                </a:solidFill>
                <a:cs typeface="+mn-ea"/>
                <a:sym typeface="+mn-lt"/>
              </a:rPr>
              <a:t>main</a:t>
            </a:r>
            <a:r>
              <a:rPr lang="en-US" altLang="zh-CN" dirty="0">
                <a:solidFill>
                  <a:srgbClr val="000080"/>
                </a:solidFill>
                <a:cs typeface="+mn-ea"/>
                <a:sym typeface="+mn-lt"/>
              </a:rPr>
              <a:t>(){</a:t>
            </a:r>
            <a:endParaRPr lang="en-US" altLang="zh-CN" b="0" dirty="0">
              <a:cs typeface="+mn-ea"/>
              <a:sym typeface="+mn-lt"/>
            </a:endParaRPr>
          </a:p>
          <a:p>
            <a:pPr marL="0" lvl="0" indent="127000">
              <a:spcBef>
                <a:spcPct val="0"/>
              </a:spcBef>
              <a:buNone/>
            </a:pPr>
            <a:r>
              <a:rPr lang="en-US" altLang="zh-CN" b="0" dirty="0">
                <a:solidFill>
                  <a:srgbClr val="000000"/>
                </a:solidFill>
                <a:cs typeface="+mn-ea"/>
                <a:sym typeface="+mn-lt"/>
              </a:rPr>
              <a:t>	</a:t>
            </a:r>
            <a:r>
              <a:rPr lang="en-US" altLang="zh-CN" b="0" dirty="0" err="1">
                <a:solidFill>
                  <a:srgbClr val="8000FF"/>
                </a:solidFill>
                <a:cs typeface="+mn-ea"/>
                <a:sym typeface="+mn-lt"/>
              </a:rPr>
              <a:t>int</a:t>
            </a:r>
            <a:r>
              <a:rPr lang="en-US" altLang="zh-CN" b="0" dirty="0">
                <a:solidFill>
                  <a:srgbClr val="000000"/>
                </a:solidFill>
                <a:cs typeface="+mn-ea"/>
                <a:sym typeface="+mn-lt"/>
              </a:rPr>
              <a:t> a</a:t>
            </a:r>
            <a:r>
              <a:rPr lang="en-US" altLang="zh-CN" dirty="0">
                <a:solidFill>
                  <a:srgbClr val="000080"/>
                </a:solidFill>
                <a:cs typeface="+mn-ea"/>
                <a:sym typeface="+mn-lt"/>
              </a:rPr>
              <a:t>;</a:t>
            </a:r>
            <a:endParaRPr lang="en-US" altLang="zh-CN" b="0" dirty="0">
              <a:cs typeface="+mn-ea"/>
              <a:sym typeface="+mn-lt"/>
            </a:endParaRPr>
          </a:p>
          <a:p>
            <a:pPr marL="0" lvl="0" indent="127000">
              <a:spcBef>
                <a:spcPct val="0"/>
              </a:spcBef>
              <a:buNone/>
            </a:pPr>
            <a:r>
              <a:rPr lang="en-US" altLang="zh-CN" b="0" dirty="0">
                <a:solidFill>
                  <a:srgbClr val="000000"/>
                </a:solidFill>
                <a:cs typeface="+mn-ea"/>
                <a:sym typeface="+mn-lt"/>
              </a:rPr>
              <a:t>	</a:t>
            </a:r>
            <a:r>
              <a:rPr lang="en-US" altLang="zh-CN" b="0" dirty="0" err="1">
                <a:solidFill>
                  <a:srgbClr val="000000"/>
                </a:solidFill>
                <a:cs typeface="+mn-ea"/>
                <a:sym typeface="+mn-lt"/>
              </a:rPr>
              <a:t>printf</a:t>
            </a:r>
            <a:r>
              <a:rPr lang="en-US" altLang="zh-CN" dirty="0">
                <a:solidFill>
                  <a:srgbClr val="000080"/>
                </a:solidFill>
                <a:cs typeface="+mn-ea"/>
                <a:sym typeface="+mn-lt"/>
              </a:rPr>
              <a:t>(</a:t>
            </a:r>
            <a:r>
              <a:rPr lang="en-US" altLang="zh-CN" b="0" dirty="0">
                <a:solidFill>
                  <a:srgbClr val="808080"/>
                </a:solidFill>
                <a:cs typeface="+mn-ea"/>
                <a:sym typeface="+mn-lt"/>
              </a:rPr>
              <a:t>"hello stack \n"</a:t>
            </a:r>
            <a:r>
              <a:rPr lang="en-US" altLang="zh-CN" dirty="0">
                <a:solidFill>
                  <a:srgbClr val="000080"/>
                </a:solidFill>
                <a:cs typeface="+mn-ea"/>
                <a:sym typeface="+mn-lt"/>
              </a:rPr>
              <a:t>);</a:t>
            </a:r>
          </a:p>
          <a:p>
            <a:pPr marL="0" lvl="0" indent="127000">
              <a:spcBef>
                <a:spcPct val="0"/>
              </a:spcBef>
              <a:buNone/>
            </a:pPr>
            <a:endParaRPr lang="en-US" altLang="zh-CN" b="0" dirty="0">
              <a:cs typeface="+mn-ea"/>
              <a:sym typeface="+mn-lt"/>
            </a:endParaRPr>
          </a:p>
          <a:p>
            <a:pPr marL="0" lvl="0" indent="127000">
              <a:spcBef>
                <a:spcPct val="0"/>
              </a:spcBef>
              <a:buNone/>
            </a:pPr>
            <a:r>
              <a:rPr lang="en-US" altLang="zh-CN" b="0" dirty="0">
                <a:solidFill>
                  <a:srgbClr val="000000"/>
                </a:solidFill>
                <a:cs typeface="+mn-ea"/>
                <a:sym typeface="+mn-lt"/>
              </a:rPr>
              <a:t>	a</a:t>
            </a:r>
            <a:r>
              <a:rPr lang="en-US" altLang="zh-CN" dirty="0">
                <a:solidFill>
                  <a:srgbClr val="000080"/>
                </a:solidFill>
                <a:cs typeface="+mn-ea"/>
                <a:sym typeface="+mn-lt"/>
              </a:rPr>
              <a:t>=</a:t>
            </a:r>
            <a:r>
              <a:rPr lang="en-US" altLang="zh-CN" b="0" dirty="0">
                <a:solidFill>
                  <a:srgbClr val="FF8000"/>
                </a:solidFill>
                <a:cs typeface="+mn-ea"/>
                <a:sym typeface="+mn-lt"/>
              </a:rPr>
              <a:t>1</a:t>
            </a:r>
            <a:r>
              <a:rPr lang="en-US" altLang="zh-CN" dirty="0">
                <a:solidFill>
                  <a:srgbClr val="000080"/>
                </a:solidFill>
                <a:cs typeface="+mn-ea"/>
                <a:sym typeface="+mn-lt"/>
              </a:rPr>
              <a:t>;</a:t>
            </a:r>
            <a:endParaRPr lang="en-US" altLang="zh-CN" b="0" dirty="0">
              <a:cs typeface="+mn-ea"/>
              <a:sym typeface="+mn-lt"/>
            </a:endParaRPr>
          </a:p>
          <a:p>
            <a:pPr marL="0" lvl="0" indent="127000">
              <a:spcBef>
                <a:spcPct val="0"/>
              </a:spcBef>
              <a:buNone/>
            </a:pPr>
            <a:r>
              <a:rPr lang="en-US" altLang="zh-CN" b="0" dirty="0">
                <a:solidFill>
                  <a:srgbClr val="000000"/>
                </a:solidFill>
                <a:cs typeface="+mn-ea"/>
                <a:sym typeface="+mn-lt"/>
              </a:rPr>
              <a:t>	foo</a:t>
            </a:r>
            <a:r>
              <a:rPr lang="en-US" altLang="zh-CN" dirty="0">
                <a:solidFill>
                  <a:srgbClr val="000080"/>
                </a:solidFill>
                <a:cs typeface="+mn-ea"/>
                <a:sym typeface="+mn-lt"/>
              </a:rPr>
              <a:t>(</a:t>
            </a:r>
            <a:r>
              <a:rPr lang="en-US" altLang="zh-CN" b="0" dirty="0">
                <a:solidFill>
                  <a:srgbClr val="000000"/>
                </a:solidFill>
                <a:cs typeface="+mn-ea"/>
                <a:sym typeface="+mn-lt"/>
              </a:rPr>
              <a:t>a</a:t>
            </a:r>
            <a:r>
              <a:rPr lang="en-US" altLang="zh-CN" dirty="0">
                <a:solidFill>
                  <a:srgbClr val="000080"/>
                </a:solidFill>
                <a:cs typeface="+mn-ea"/>
                <a:sym typeface="+mn-lt"/>
              </a:rPr>
              <a:t>);</a:t>
            </a:r>
            <a:endParaRPr lang="en-US" altLang="zh-CN" b="0" dirty="0">
              <a:cs typeface="+mn-ea"/>
              <a:sym typeface="+mn-lt"/>
            </a:endParaRPr>
          </a:p>
          <a:p>
            <a:pPr marL="0" lvl="0" indent="127000">
              <a:spcBef>
                <a:spcPct val="0"/>
              </a:spcBef>
              <a:buNone/>
            </a:pPr>
            <a:r>
              <a:rPr lang="en-US" altLang="zh-CN" b="0" dirty="0">
                <a:solidFill>
                  <a:srgbClr val="000000"/>
                </a:solidFill>
                <a:cs typeface="+mn-ea"/>
                <a:sym typeface="+mn-lt"/>
              </a:rPr>
              <a:t>	</a:t>
            </a:r>
            <a:r>
              <a:rPr lang="en-US" altLang="zh-CN" dirty="0">
                <a:solidFill>
                  <a:srgbClr val="0000FF"/>
                </a:solidFill>
                <a:cs typeface="+mn-ea"/>
                <a:sym typeface="+mn-lt"/>
              </a:rPr>
              <a:t>return </a:t>
            </a:r>
            <a:r>
              <a:rPr lang="en-US" altLang="zh-CN" b="0" dirty="0">
                <a:solidFill>
                  <a:srgbClr val="FF8000"/>
                </a:solidFill>
                <a:cs typeface="+mn-ea"/>
                <a:sym typeface="+mn-lt"/>
              </a:rPr>
              <a:t>0</a:t>
            </a:r>
            <a:r>
              <a:rPr lang="en-US" altLang="zh-CN" dirty="0">
                <a:solidFill>
                  <a:srgbClr val="000080"/>
                </a:solidFill>
                <a:cs typeface="+mn-ea"/>
                <a:sym typeface="+mn-lt"/>
              </a:rPr>
              <a:t>;</a:t>
            </a:r>
          </a:p>
          <a:p>
            <a:pPr lvl="0">
              <a:buNone/>
            </a:pPr>
            <a:r>
              <a:rPr lang="en-US" altLang="zh-CN" dirty="0">
                <a:solidFill>
                  <a:srgbClr val="000080"/>
                </a:solidFill>
                <a:cs typeface="+mn-ea"/>
                <a:sym typeface="+mn-lt"/>
              </a:rPr>
              <a:t>}</a:t>
            </a:r>
            <a:endParaRPr lang="en-US" altLang="zh-CN" b="0" dirty="0">
              <a:cs typeface="+mn-ea"/>
              <a:sym typeface="+mn-lt"/>
            </a:endParaRPr>
          </a:p>
        </p:txBody>
      </p:sp>
      <p:sp>
        <p:nvSpPr>
          <p:cNvPr id="6" name="矩形 5">
            <a:extLst>
              <a:ext uri="{FF2B5EF4-FFF2-40B4-BE49-F238E27FC236}">
                <a16:creationId xmlns:a16="http://schemas.microsoft.com/office/drawing/2014/main" id="{BE19C145-1A61-4342-BBE6-D33B968B23F2}"/>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7C3DA381-D93B-44B0-B8C6-7BE106C0B03F}"/>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3" name="图片 2">
            <a:extLst>
              <a:ext uri="{FF2B5EF4-FFF2-40B4-BE49-F238E27FC236}">
                <a16:creationId xmlns:a16="http://schemas.microsoft.com/office/drawing/2014/main" id="{99B44A3E-B5BD-4C6B-8F0B-34DDE08D07EA}"/>
              </a:ext>
            </a:extLst>
          </p:cNvPr>
          <p:cNvPicPr>
            <a:picLocks noChangeAspect="1"/>
          </p:cNvPicPr>
          <p:nvPr/>
        </p:nvPicPr>
        <p:blipFill>
          <a:blip r:embed="rId2"/>
          <a:stretch>
            <a:fillRect/>
          </a:stretch>
        </p:blipFill>
        <p:spPr>
          <a:xfrm>
            <a:off x="4977071" y="5157192"/>
            <a:ext cx="4800635" cy="1423998"/>
          </a:xfrm>
          <a:prstGeom prst="rect">
            <a:avLst/>
          </a:prstGeom>
        </p:spPr>
      </p:pic>
    </p:spTree>
    <p:extLst>
      <p:ext uri="{BB962C8B-B14F-4D97-AF65-F5344CB8AC3E}">
        <p14:creationId xmlns:p14="http://schemas.microsoft.com/office/powerpoint/2010/main" val="89648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5112568"/>
          </a:xfrm>
        </p:spPr>
        <p:txBody>
          <a:bodyPr>
            <a:normAutofit lnSpcReduction="10000"/>
          </a:bodyPr>
          <a:lstStyle/>
          <a:p>
            <a:r>
              <a:rPr lang="zh-CN" altLang="en-US" dirty="0">
                <a:cs typeface="+mn-ea"/>
                <a:sym typeface="+mn-lt"/>
              </a:rPr>
              <a:t>子函数</a:t>
            </a:r>
            <a:r>
              <a:rPr lang="en-US" altLang="zh-CN" dirty="0">
                <a:cs typeface="+mn-ea"/>
                <a:sym typeface="+mn-lt"/>
              </a:rPr>
              <a:t>foo</a:t>
            </a:r>
            <a:r>
              <a:rPr lang="zh-CN" altLang="en-US" dirty="0">
                <a:cs typeface="+mn-ea"/>
                <a:sym typeface="+mn-lt"/>
              </a:rPr>
              <a:t>的调用步骤如下 </a:t>
            </a:r>
            <a:r>
              <a:rPr lang="en-US" altLang="zh-CN" dirty="0">
                <a:cs typeface="+mn-ea"/>
                <a:sym typeface="+mn-lt"/>
              </a:rPr>
              <a:t>(Codeblocks-20.03-32bit</a:t>
            </a:r>
            <a:r>
              <a:rPr lang="en-US" altLang="zh-CN" sz="3200" b="1" dirty="0">
                <a:cs typeface="+mn-ea"/>
                <a:sym typeface="+mn-lt"/>
              </a:rPr>
              <a:t>)</a:t>
            </a:r>
            <a:endParaRPr lang="zh-CN" altLang="en-US" dirty="0">
              <a:cs typeface="+mn-ea"/>
              <a:sym typeface="+mn-lt"/>
            </a:endParaRPr>
          </a:p>
          <a:p>
            <a:pPr lvl="1"/>
            <a:r>
              <a:rPr lang="en-US" altLang="zh-CN" dirty="0">
                <a:cs typeface="+mn-ea"/>
                <a:sym typeface="+mn-lt"/>
              </a:rPr>
              <a:t>1.</a:t>
            </a:r>
            <a:r>
              <a:rPr lang="zh-CN" altLang="en-US" dirty="0">
                <a:cs typeface="+mn-ea"/>
                <a:sym typeface="+mn-lt"/>
              </a:rPr>
              <a:t>在</a:t>
            </a:r>
            <a:r>
              <a:rPr lang="en-US" altLang="zh-CN" dirty="0">
                <a:highlight>
                  <a:srgbClr val="C0C0C0"/>
                </a:highlight>
                <a:cs typeface="+mn-ea"/>
                <a:sym typeface="+mn-lt"/>
              </a:rPr>
              <a:t>.text 4015FE</a:t>
            </a:r>
            <a:r>
              <a:rPr lang="zh-CN" altLang="en-US" dirty="0">
                <a:cs typeface="+mn-ea"/>
                <a:sym typeface="+mn-lt"/>
              </a:rPr>
              <a:t>处，执行了</a:t>
            </a:r>
            <a:r>
              <a:rPr lang="en-US" altLang="zh-CN" dirty="0">
                <a:highlight>
                  <a:srgbClr val="FFFF00"/>
                </a:highlight>
                <a:cs typeface="+mn-ea"/>
                <a:sym typeface="+mn-lt"/>
              </a:rPr>
              <a:t>mov </a:t>
            </a:r>
            <a:r>
              <a:rPr lang="en-US" altLang="zh-CN" dirty="0" err="1">
                <a:highlight>
                  <a:srgbClr val="FFFF00"/>
                </a:highlight>
                <a:cs typeface="+mn-ea"/>
                <a:sym typeface="+mn-lt"/>
              </a:rPr>
              <a:t>eax</a:t>
            </a:r>
            <a:r>
              <a:rPr lang="en-US" altLang="zh-CN" dirty="0">
                <a:highlight>
                  <a:srgbClr val="FFFF00"/>
                </a:highlight>
                <a:cs typeface="+mn-ea"/>
                <a:sym typeface="+mn-lt"/>
              </a:rPr>
              <a:t>, [</a:t>
            </a:r>
            <a:r>
              <a:rPr lang="en-US" altLang="zh-CN" dirty="0" err="1">
                <a:highlight>
                  <a:srgbClr val="FFFF00"/>
                </a:highlight>
                <a:cs typeface="+mn-ea"/>
                <a:sym typeface="+mn-lt"/>
              </a:rPr>
              <a:t>ebp+a</a:t>
            </a:r>
            <a:r>
              <a:rPr lang="en-US" altLang="zh-CN" dirty="0">
                <a:highlight>
                  <a:srgbClr val="FFFF00"/>
                </a:highlight>
                <a:cs typeface="+mn-ea"/>
                <a:sym typeface="+mn-lt"/>
              </a:rPr>
              <a:t>]</a:t>
            </a:r>
            <a:r>
              <a:rPr lang="zh-CN" altLang="en-US" dirty="0">
                <a:cs typeface="+mn-ea"/>
                <a:sym typeface="+mn-lt"/>
              </a:rPr>
              <a:t>指令</a:t>
            </a:r>
            <a:endParaRPr lang="en-US" altLang="zh-CN" dirty="0">
              <a:cs typeface="+mn-ea"/>
              <a:sym typeface="+mn-lt"/>
            </a:endParaRPr>
          </a:p>
          <a:p>
            <a:pPr lvl="2"/>
            <a:r>
              <a:rPr lang="en-US" altLang="zh-CN" dirty="0" err="1">
                <a:cs typeface="+mn-ea"/>
                <a:sym typeface="+mn-lt"/>
              </a:rPr>
              <a:t>ebp+a</a:t>
            </a:r>
            <a:r>
              <a:rPr lang="zh-CN" altLang="en-US" dirty="0">
                <a:cs typeface="+mn-ea"/>
                <a:sym typeface="+mn-lt"/>
              </a:rPr>
              <a:t>位置的偏移是变量</a:t>
            </a:r>
            <a:r>
              <a:rPr lang="en-US" altLang="zh-CN" dirty="0">
                <a:cs typeface="+mn-ea"/>
                <a:sym typeface="+mn-lt"/>
              </a:rPr>
              <a:t>a</a:t>
            </a:r>
            <a:r>
              <a:rPr lang="zh-CN" altLang="en-US" dirty="0">
                <a:cs typeface="+mn-ea"/>
                <a:sym typeface="+mn-lt"/>
              </a:rPr>
              <a:t>在栈帧中的位置</a:t>
            </a:r>
            <a:endParaRPr lang="en-US" altLang="zh-CN" dirty="0">
              <a:cs typeface="+mn-ea"/>
              <a:sym typeface="+mn-lt"/>
            </a:endParaRPr>
          </a:p>
          <a:p>
            <a:pPr lvl="2"/>
            <a:r>
              <a:rPr lang="zh-CN" altLang="en-US" dirty="0">
                <a:cs typeface="+mn-ea"/>
                <a:sym typeface="+mn-lt"/>
              </a:rPr>
              <a:t>执行</a:t>
            </a:r>
            <a:r>
              <a:rPr lang="en-US" altLang="zh-CN" dirty="0">
                <a:cs typeface="+mn-ea"/>
                <a:sym typeface="+mn-lt"/>
              </a:rPr>
              <a:t>mov [</a:t>
            </a:r>
            <a:r>
              <a:rPr lang="en-US" altLang="zh-CN" dirty="0" err="1">
                <a:cs typeface="+mn-ea"/>
                <a:sym typeface="+mn-lt"/>
              </a:rPr>
              <a:t>esp</a:t>
            </a:r>
            <a:r>
              <a:rPr lang="en-US" altLang="zh-CN" dirty="0">
                <a:cs typeface="+mn-ea"/>
                <a:sym typeface="+mn-lt"/>
              </a:rPr>
              <a:t>], </a:t>
            </a:r>
            <a:r>
              <a:rPr lang="en-US" altLang="zh-CN" dirty="0" err="1">
                <a:cs typeface="+mn-ea"/>
                <a:sym typeface="+mn-lt"/>
              </a:rPr>
              <a:t>eax</a:t>
            </a:r>
            <a:r>
              <a:rPr lang="zh-CN" altLang="en-US" dirty="0">
                <a:cs typeface="+mn-ea"/>
                <a:sym typeface="+mn-lt"/>
              </a:rPr>
              <a:t>指令，将参数 </a:t>
            </a:r>
            <a:r>
              <a:rPr lang="en-US" altLang="zh-CN" dirty="0">
                <a:cs typeface="+mn-ea"/>
                <a:sym typeface="+mn-lt"/>
              </a:rPr>
              <a:t>a </a:t>
            </a:r>
            <a:r>
              <a:rPr lang="zh-CN" altLang="en-US" dirty="0">
                <a:cs typeface="+mn-ea"/>
                <a:sym typeface="+mn-lt"/>
              </a:rPr>
              <a:t>压入栈</a:t>
            </a:r>
            <a:endParaRPr lang="en-US" altLang="zh-CN" dirty="0">
              <a:cs typeface="+mn-ea"/>
              <a:sym typeface="+mn-lt"/>
            </a:endParaRPr>
          </a:p>
          <a:p>
            <a:pPr lvl="3"/>
            <a:r>
              <a:rPr lang="zh-CN" altLang="en-US" b="1" dirty="0">
                <a:cs typeface="+mn-ea"/>
                <a:sym typeface="+mn-lt"/>
              </a:rPr>
              <a:t>参数入栈操作，</a:t>
            </a:r>
            <a:r>
              <a:rPr lang="zh-CN" altLang="en-US" b="1" dirty="0">
                <a:solidFill>
                  <a:srgbClr val="0000FF"/>
                </a:solidFill>
                <a:cs typeface="+mn-ea"/>
                <a:sym typeface="+mn-lt"/>
              </a:rPr>
              <a:t>是不是可以写成 </a:t>
            </a:r>
            <a:r>
              <a:rPr lang="en-US" altLang="zh-CN" b="1" dirty="0">
                <a:solidFill>
                  <a:srgbClr val="0000FF"/>
                </a:solidFill>
                <a:cs typeface="+mn-ea"/>
                <a:sym typeface="+mn-lt"/>
              </a:rPr>
              <a:t>push </a:t>
            </a:r>
            <a:r>
              <a:rPr lang="en-US" altLang="zh-CN" b="1" dirty="0" err="1">
                <a:solidFill>
                  <a:srgbClr val="0000FF"/>
                </a:solidFill>
                <a:cs typeface="+mn-ea"/>
                <a:sym typeface="+mn-lt"/>
              </a:rPr>
              <a:t>eax</a:t>
            </a:r>
            <a:r>
              <a:rPr lang="zh-CN" altLang="en-US" dirty="0">
                <a:cs typeface="+mn-ea"/>
                <a:sym typeface="+mn-lt"/>
              </a:rPr>
              <a:t>？</a:t>
            </a:r>
            <a:r>
              <a:rPr lang="zh-CN" altLang="en-US" b="1" dirty="0">
                <a:solidFill>
                  <a:srgbClr val="FF0000"/>
                </a:solidFill>
                <a:cs typeface="+mn-ea"/>
                <a:sym typeface="+mn-lt"/>
              </a:rPr>
              <a:t>有何区别</a:t>
            </a:r>
            <a:r>
              <a:rPr lang="zh-CN" altLang="en-US" dirty="0">
                <a:cs typeface="+mn-ea"/>
                <a:sym typeface="+mn-lt"/>
              </a:rPr>
              <a:t>？</a:t>
            </a:r>
            <a:endParaRPr lang="en-US" altLang="zh-CN" dirty="0">
              <a:cs typeface="+mn-ea"/>
              <a:sym typeface="+mn-lt"/>
            </a:endParaRPr>
          </a:p>
          <a:p>
            <a:pPr lvl="3"/>
            <a:r>
              <a:rPr lang="en-US" altLang="zh-CN" b="1" dirty="0">
                <a:solidFill>
                  <a:schemeClr val="bg1">
                    <a:lumMod val="50000"/>
                  </a:schemeClr>
                </a:solidFill>
                <a:cs typeface="+mn-ea"/>
                <a:sym typeface="+mn-lt"/>
              </a:rPr>
              <a:t>push </a:t>
            </a:r>
            <a:r>
              <a:rPr lang="zh-CN" altLang="en-US" b="1" dirty="0">
                <a:solidFill>
                  <a:schemeClr val="bg1">
                    <a:lumMod val="50000"/>
                  </a:schemeClr>
                </a:solidFill>
                <a:cs typeface="+mn-ea"/>
                <a:sym typeface="+mn-lt"/>
              </a:rPr>
              <a:t>指令会改变栈顶位置</a:t>
            </a:r>
            <a:endParaRPr lang="en-US" altLang="zh-CN" b="1" dirty="0">
              <a:solidFill>
                <a:schemeClr val="bg1">
                  <a:lumMod val="50000"/>
                </a:schemeClr>
              </a:solidFill>
              <a:cs typeface="+mn-ea"/>
              <a:sym typeface="+mn-lt"/>
            </a:endParaRPr>
          </a:p>
          <a:p>
            <a:pPr lvl="2"/>
            <a:endParaRPr lang="zh-CN" altLang="en-US" dirty="0">
              <a:cs typeface="+mn-ea"/>
              <a:sym typeface="+mn-lt"/>
            </a:endParaRPr>
          </a:p>
          <a:p>
            <a:pPr lvl="1"/>
            <a:r>
              <a:rPr lang="en-US" altLang="zh-CN" dirty="0">
                <a:cs typeface="+mn-ea"/>
                <a:sym typeface="+mn-lt"/>
              </a:rPr>
              <a:t>2.</a:t>
            </a:r>
            <a:r>
              <a:rPr lang="zh-CN" altLang="en-US" dirty="0">
                <a:cs typeface="+mn-ea"/>
                <a:sym typeface="+mn-lt"/>
              </a:rPr>
              <a:t>在</a:t>
            </a:r>
            <a:r>
              <a:rPr lang="en-US" altLang="zh-CN" dirty="0">
                <a:highlight>
                  <a:srgbClr val="C0C0C0"/>
                </a:highlight>
                <a:cs typeface="+mn-ea"/>
                <a:sym typeface="+mn-lt"/>
              </a:rPr>
              <a:t>.text 401604</a:t>
            </a:r>
            <a:r>
              <a:rPr lang="zh-CN" altLang="en-US" dirty="0">
                <a:cs typeface="+mn-ea"/>
                <a:sym typeface="+mn-lt"/>
              </a:rPr>
              <a:t>执行了</a:t>
            </a:r>
            <a:r>
              <a:rPr lang="en-US" altLang="zh-CN" dirty="0">
                <a:highlight>
                  <a:srgbClr val="FFFF00"/>
                </a:highlight>
                <a:cs typeface="+mn-ea"/>
                <a:sym typeface="+mn-lt"/>
              </a:rPr>
              <a:t>call foo</a:t>
            </a:r>
            <a:r>
              <a:rPr lang="zh-CN" altLang="en-US" dirty="0">
                <a:cs typeface="+mn-ea"/>
                <a:sym typeface="+mn-lt"/>
              </a:rPr>
              <a:t>指令，</a:t>
            </a:r>
            <a:r>
              <a:rPr lang="en-US" altLang="zh-CN" dirty="0">
                <a:cs typeface="+mn-ea"/>
                <a:sym typeface="+mn-lt"/>
              </a:rPr>
              <a:t>call</a:t>
            </a:r>
            <a:r>
              <a:rPr lang="zh-CN" altLang="en-US" dirty="0">
                <a:cs typeface="+mn-ea"/>
                <a:sym typeface="+mn-lt"/>
              </a:rPr>
              <a:t>指令会将调用函数结束的返回地址</a:t>
            </a:r>
            <a:endParaRPr lang="en-US" altLang="zh-CN" dirty="0">
              <a:cs typeface="+mn-ea"/>
              <a:sym typeface="+mn-lt"/>
            </a:endParaRPr>
          </a:p>
          <a:p>
            <a:pPr lvl="2"/>
            <a:r>
              <a:rPr lang="en-US" altLang="zh-CN" dirty="0">
                <a:highlight>
                  <a:srgbClr val="C0C0C0"/>
                </a:highlight>
                <a:cs typeface="+mn-ea"/>
                <a:sym typeface="+mn-lt"/>
              </a:rPr>
              <a:t>.text 401609</a:t>
            </a:r>
            <a:r>
              <a:rPr lang="zh-CN" altLang="en-US" dirty="0">
                <a:cs typeface="+mn-ea"/>
                <a:sym typeface="+mn-lt"/>
              </a:rPr>
              <a:t>执行 </a:t>
            </a:r>
            <a:r>
              <a:rPr lang="en-US" altLang="zh-CN" dirty="0">
                <a:cs typeface="+mn-ea"/>
                <a:sym typeface="+mn-lt"/>
              </a:rPr>
              <a:t>mov </a:t>
            </a:r>
            <a:r>
              <a:rPr lang="en-US" altLang="zh-CN" dirty="0" err="1">
                <a:cs typeface="+mn-ea"/>
                <a:sym typeface="+mn-lt"/>
              </a:rPr>
              <a:t>eax</a:t>
            </a:r>
            <a:r>
              <a:rPr lang="en-US" altLang="zh-CN" dirty="0">
                <a:cs typeface="+mn-ea"/>
                <a:sym typeface="+mn-lt"/>
              </a:rPr>
              <a:t>,</a:t>
            </a:r>
            <a:r>
              <a:rPr lang="zh-CN" altLang="en-US" dirty="0">
                <a:cs typeface="+mn-ea"/>
                <a:sym typeface="+mn-lt"/>
              </a:rPr>
              <a:t> </a:t>
            </a:r>
            <a:r>
              <a:rPr lang="en-US" altLang="zh-CN" dirty="0">
                <a:cs typeface="+mn-ea"/>
                <a:sym typeface="+mn-lt"/>
              </a:rPr>
              <a:t>0</a:t>
            </a:r>
            <a:r>
              <a:rPr lang="zh-CN" altLang="en-US" dirty="0">
                <a:cs typeface="+mn-ea"/>
                <a:sym typeface="+mn-lt"/>
              </a:rPr>
              <a:t> </a:t>
            </a:r>
            <a:r>
              <a:rPr lang="en-US" altLang="zh-CN" dirty="0">
                <a:cs typeface="+mn-ea"/>
                <a:sym typeface="+mn-lt"/>
              </a:rPr>
              <a:t> </a:t>
            </a:r>
            <a:r>
              <a:rPr lang="zh-CN" altLang="en-US" dirty="0">
                <a:cs typeface="+mn-ea"/>
                <a:sym typeface="+mn-lt"/>
              </a:rPr>
              <a:t>返回值 </a:t>
            </a:r>
            <a:r>
              <a:rPr lang="en-US" altLang="zh-CN" dirty="0">
                <a:cs typeface="+mn-ea"/>
                <a:sym typeface="+mn-lt"/>
              </a:rPr>
              <a:t>“return 0;”</a:t>
            </a:r>
            <a:endParaRPr lang="zh-CN" altLang="en-US" dirty="0">
              <a:cs typeface="+mn-ea"/>
              <a:sym typeface="+mn-lt"/>
            </a:endParaRPr>
          </a:p>
        </p:txBody>
      </p:sp>
      <p:sp>
        <p:nvSpPr>
          <p:cNvPr id="6" name="矩形 5">
            <a:extLst>
              <a:ext uri="{FF2B5EF4-FFF2-40B4-BE49-F238E27FC236}">
                <a16:creationId xmlns:a16="http://schemas.microsoft.com/office/drawing/2014/main" id="{FE2BD8F5-B349-40CD-A945-08FE51A0B41E}"/>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BC628C89-7B4A-4E90-8D84-E3F9A4C2EEC9}"/>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51327083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5229200"/>
          </a:xfrm>
        </p:spPr>
        <p:txBody>
          <a:bodyPr>
            <a:normAutofit lnSpcReduction="10000"/>
          </a:bodyPr>
          <a:lstStyle/>
          <a:p>
            <a:r>
              <a:rPr lang="zh-CN" altLang="en-US" dirty="0">
                <a:cs typeface="+mn-ea"/>
                <a:sym typeface="+mn-lt"/>
              </a:rPr>
              <a:t>子函数</a:t>
            </a:r>
            <a:r>
              <a:rPr lang="en-US" altLang="zh-CN" dirty="0">
                <a:cs typeface="+mn-ea"/>
                <a:sym typeface="+mn-lt"/>
              </a:rPr>
              <a:t>foo</a:t>
            </a:r>
            <a:r>
              <a:rPr lang="zh-CN" altLang="en-US" dirty="0">
                <a:cs typeface="+mn-ea"/>
                <a:sym typeface="+mn-lt"/>
              </a:rPr>
              <a:t>的调用步骤如下：</a:t>
            </a:r>
          </a:p>
          <a:p>
            <a:pPr lvl="1"/>
            <a:r>
              <a:rPr lang="en-US" altLang="zh-CN" dirty="0">
                <a:cs typeface="+mn-ea"/>
                <a:sym typeface="+mn-lt"/>
              </a:rPr>
              <a:t>3.</a:t>
            </a:r>
            <a:r>
              <a:rPr lang="zh-CN" altLang="en-US" dirty="0">
                <a:cs typeface="+mn-ea"/>
                <a:sym typeface="+mn-lt"/>
              </a:rPr>
              <a:t>进入</a:t>
            </a:r>
            <a:r>
              <a:rPr lang="en-US" altLang="zh-CN" dirty="0">
                <a:cs typeface="+mn-ea"/>
                <a:sym typeface="+mn-lt"/>
              </a:rPr>
              <a:t>foo</a:t>
            </a:r>
            <a:r>
              <a:rPr lang="zh-CN" altLang="en-US" dirty="0">
                <a:cs typeface="+mn-ea"/>
                <a:sym typeface="+mn-lt"/>
              </a:rPr>
              <a:t>函数后，首先执行的是</a:t>
            </a:r>
            <a:r>
              <a:rPr lang="en-US" altLang="zh-CN" dirty="0">
                <a:highlight>
                  <a:srgbClr val="FFFF00"/>
                </a:highlight>
                <a:cs typeface="+mn-ea"/>
                <a:sym typeface="+mn-lt"/>
              </a:rPr>
              <a:t>push </a:t>
            </a:r>
            <a:r>
              <a:rPr lang="en-US" altLang="zh-CN" dirty="0" err="1">
                <a:highlight>
                  <a:srgbClr val="FFFF00"/>
                </a:highlight>
                <a:cs typeface="+mn-ea"/>
                <a:sym typeface="+mn-lt"/>
              </a:rPr>
              <a:t>ebp</a:t>
            </a:r>
            <a:r>
              <a:rPr lang="zh-CN" altLang="en-US" dirty="0">
                <a:cs typeface="+mn-ea"/>
                <a:sym typeface="+mn-lt"/>
              </a:rPr>
              <a:t>指令</a:t>
            </a:r>
            <a:endParaRPr lang="en-US" altLang="zh-CN" dirty="0">
              <a:cs typeface="+mn-ea"/>
              <a:sym typeface="+mn-lt"/>
            </a:endParaRPr>
          </a:p>
          <a:p>
            <a:pPr lvl="2"/>
            <a:r>
              <a:rPr lang="zh-CN" altLang="en-US" dirty="0">
                <a:cs typeface="+mn-ea"/>
                <a:sym typeface="+mn-lt"/>
              </a:rPr>
              <a:t>该指令的目的是</a:t>
            </a:r>
            <a:r>
              <a:rPr lang="zh-CN" altLang="en-US" dirty="0">
                <a:solidFill>
                  <a:srgbClr val="00B050"/>
                </a:solidFill>
                <a:cs typeface="+mn-ea"/>
                <a:sym typeface="+mn-lt"/>
              </a:rPr>
              <a:t>保存上一函数栈的栈基址位置</a:t>
            </a:r>
            <a:r>
              <a:rPr lang="zh-CN" altLang="en-US" dirty="0">
                <a:cs typeface="+mn-ea"/>
                <a:sym typeface="+mn-lt"/>
              </a:rPr>
              <a:t>，便于函数结束后恢复上一函数栈</a:t>
            </a:r>
            <a:endParaRPr lang="en-US" altLang="zh-CN" dirty="0">
              <a:cs typeface="+mn-ea"/>
              <a:sym typeface="+mn-lt"/>
            </a:endParaRPr>
          </a:p>
          <a:p>
            <a:pPr lvl="2"/>
            <a:r>
              <a:rPr lang="zh-CN" altLang="en-US" dirty="0">
                <a:cs typeface="+mn-ea"/>
                <a:sym typeface="+mn-lt"/>
              </a:rPr>
              <a:t>指令执行后，</a:t>
            </a:r>
            <a:r>
              <a:rPr lang="en-US" altLang="zh-CN" dirty="0">
                <a:cs typeface="+mn-ea"/>
                <a:sym typeface="+mn-lt"/>
              </a:rPr>
              <a:t>EBP</a:t>
            </a:r>
            <a:r>
              <a:rPr lang="zh-CN" altLang="en-US" dirty="0">
                <a:cs typeface="+mn-ea"/>
                <a:sym typeface="+mn-lt"/>
              </a:rPr>
              <a:t>中的数据被压入栈中，</a:t>
            </a:r>
            <a:r>
              <a:rPr lang="en-US" altLang="zh-CN" dirty="0">
                <a:solidFill>
                  <a:srgbClr val="0000FF"/>
                </a:solidFill>
                <a:cs typeface="+mn-ea"/>
                <a:sym typeface="+mn-lt"/>
              </a:rPr>
              <a:t>ESP</a:t>
            </a:r>
            <a:r>
              <a:rPr lang="zh-CN" altLang="en-US" dirty="0">
                <a:solidFill>
                  <a:srgbClr val="0000FF"/>
                </a:solidFill>
                <a:cs typeface="+mn-ea"/>
                <a:sym typeface="+mn-lt"/>
              </a:rPr>
              <a:t>向低地址增长</a:t>
            </a:r>
            <a:r>
              <a:rPr lang="en-US" altLang="zh-CN" dirty="0">
                <a:solidFill>
                  <a:srgbClr val="0000FF"/>
                </a:solidFill>
                <a:cs typeface="+mn-ea"/>
                <a:sym typeface="+mn-lt"/>
              </a:rPr>
              <a:t>4</a:t>
            </a:r>
            <a:r>
              <a:rPr lang="zh-CN" altLang="en-US" dirty="0">
                <a:solidFill>
                  <a:srgbClr val="0000FF"/>
                </a:solidFill>
                <a:cs typeface="+mn-ea"/>
                <a:sym typeface="+mn-lt"/>
              </a:rPr>
              <a:t>字节</a:t>
            </a:r>
          </a:p>
          <a:p>
            <a:pPr lvl="1"/>
            <a:r>
              <a:rPr lang="en-US" altLang="zh-CN" dirty="0">
                <a:cs typeface="+mn-ea"/>
                <a:sym typeface="+mn-lt"/>
              </a:rPr>
              <a:t>4.</a:t>
            </a:r>
            <a:r>
              <a:rPr lang="zh-CN" altLang="en-US" dirty="0">
                <a:cs typeface="+mn-ea"/>
                <a:sym typeface="+mn-lt"/>
              </a:rPr>
              <a:t>在</a:t>
            </a:r>
            <a:r>
              <a:rPr lang="en-US" altLang="zh-CN" dirty="0">
                <a:highlight>
                  <a:srgbClr val="C0C0C0"/>
                </a:highlight>
                <a:cs typeface="+mn-ea"/>
                <a:sym typeface="+mn-lt"/>
              </a:rPr>
              <a:t>.text 4015C1</a:t>
            </a:r>
            <a:r>
              <a:rPr lang="zh-CN" altLang="en-US" dirty="0">
                <a:cs typeface="+mn-ea"/>
                <a:sym typeface="+mn-lt"/>
              </a:rPr>
              <a:t>执行了</a:t>
            </a:r>
            <a:r>
              <a:rPr lang="en-US" altLang="zh-CN" dirty="0">
                <a:highlight>
                  <a:srgbClr val="FFFF00"/>
                </a:highlight>
                <a:cs typeface="+mn-ea"/>
                <a:sym typeface="+mn-lt"/>
              </a:rPr>
              <a:t>mov </a:t>
            </a:r>
            <a:r>
              <a:rPr lang="en-US" altLang="zh-CN" dirty="0" err="1">
                <a:highlight>
                  <a:srgbClr val="FFFF00"/>
                </a:highlight>
                <a:cs typeface="+mn-ea"/>
                <a:sym typeface="+mn-lt"/>
              </a:rPr>
              <a:t>ebp</a:t>
            </a:r>
            <a:r>
              <a:rPr lang="en-US" altLang="zh-CN" dirty="0">
                <a:highlight>
                  <a:srgbClr val="FFFF00"/>
                </a:highlight>
                <a:cs typeface="+mn-ea"/>
                <a:sym typeface="+mn-lt"/>
              </a:rPr>
              <a:t>,</a:t>
            </a:r>
            <a:r>
              <a:rPr lang="zh-CN" altLang="en-US" dirty="0">
                <a:highlight>
                  <a:srgbClr val="FFFF00"/>
                </a:highlight>
                <a:cs typeface="+mn-ea"/>
                <a:sym typeface="+mn-lt"/>
              </a:rPr>
              <a:t> </a:t>
            </a:r>
            <a:r>
              <a:rPr lang="en-US" altLang="zh-CN" dirty="0" err="1">
                <a:highlight>
                  <a:srgbClr val="FFFF00"/>
                </a:highlight>
                <a:cs typeface="+mn-ea"/>
                <a:sym typeface="+mn-lt"/>
              </a:rPr>
              <a:t>esp</a:t>
            </a:r>
            <a:r>
              <a:rPr lang="zh-CN" altLang="en-US" dirty="0">
                <a:cs typeface="+mn-ea"/>
                <a:sym typeface="+mn-lt"/>
              </a:rPr>
              <a:t>指令</a:t>
            </a:r>
            <a:endParaRPr lang="en-US" altLang="zh-CN" dirty="0">
              <a:cs typeface="+mn-ea"/>
              <a:sym typeface="+mn-lt"/>
            </a:endParaRPr>
          </a:p>
          <a:p>
            <a:pPr lvl="2"/>
            <a:r>
              <a:rPr lang="zh-CN" altLang="en-US" dirty="0">
                <a:cs typeface="+mn-ea"/>
                <a:sym typeface="+mn-lt"/>
              </a:rPr>
              <a:t>该指令将</a:t>
            </a:r>
            <a:r>
              <a:rPr lang="en-US" altLang="zh-CN" dirty="0">
                <a:cs typeface="+mn-ea"/>
                <a:sym typeface="+mn-lt"/>
              </a:rPr>
              <a:t>EBP</a:t>
            </a:r>
            <a:r>
              <a:rPr lang="zh-CN" altLang="en-US" dirty="0">
                <a:cs typeface="+mn-ea"/>
                <a:sym typeface="+mn-lt"/>
              </a:rPr>
              <a:t>寄存器的值改写为当前</a:t>
            </a:r>
            <a:r>
              <a:rPr lang="en-US" altLang="zh-CN" dirty="0">
                <a:cs typeface="+mn-ea"/>
                <a:sym typeface="+mn-lt"/>
              </a:rPr>
              <a:t>ESP</a:t>
            </a:r>
            <a:r>
              <a:rPr lang="zh-CN" altLang="en-US" dirty="0">
                <a:cs typeface="+mn-ea"/>
                <a:sym typeface="+mn-lt"/>
              </a:rPr>
              <a:t>寄存器的值，导致栈底上移，</a:t>
            </a:r>
            <a:r>
              <a:rPr lang="zh-CN" altLang="en-US" dirty="0">
                <a:solidFill>
                  <a:srgbClr val="FF0000"/>
                </a:solidFill>
                <a:cs typeface="+mn-ea"/>
                <a:sym typeface="+mn-lt"/>
              </a:rPr>
              <a:t>新栈开始分配</a:t>
            </a:r>
          </a:p>
          <a:p>
            <a:pPr lvl="1"/>
            <a:r>
              <a:rPr lang="en-US" altLang="zh-CN" dirty="0">
                <a:cs typeface="+mn-ea"/>
                <a:sym typeface="+mn-lt"/>
              </a:rPr>
              <a:t>5.</a:t>
            </a:r>
            <a:r>
              <a:rPr lang="zh-CN" altLang="en-US" dirty="0">
                <a:cs typeface="+mn-ea"/>
                <a:sym typeface="+mn-lt"/>
              </a:rPr>
              <a:t>在</a:t>
            </a:r>
            <a:r>
              <a:rPr lang="en-US" altLang="zh-CN" dirty="0">
                <a:highlight>
                  <a:srgbClr val="C0C0C0"/>
                </a:highlight>
                <a:cs typeface="+mn-ea"/>
                <a:sym typeface="+mn-lt"/>
              </a:rPr>
              <a:t>.text 4015C3</a:t>
            </a:r>
            <a:r>
              <a:rPr lang="zh-CN" altLang="en-US" dirty="0">
                <a:cs typeface="+mn-ea"/>
                <a:sym typeface="+mn-lt"/>
              </a:rPr>
              <a:t>执行了</a:t>
            </a:r>
            <a:r>
              <a:rPr lang="en-US" altLang="zh-CN" dirty="0">
                <a:highlight>
                  <a:srgbClr val="FFFF00"/>
                </a:highlight>
                <a:cs typeface="+mn-ea"/>
                <a:sym typeface="+mn-lt"/>
              </a:rPr>
              <a:t>sub </a:t>
            </a:r>
            <a:r>
              <a:rPr lang="en-US" altLang="zh-CN" dirty="0" err="1">
                <a:highlight>
                  <a:srgbClr val="FFFF00"/>
                </a:highlight>
                <a:cs typeface="+mn-ea"/>
                <a:sym typeface="+mn-lt"/>
              </a:rPr>
              <a:t>esp</a:t>
            </a:r>
            <a:r>
              <a:rPr lang="en-US" altLang="zh-CN" dirty="0">
                <a:highlight>
                  <a:srgbClr val="FFFF00"/>
                </a:highlight>
                <a:cs typeface="+mn-ea"/>
                <a:sym typeface="+mn-lt"/>
              </a:rPr>
              <a:t>,</a:t>
            </a:r>
            <a:r>
              <a:rPr lang="zh-CN" altLang="en-US" dirty="0">
                <a:highlight>
                  <a:srgbClr val="FFFF00"/>
                </a:highlight>
                <a:cs typeface="+mn-ea"/>
                <a:sym typeface="+mn-lt"/>
              </a:rPr>
              <a:t> </a:t>
            </a:r>
            <a:r>
              <a:rPr lang="en-US" altLang="zh-CN" dirty="0">
                <a:highlight>
                  <a:srgbClr val="FFFF00"/>
                </a:highlight>
                <a:cs typeface="+mn-ea"/>
                <a:sym typeface="+mn-lt"/>
              </a:rPr>
              <a:t>8</a:t>
            </a:r>
            <a:r>
              <a:rPr lang="zh-CN" altLang="en-US" dirty="0">
                <a:cs typeface="+mn-ea"/>
                <a:sym typeface="+mn-lt"/>
              </a:rPr>
              <a:t>的指令</a:t>
            </a:r>
            <a:endParaRPr lang="en-US" altLang="zh-CN" dirty="0">
              <a:cs typeface="+mn-ea"/>
              <a:sym typeface="+mn-lt"/>
            </a:endParaRPr>
          </a:p>
          <a:p>
            <a:pPr lvl="2"/>
            <a:r>
              <a:rPr lang="zh-CN" altLang="en-US" dirty="0">
                <a:cs typeface="+mn-ea"/>
                <a:sym typeface="+mn-lt"/>
              </a:rPr>
              <a:t>该指令均导致</a:t>
            </a:r>
            <a:r>
              <a:rPr lang="en-US" altLang="zh-CN" dirty="0">
                <a:cs typeface="+mn-ea"/>
                <a:sym typeface="+mn-lt"/>
              </a:rPr>
              <a:t>ESP</a:t>
            </a:r>
            <a:r>
              <a:rPr lang="zh-CN" altLang="en-US" dirty="0">
                <a:cs typeface="+mn-ea"/>
                <a:sym typeface="+mn-lt"/>
              </a:rPr>
              <a:t>寄存器向低地址增长了</a:t>
            </a:r>
            <a:r>
              <a:rPr lang="en-US" altLang="zh-CN" dirty="0">
                <a:cs typeface="+mn-ea"/>
                <a:sym typeface="+mn-lt"/>
              </a:rPr>
              <a:t>8</a:t>
            </a:r>
            <a:r>
              <a:rPr lang="zh-CN" altLang="en-US" dirty="0">
                <a:cs typeface="+mn-ea"/>
                <a:sym typeface="+mn-lt"/>
              </a:rPr>
              <a:t>字节，也就是说栈的长度为</a:t>
            </a:r>
            <a:r>
              <a:rPr lang="en-US" altLang="zh-CN" dirty="0">
                <a:cs typeface="+mn-ea"/>
                <a:sym typeface="+mn-lt"/>
              </a:rPr>
              <a:t>8</a:t>
            </a:r>
            <a:r>
              <a:rPr lang="zh-CN" altLang="en-US" dirty="0">
                <a:cs typeface="+mn-ea"/>
                <a:sym typeface="+mn-lt"/>
              </a:rPr>
              <a:t>字节，</a:t>
            </a:r>
            <a:r>
              <a:rPr lang="zh-CN" altLang="en-US" dirty="0">
                <a:solidFill>
                  <a:srgbClr val="FF0000"/>
                </a:solidFill>
                <a:cs typeface="+mn-ea"/>
                <a:sym typeface="+mn-lt"/>
              </a:rPr>
              <a:t>新栈分配到此结束</a:t>
            </a:r>
          </a:p>
        </p:txBody>
      </p:sp>
      <p:sp>
        <p:nvSpPr>
          <p:cNvPr id="6" name="矩形 5">
            <a:extLst>
              <a:ext uri="{FF2B5EF4-FFF2-40B4-BE49-F238E27FC236}">
                <a16:creationId xmlns:a16="http://schemas.microsoft.com/office/drawing/2014/main" id="{0ABEFABA-A667-45AD-9F1E-DDDDB0086C94}"/>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8287713C-A461-4465-9F62-57B4374E5C45}"/>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6055144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5112568"/>
          </a:xfrm>
        </p:spPr>
        <p:txBody>
          <a:bodyPr>
            <a:normAutofit lnSpcReduction="10000"/>
          </a:bodyPr>
          <a:lstStyle/>
          <a:p>
            <a:r>
              <a:rPr lang="zh-CN" altLang="en-US" dirty="0">
                <a:cs typeface="+mn-ea"/>
                <a:sym typeface="+mn-lt"/>
              </a:rPr>
              <a:t>子函数</a:t>
            </a:r>
            <a:r>
              <a:rPr lang="en-US" altLang="zh-CN" dirty="0">
                <a:cs typeface="+mn-ea"/>
                <a:sym typeface="+mn-lt"/>
              </a:rPr>
              <a:t>foo</a:t>
            </a:r>
            <a:r>
              <a:rPr lang="zh-CN" altLang="en-US" dirty="0">
                <a:cs typeface="+mn-ea"/>
                <a:sym typeface="+mn-lt"/>
              </a:rPr>
              <a:t>的调用步骤如下：</a:t>
            </a:r>
          </a:p>
          <a:p>
            <a:pPr lvl="1"/>
            <a:r>
              <a:rPr lang="en-US" altLang="zh-CN" dirty="0">
                <a:cs typeface="+mn-ea"/>
                <a:sym typeface="+mn-lt"/>
              </a:rPr>
              <a:t>6.</a:t>
            </a:r>
            <a:r>
              <a:rPr lang="zh-CN" altLang="en-US" dirty="0">
                <a:cs typeface="+mn-ea"/>
                <a:sym typeface="+mn-lt"/>
              </a:rPr>
              <a:t>从</a:t>
            </a:r>
            <a:r>
              <a:rPr lang="en-US" altLang="zh-CN" dirty="0">
                <a:highlight>
                  <a:srgbClr val="C0C0C0"/>
                </a:highlight>
                <a:cs typeface="+mn-ea"/>
                <a:sym typeface="+mn-lt"/>
              </a:rPr>
              <a:t>.text 4015C9</a:t>
            </a:r>
            <a:r>
              <a:rPr lang="zh-CN" altLang="en-US" dirty="0">
                <a:cs typeface="+mn-ea"/>
                <a:sym typeface="+mn-lt"/>
              </a:rPr>
              <a:t>至</a:t>
            </a:r>
            <a:r>
              <a:rPr lang="en-US" altLang="zh-CN" dirty="0">
                <a:highlight>
                  <a:srgbClr val="C0C0C0"/>
                </a:highlight>
                <a:cs typeface="+mn-ea"/>
                <a:sym typeface="+mn-lt"/>
              </a:rPr>
              <a:t>.text 4015D4</a:t>
            </a:r>
            <a:r>
              <a:rPr lang="zh-CN" altLang="en-US" dirty="0">
                <a:cs typeface="+mn-ea"/>
                <a:sym typeface="+mn-lt"/>
              </a:rPr>
              <a:t>为调用</a:t>
            </a:r>
            <a:r>
              <a:rPr lang="en-US" altLang="zh-CN" dirty="0" err="1">
                <a:highlight>
                  <a:srgbClr val="FFFF00"/>
                </a:highlight>
                <a:cs typeface="+mn-ea"/>
                <a:sym typeface="+mn-lt"/>
              </a:rPr>
              <a:t>printf</a:t>
            </a:r>
            <a:r>
              <a:rPr lang="zh-CN" altLang="en-US" dirty="0">
                <a:cs typeface="+mn-ea"/>
                <a:sym typeface="+mn-lt"/>
              </a:rPr>
              <a:t>函数</a:t>
            </a:r>
            <a:endParaRPr lang="en-US" altLang="zh-CN" dirty="0">
              <a:cs typeface="+mn-ea"/>
              <a:sym typeface="+mn-lt"/>
            </a:endParaRPr>
          </a:p>
          <a:p>
            <a:pPr lvl="2"/>
            <a:r>
              <a:rPr lang="zh-CN" altLang="en-US" dirty="0">
                <a:cs typeface="+mn-ea"/>
                <a:sym typeface="+mn-lt"/>
              </a:rPr>
              <a:t>向其传入了两个参数，分别存于 </a:t>
            </a:r>
            <a:r>
              <a:rPr lang="en-US" altLang="zh-CN" dirty="0">
                <a:cs typeface="+mn-ea"/>
                <a:sym typeface="+mn-lt"/>
              </a:rPr>
              <a:t>[ESP] </a:t>
            </a:r>
            <a:r>
              <a:rPr lang="zh-CN" altLang="en-US" dirty="0">
                <a:cs typeface="+mn-ea"/>
                <a:sym typeface="+mn-lt"/>
              </a:rPr>
              <a:t>和 </a:t>
            </a:r>
            <a:r>
              <a:rPr lang="en-US" altLang="zh-CN" dirty="0">
                <a:cs typeface="+mn-ea"/>
                <a:sym typeface="+mn-lt"/>
              </a:rPr>
              <a:t>[ESP+4]</a:t>
            </a:r>
          </a:p>
          <a:p>
            <a:pPr lvl="2"/>
            <a:r>
              <a:rPr lang="zh-CN" altLang="en-US" dirty="0">
                <a:cs typeface="+mn-ea"/>
                <a:sym typeface="+mn-lt"/>
              </a:rPr>
              <a:t>注意参数得入栈顺序：从右向左依次入栈</a:t>
            </a:r>
            <a:endParaRPr lang="en-US" altLang="zh-CN" dirty="0">
              <a:cs typeface="+mn-ea"/>
              <a:sym typeface="+mn-lt"/>
            </a:endParaRPr>
          </a:p>
          <a:p>
            <a:pPr lvl="1"/>
            <a:endParaRPr lang="zh-CN" altLang="en-US" dirty="0">
              <a:cs typeface="+mn-ea"/>
              <a:sym typeface="+mn-lt"/>
            </a:endParaRPr>
          </a:p>
          <a:p>
            <a:pPr lvl="1"/>
            <a:r>
              <a:rPr lang="en-US" altLang="zh-CN" dirty="0">
                <a:cs typeface="+mn-ea"/>
                <a:sym typeface="+mn-lt"/>
              </a:rPr>
              <a:t>7.</a:t>
            </a:r>
            <a:r>
              <a:rPr lang="zh-CN" altLang="en-US" dirty="0">
                <a:cs typeface="+mn-ea"/>
                <a:sym typeface="+mn-lt"/>
              </a:rPr>
              <a:t>在</a:t>
            </a:r>
            <a:r>
              <a:rPr lang="en-US" altLang="zh-CN" dirty="0">
                <a:highlight>
                  <a:srgbClr val="C0C0C0"/>
                </a:highlight>
                <a:cs typeface="+mn-ea"/>
                <a:sym typeface="+mn-lt"/>
              </a:rPr>
              <a:t>.text 4015DE</a:t>
            </a:r>
            <a:r>
              <a:rPr lang="zh-CN" altLang="en-US" dirty="0">
                <a:cs typeface="+mn-ea"/>
                <a:sym typeface="+mn-lt"/>
              </a:rPr>
              <a:t>处执行了</a:t>
            </a:r>
            <a:r>
              <a:rPr lang="zh-CN" altLang="en-US" dirty="0">
                <a:highlight>
                  <a:srgbClr val="FFFF00"/>
                </a:highlight>
                <a:cs typeface="+mn-ea"/>
                <a:sym typeface="+mn-lt"/>
              </a:rPr>
              <a:t> </a:t>
            </a:r>
            <a:r>
              <a:rPr lang="en-US" altLang="zh-CN" dirty="0">
                <a:highlight>
                  <a:srgbClr val="FFFF00"/>
                </a:highlight>
                <a:cs typeface="+mn-ea"/>
                <a:sym typeface="+mn-lt"/>
              </a:rPr>
              <a:t>leave </a:t>
            </a:r>
            <a:r>
              <a:rPr lang="zh-CN" altLang="en-US" dirty="0">
                <a:cs typeface="+mn-ea"/>
                <a:sym typeface="+mn-lt"/>
              </a:rPr>
              <a:t>指令</a:t>
            </a:r>
            <a:endParaRPr lang="en-US" altLang="zh-CN" dirty="0">
              <a:cs typeface="+mn-ea"/>
              <a:sym typeface="+mn-lt"/>
            </a:endParaRPr>
          </a:p>
          <a:p>
            <a:pPr lvl="2"/>
            <a:r>
              <a:rPr lang="zh-CN" altLang="en-US" dirty="0">
                <a:cs typeface="+mn-ea"/>
                <a:sym typeface="+mn-lt"/>
              </a:rPr>
              <a:t>它等价于 </a:t>
            </a:r>
            <a:r>
              <a:rPr lang="en-US" altLang="zh-CN" dirty="0">
                <a:highlight>
                  <a:srgbClr val="FFFF00"/>
                </a:highlight>
                <a:cs typeface="+mn-ea"/>
                <a:sym typeface="+mn-lt"/>
              </a:rPr>
              <a:t>mov </a:t>
            </a:r>
            <a:r>
              <a:rPr lang="en-US" altLang="zh-CN" dirty="0" err="1">
                <a:highlight>
                  <a:srgbClr val="FFFF00"/>
                </a:highlight>
                <a:cs typeface="+mn-ea"/>
                <a:sym typeface="+mn-lt"/>
              </a:rPr>
              <a:t>esp</a:t>
            </a:r>
            <a:r>
              <a:rPr lang="en-US" altLang="zh-CN" dirty="0">
                <a:highlight>
                  <a:srgbClr val="FFFF00"/>
                </a:highlight>
                <a:cs typeface="+mn-ea"/>
                <a:sym typeface="+mn-lt"/>
              </a:rPr>
              <a:t>,</a:t>
            </a:r>
            <a:r>
              <a:rPr lang="zh-CN" altLang="en-US" dirty="0">
                <a:highlight>
                  <a:srgbClr val="FFFF00"/>
                </a:highlight>
                <a:cs typeface="+mn-ea"/>
                <a:sym typeface="+mn-lt"/>
              </a:rPr>
              <a:t> </a:t>
            </a:r>
            <a:r>
              <a:rPr lang="en-US" altLang="zh-CN" dirty="0" err="1">
                <a:highlight>
                  <a:srgbClr val="FFFF00"/>
                </a:highlight>
                <a:cs typeface="+mn-ea"/>
                <a:sym typeface="+mn-lt"/>
              </a:rPr>
              <a:t>ebp</a:t>
            </a:r>
            <a:r>
              <a:rPr lang="en-US" altLang="zh-CN" dirty="0">
                <a:highlight>
                  <a:srgbClr val="FFFF00"/>
                </a:highlight>
                <a:cs typeface="+mn-ea"/>
                <a:sym typeface="+mn-lt"/>
              </a:rPr>
              <a:t> </a:t>
            </a:r>
            <a:r>
              <a:rPr lang="zh-CN" altLang="en-US" dirty="0">
                <a:cs typeface="+mn-ea"/>
                <a:sym typeface="+mn-lt"/>
              </a:rPr>
              <a:t>和 </a:t>
            </a:r>
            <a:r>
              <a:rPr lang="en-US" altLang="zh-CN" dirty="0">
                <a:highlight>
                  <a:srgbClr val="FFFF00"/>
                </a:highlight>
                <a:cs typeface="+mn-ea"/>
                <a:sym typeface="+mn-lt"/>
              </a:rPr>
              <a:t>pop </a:t>
            </a:r>
            <a:r>
              <a:rPr lang="en-US" altLang="zh-CN" dirty="0" err="1">
                <a:highlight>
                  <a:srgbClr val="FFFF00"/>
                </a:highlight>
                <a:cs typeface="+mn-ea"/>
                <a:sym typeface="+mn-lt"/>
              </a:rPr>
              <a:t>ebp</a:t>
            </a:r>
            <a:r>
              <a:rPr lang="en-US" altLang="zh-CN" dirty="0">
                <a:highlight>
                  <a:srgbClr val="FFFF00"/>
                </a:highlight>
                <a:cs typeface="+mn-ea"/>
                <a:sym typeface="+mn-lt"/>
              </a:rPr>
              <a:t> </a:t>
            </a:r>
            <a:r>
              <a:rPr lang="zh-CN" altLang="en-US" dirty="0">
                <a:cs typeface="+mn-ea"/>
                <a:sym typeface="+mn-lt"/>
              </a:rPr>
              <a:t>两条指令</a:t>
            </a:r>
            <a:endParaRPr lang="en-US" altLang="zh-CN" dirty="0">
              <a:cs typeface="+mn-ea"/>
              <a:sym typeface="+mn-lt"/>
            </a:endParaRPr>
          </a:p>
          <a:p>
            <a:pPr lvl="3"/>
            <a:r>
              <a:rPr lang="zh-CN" altLang="en-US" b="1" dirty="0">
                <a:cs typeface="+mn-ea"/>
                <a:sym typeface="+mn-lt"/>
              </a:rPr>
              <a:t>首先</a:t>
            </a:r>
            <a:r>
              <a:rPr lang="en-US" altLang="zh-CN" b="1" dirty="0" err="1">
                <a:cs typeface="+mn-ea"/>
                <a:sym typeface="+mn-lt"/>
              </a:rPr>
              <a:t>mov</a:t>
            </a:r>
            <a:r>
              <a:rPr lang="en-US" altLang="zh-CN" b="1" dirty="0">
                <a:cs typeface="+mn-ea"/>
                <a:sym typeface="+mn-lt"/>
              </a:rPr>
              <a:t> </a:t>
            </a:r>
            <a:r>
              <a:rPr lang="en-US" altLang="zh-CN" b="1" dirty="0" err="1">
                <a:cs typeface="+mn-ea"/>
                <a:sym typeface="+mn-lt"/>
              </a:rPr>
              <a:t>esp</a:t>
            </a:r>
            <a:r>
              <a:rPr lang="zh-CN" altLang="en-US" b="1" dirty="0">
                <a:cs typeface="+mn-ea"/>
                <a:sym typeface="+mn-lt"/>
              </a:rPr>
              <a:t>，</a:t>
            </a:r>
            <a:r>
              <a:rPr lang="en-US" altLang="zh-CN" b="1" dirty="0" err="1">
                <a:cs typeface="+mn-ea"/>
                <a:sym typeface="+mn-lt"/>
              </a:rPr>
              <a:t>ebp</a:t>
            </a:r>
            <a:r>
              <a:rPr lang="zh-CN" altLang="en-US" b="1" dirty="0">
                <a:cs typeface="+mn-ea"/>
                <a:sym typeface="+mn-lt"/>
              </a:rPr>
              <a:t>指令将栈顶指针</a:t>
            </a:r>
            <a:r>
              <a:rPr lang="en-US" altLang="zh-CN" b="1" dirty="0" err="1">
                <a:cs typeface="+mn-ea"/>
                <a:sym typeface="+mn-lt"/>
              </a:rPr>
              <a:t>esp</a:t>
            </a:r>
            <a:r>
              <a:rPr lang="zh-CN" altLang="en-US" b="1" dirty="0">
                <a:cs typeface="+mn-ea"/>
                <a:sym typeface="+mn-lt"/>
              </a:rPr>
              <a:t>恢复到栈底位置，也就是</a:t>
            </a:r>
            <a:r>
              <a:rPr lang="zh-CN" altLang="en-US" b="1" dirty="0">
                <a:solidFill>
                  <a:srgbClr val="0000FF"/>
                </a:solidFill>
                <a:cs typeface="+mn-ea"/>
                <a:sym typeface="+mn-lt"/>
              </a:rPr>
              <a:t>将分配的栈空间全部释放</a:t>
            </a:r>
          </a:p>
          <a:p>
            <a:pPr lvl="3"/>
            <a:r>
              <a:rPr lang="zh-CN" altLang="en-US" b="1" dirty="0">
                <a:cs typeface="+mn-ea"/>
                <a:sym typeface="+mn-lt"/>
              </a:rPr>
              <a:t>再执行</a:t>
            </a:r>
            <a:r>
              <a:rPr lang="en-US" altLang="zh-CN" b="1" dirty="0">
                <a:cs typeface="+mn-ea"/>
                <a:sym typeface="+mn-lt"/>
              </a:rPr>
              <a:t>pop </a:t>
            </a:r>
            <a:r>
              <a:rPr lang="en-US" altLang="zh-CN" b="1" dirty="0" err="1">
                <a:cs typeface="+mn-ea"/>
                <a:sym typeface="+mn-lt"/>
              </a:rPr>
              <a:t>ebp</a:t>
            </a:r>
            <a:r>
              <a:rPr lang="zh-CN" altLang="en-US" b="1" dirty="0">
                <a:cs typeface="+mn-ea"/>
                <a:sym typeface="+mn-lt"/>
              </a:rPr>
              <a:t>指令，由之前的步骤可知，当前</a:t>
            </a:r>
            <a:r>
              <a:rPr lang="en-US" altLang="zh-CN" b="1" dirty="0">
                <a:cs typeface="+mn-ea"/>
                <a:sym typeface="+mn-lt"/>
              </a:rPr>
              <a:t>ESP</a:t>
            </a:r>
            <a:r>
              <a:rPr lang="zh-CN" altLang="en-US" b="1" dirty="0">
                <a:cs typeface="+mn-ea"/>
                <a:sym typeface="+mn-lt"/>
              </a:rPr>
              <a:t>寄存器指向空间的内容是</a:t>
            </a:r>
            <a:r>
              <a:rPr lang="en-US" altLang="zh-CN" b="1" dirty="0">
                <a:cs typeface="+mn-ea"/>
                <a:sym typeface="+mn-lt"/>
              </a:rPr>
              <a:t>main</a:t>
            </a:r>
            <a:r>
              <a:rPr lang="zh-CN" altLang="en-US" b="1" dirty="0">
                <a:cs typeface="+mn-ea"/>
                <a:sym typeface="+mn-lt"/>
              </a:rPr>
              <a:t>函数栈的栈基址位置</a:t>
            </a:r>
            <a:endParaRPr lang="en-US" altLang="zh-CN" b="1" dirty="0">
              <a:cs typeface="+mn-ea"/>
              <a:sym typeface="+mn-lt"/>
            </a:endParaRPr>
          </a:p>
          <a:p>
            <a:pPr lvl="3"/>
            <a:r>
              <a:rPr lang="zh-CN" altLang="en-US" b="1" dirty="0">
                <a:cs typeface="+mn-ea"/>
                <a:sym typeface="+mn-lt"/>
              </a:rPr>
              <a:t>执行</a:t>
            </a:r>
            <a:r>
              <a:rPr lang="en-US" altLang="zh-CN" b="1" dirty="0">
                <a:cs typeface="+mn-ea"/>
                <a:sym typeface="+mn-lt"/>
              </a:rPr>
              <a:t>pop </a:t>
            </a:r>
            <a:r>
              <a:rPr lang="en-US" altLang="zh-CN" b="1" dirty="0" err="1">
                <a:cs typeface="+mn-ea"/>
                <a:sym typeface="+mn-lt"/>
              </a:rPr>
              <a:t>ebp</a:t>
            </a:r>
            <a:r>
              <a:rPr lang="zh-CN" altLang="en-US" b="1" dirty="0">
                <a:cs typeface="+mn-ea"/>
                <a:sym typeface="+mn-lt"/>
              </a:rPr>
              <a:t>指令之后，</a:t>
            </a:r>
            <a:r>
              <a:rPr lang="en-US" altLang="zh-CN" b="1" dirty="0">
                <a:solidFill>
                  <a:srgbClr val="FF0000"/>
                </a:solidFill>
                <a:cs typeface="+mn-ea"/>
                <a:sym typeface="+mn-lt"/>
              </a:rPr>
              <a:t>ESP</a:t>
            </a:r>
            <a:r>
              <a:rPr lang="zh-CN" altLang="en-US" b="1" dirty="0">
                <a:solidFill>
                  <a:srgbClr val="FF0000"/>
                </a:solidFill>
                <a:cs typeface="+mn-ea"/>
                <a:sym typeface="+mn-lt"/>
              </a:rPr>
              <a:t>会指向返回地址位置</a:t>
            </a:r>
            <a:r>
              <a:rPr lang="zh-CN" altLang="en-US" b="1" dirty="0">
                <a:cs typeface="+mn-ea"/>
                <a:sym typeface="+mn-lt"/>
              </a:rPr>
              <a:t>，</a:t>
            </a:r>
            <a:r>
              <a:rPr lang="en-US" altLang="zh-CN" b="1" dirty="0">
                <a:solidFill>
                  <a:srgbClr val="0000FF"/>
                </a:solidFill>
                <a:cs typeface="+mn-ea"/>
                <a:sym typeface="+mn-lt"/>
              </a:rPr>
              <a:t>EBP</a:t>
            </a:r>
            <a:r>
              <a:rPr lang="zh-CN" altLang="en-US" b="1" dirty="0">
                <a:solidFill>
                  <a:srgbClr val="0000FF"/>
                </a:solidFill>
                <a:cs typeface="+mn-ea"/>
                <a:sym typeface="+mn-lt"/>
              </a:rPr>
              <a:t>寄存器会恢复到母函数的栈底位置</a:t>
            </a:r>
          </a:p>
        </p:txBody>
      </p:sp>
      <p:sp>
        <p:nvSpPr>
          <p:cNvPr id="6" name="矩形 5">
            <a:extLst>
              <a:ext uri="{FF2B5EF4-FFF2-40B4-BE49-F238E27FC236}">
                <a16:creationId xmlns:a16="http://schemas.microsoft.com/office/drawing/2014/main" id="{A093D386-5E68-4433-84C8-A9BF7722CAB4}"/>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78AACA55-2E19-44CD-89A8-3EA99DCCFE9F}"/>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3876766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7" dur="500"/>
                                        <p:tgtEl>
                                          <p:spTgt spid="4">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randombar(horizontal)">
                                      <p:cBhvr>
                                        <p:cTn id="10" dur="500"/>
                                        <p:tgtEl>
                                          <p:spTgt spid="4">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animEffect transition="in" filter="randombar(horizontal)">
                                      <p:cBhvr>
                                        <p:cTn id="15" dur="500"/>
                                        <p:tgtEl>
                                          <p:spTgt spid="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8" end="8"/>
                                            </p:txEl>
                                          </p:spTgt>
                                        </p:tgtEl>
                                        <p:attrNameLst>
                                          <p:attrName>style.visibility</p:attrName>
                                        </p:attrNameLst>
                                      </p:cBhvr>
                                      <p:to>
                                        <p:strVal val="visible"/>
                                      </p:to>
                                    </p:set>
                                    <p:animEffect transition="in" filter="randombar(horizontal)">
                                      <p:cBhvr>
                                        <p:cTn id="20" dur="500"/>
                                        <p:tgtEl>
                                          <p:spTgt spid="4">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animEffect transition="in" filter="randombar(horizontal)">
                                      <p:cBhvr>
                                        <p:cTn id="2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r>
              <a:rPr lang="zh-CN" altLang="en-US" dirty="0">
                <a:cs typeface="+mn-ea"/>
                <a:sym typeface="+mn-lt"/>
              </a:rPr>
              <a:t>子函数</a:t>
            </a:r>
            <a:r>
              <a:rPr lang="en-US" altLang="zh-CN" dirty="0">
                <a:cs typeface="+mn-ea"/>
                <a:sym typeface="+mn-lt"/>
              </a:rPr>
              <a:t>foo</a:t>
            </a:r>
            <a:r>
              <a:rPr lang="zh-CN" altLang="en-US" dirty="0">
                <a:cs typeface="+mn-ea"/>
                <a:sym typeface="+mn-lt"/>
              </a:rPr>
              <a:t>的调用步骤如下：</a:t>
            </a:r>
          </a:p>
          <a:p>
            <a:pPr lvl="1"/>
            <a:r>
              <a:rPr lang="en-US" altLang="zh-CN" dirty="0">
                <a:cs typeface="+mn-ea"/>
                <a:sym typeface="+mn-lt"/>
              </a:rPr>
              <a:t>8.</a:t>
            </a:r>
            <a:r>
              <a:rPr lang="zh-CN" altLang="en-US" dirty="0">
                <a:cs typeface="+mn-ea"/>
                <a:sym typeface="+mn-lt"/>
              </a:rPr>
              <a:t>在</a:t>
            </a:r>
            <a:r>
              <a:rPr lang="en-US" altLang="zh-CN" dirty="0">
                <a:highlight>
                  <a:srgbClr val="C0C0C0"/>
                </a:highlight>
                <a:cs typeface="+mn-ea"/>
                <a:sym typeface="+mn-lt"/>
              </a:rPr>
              <a:t>.text 4015DF</a:t>
            </a:r>
            <a:r>
              <a:rPr lang="zh-CN" altLang="en-US" dirty="0">
                <a:cs typeface="+mn-ea"/>
                <a:sym typeface="+mn-lt"/>
              </a:rPr>
              <a:t>处执行了</a:t>
            </a:r>
            <a:r>
              <a:rPr lang="en-US" altLang="zh-CN" dirty="0" err="1">
                <a:cs typeface="+mn-ea"/>
                <a:sym typeface="+mn-lt"/>
              </a:rPr>
              <a:t>retn</a:t>
            </a:r>
            <a:r>
              <a:rPr lang="en-US" altLang="zh-CN" dirty="0">
                <a:cs typeface="+mn-ea"/>
                <a:sym typeface="+mn-lt"/>
              </a:rPr>
              <a:t> </a:t>
            </a:r>
            <a:r>
              <a:rPr lang="zh-CN" altLang="en-US" dirty="0">
                <a:cs typeface="+mn-ea"/>
                <a:sym typeface="+mn-lt"/>
              </a:rPr>
              <a:t>指令</a:t>
            </a:r>
            <a:endParaRPr lang="en-US" altLang="zh-CN" dirty="0">
              <a:cs typeface="+mn-ea"/>
              <a:sym typeface="+mn-lt"/>
            </a:endParaRPr>
          </a:p>
          <a:p>
            <a:pPr lvl="2"/>
            <a:r>
              <a:rPr lang="zh-CN" altLang="en-US" dirty="0">
                <a:cs typeface="+mn-ea"/>
                <a:sym typeface="+mn-lt"/>
              </a:rPr>
              <a:t>该指令可理解为 </a:t>
            </a:r>
            <a:r>
              <a:rPr lang="zh-CN" altLang="en-US" dirty="0">
                <a:solidFill>
                  <a:schemeClr val="bg1">
                    <a:lumMod val="50000"/>
                  </a:schemeClr>
                </a:solidFill>
                <a:cs typeface="+mn-ea"/>
                <a:sym typeface="+mn-lt"/>
              </a:rPr>
              <a:t>“</a:t>
            </a:r>
            <a:r>
              <a:rPr lang="en-US" altLang="zh-CN" dirty="0">
                <a:solidFill>
                  <a:schemeClr val="bg1">
                    <a:lumMod val="65000"/>
                  </a:schemeClr>
                </a:solidFill>
                <a:cs typeface="+mn-ea"/>
                <a:sym typeface="+mn-lt"/>
              </a:rPr>
              <a:t>pop </a:t>
            </a:r>
            <a:r>
              <a:rPr lang="en-US" altLang="zh-CN" dirty="0" err="1">
                <a:solidFill>
                  <a:schemeClr val="bg1">
                    <a:lumMod val="65000"/>
                  </a:schemeClr>
                </a:solidFill>
                <a:cs typeface="+mn-ea"/>
                <a:sym typeface="+mn-lt"/>
              </a:rPr>
              <a:t>eip</a:t>
            </a:r>
            <a:r>
              <a:rPr lang="zh-CN" altLang="en-US" dirty="0">
                <a:solidFill>
                  <a:schemeClr val="bg1">
                    <a:lumMod val="50000"/>
                  </a:schemeClr>
                </a:solidFill>
                <a:cs typeface="+mn-ea"/>
                <a:sym typeface="+mn-lt"/>
              </a:rPr>
              <a:t>” </a:t>
            </a:r>
            <a:r>
              <a:rPr lang="en-US" altLang="zh-CN" dirty="0">
                <a:solidFill>
                  <a:srgbClr val="FF0000"/>
                </a:solidFill>
                <a:cs typeface="+mn-ea"/>
                <a:sym typeface="Wingdings" panose="05000000000000000000" pitchFamily="2" charset="2"/>
              </a:rPr>
              <a:t></a:t>
            </a:r>
            <a:r>
              <a:rPr lang="en-US" altLang="zh-CN" dirty="0">
                <a:solidFill>
                  <a:schemeClr val="bg1">
                    <a:lumMod val="50000"/>
                  </a:schemeClr>
                </a:solidFill>
                <a:cs typeface="+mn-ea"/>
                <a:sym typeface="+mn-lt"/>
              </a:rPr>
              <a:t> </a:t>
            </a:r>
            <a:r>
              <a:rPr lang="zh-CN" altLang="en-US" dirty="0">
                <a:solidFill>
                  <a:srgbClr val="FF0000"/>
                </a:solidFill>
                <a:cs typeface="+mn-ea"/>
                <a:sym typeface="+mn-lt"/>
              </a:rPr>
              <a:t>不是合法的汇编指令</a:t>
            </a:r>
            <a:endParaRPr lang="en-US" altLang="zh-CN" dirty="0">
              <a:solidFill>
                <a:srgbClr val="FF0000"/>
              </a:solidFill>
              <a:cs typeface="+mn-ea"/>
              <a:sym typeface="+mn-lt"/>
            </a:endParaRPr>
          </a:p>
          <a:p>
            <a:pPr lvl="2"/>
            <a:endParaRPr lang="en-US" altLang="zh-CN" dirty="0">
              <a:solidFill>
                <a:srgbClr val="FF0000"/>
              </a:solidFill>
              <a:cs typeface="+mn-ea"/>
              <a:sym typeface="+mn-lt"/>
            </a:endParaRPr>
          </a:p>
          <a:p>
            <a:pPr lvl="2"/>
            <a:r>
              <a:rPr lang="zh-CN" altLang="en-US" dirty="0">
                <a:cs typeface="+mn-ea"/>
                <a:sym typeface="+mn-lt"/>
              </a:rPr>
              <a:t>执行 </a:t>
            </a:r>
            <a:r>
              <a:rPr lang="en-US" altLang="zh-CN" dirty="0">
                <a:cs typeface="+mn-ea"/>
                <a:sym typeface="+mn-lt"/>
              </a:rPr>
              <a:t>ret </a:t>
            </a:r>
            <a:r>
              <a:rPr lang="zh-CN" altLang="en-US" dirty="0">
                <a:cs typeface="+mn-ea"/>
                <a:sym typeface="+mn-lt"/>
              </a:rPr>
              <a:t>指令后，程序跳转回母函数（这里是 </a:t>
            </a:r>
            <a:r>
              <a:rPr lang="en-US" altLang="zh-CN" dirty="0">
                <a:cs typeface="+mn-ea"/>
                <a:sym typeface="+mn-lt"/>
              </a:rPr>
              <a:t>main </a:t>
            </a:r>
            <a:r>
              <a:rPr lang="zh-CN" altLang="en-US" dirty="0">
                <a:cs typeface="+mn-ea"/>
                <a:sym typeface="+mn-lt"/>
              </a:rPr>
              <a:t>函数），且</a:t>
            </a:r>
            <a:r>
              <a:rPr lang="zh-CN" altLang="en-US" dirty="0">
                <a:highlight>
                  <a:srgbClr val="FFFF00"/>
                </a:highlight>
                <a:cs typeface="+mn-ea"/>
                <a:sym typeface="+mn-lt"/>
              </a:rPr>
              <a:t>栈帧也将恢复</a:t>
            </a:r>
            <a:r>
              <a:rPr lang="zh-CN" altLang="en-US" dirty="0">
                <a:cs typeface="+mn-ea"/>
                <a:sym typeface="+mn-lt"/>
              </a:rPr>
              <a:t>到母函数执行 </a:t>
            </a:r>
            <a:r>
              <a:rPr lang="en-US" altLang="zh-CN" dirty="0">
                <a:cs typeface="+mn-ea"/>
                <a:sym typeface="+mn-lt"/>
              </a:rPr>
              <a:t>call foo </a:t>
            </a:r>
            <a:r>
              <a:rPr lang="zh-CN" altLang="en-US" dirty="0">
                <a:cs typeface="+mn-ea"/>
                <a:sym typeface="+mn-lt"/>
              </a:rPr>
              <a:t>之前的状态。</a:t>
            </a:r>
          </a:p>
        </p:txBody>
      </p:sp>
      <p:sp>
        <p:nvSpPr>
          <p:cNvPr id="6" name="矩形 5">
            <a:extLst>
              <a:ext uri="{FF2B5EF4-FFF2-40B4-BE49-F238E27FC236}">
                <a16:creationId xmlns:a16="http://schemas.microsoft.com/office/drawing/2014/main" id="{FDBF116A-FB66-481B-85B8-BD18C1EA07C5}"/>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0B3C7AD6-66BB-4EDA-8A27-0D522C3B5032}"/>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85537474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6A5B064-3C8E-458C-95B3-FA17E525BC78}"/>
              </a:ext>
            </a:extLst>
          </p:cNvPr>
          <p:cNvPicPr>
            <a:picLocks noChangeAspect="1"/>
          </p:cNvPicPr>
          <p:nvPr/>
        </p:nvPicPr>
        <p:blipFill>
          <a:blip r:embed="rId3"/>
          <a:stretch>
            <a:fillRect/>
          </a:stretch>
        </p:blipFill>
        <p:spPr>
          <a:xfrm>
            <a:off x="131998" y="3142238"/>
            <a:ext cx="4895154" cy="2858528"/>
          </a:xfrm>
          <a:prstGeom prst="rect">
            <a:avLst/>
          </a:prstGeom>
        </p:spPr>
      </p:pic>
      <p:pic>
        <p:nvPicPr>
          <p:cNvPr id="12" name="图片 11">
            <a:extLst>
              <a:ext uri="{FF2B5EF4-FFF2-40B4-BE49-F238E27FC236}">
                <a16:creationId xmlns:a16="http://schemas.microsoft.com/office/drawing/2014/main" id="{AC40914D-7504-42F9-9954-55CF804C9D45}"/>
              </a:ext>
            </a:extLst>
          </p:cNvPr>
          <p:cNvPicPr>
            <a:picLocks noChangeAspect="1"/>
          </p:cNvPicPr>
          <p:nvPr/>
        </p:nvPicPr>
        <p:blipFill>
          <a:blip r:embed="rId4"/>
          <a:stretch>
            <a:fillRect/>
          </a:stretch>
        </p:blipFill>
        <p:spPr>
          <a:xfrm>
            <a:off x="5134787" y="3066964"/>
            <a:ext cx="4714757" cy="3404132"/>
          </a:xfrm>
          <a:prstGeom prst="rect">
            <a:avLst/>
          </a:prstGeom>
        </p:spPr>
      </p:pic>
      <p:sp>
        <p:nvSpPr>
          <p:cNvPr id="4" name="内容占位符 3"/>
          <p:cNvSpPr>
            <a:spLocks noGrp="1"/>
          </p:cNvSpPr>
          <p:nvPr>
            <p:ph idx="1"/>
          </p:nvPr>
        </p:nvSpPr>
        <p:spPr>
          <a:xfrm>
            <a:off x="495300" y="1628800"/>
            <a:ext cx="8915400" cy="4896544"/>
          </a:xfrm>
        </p:spPr>
        <p:txBody>
          <a:bodyPr>
            <a:normAutofit/>
          </a:bodyPr>
          <a:lstStyle/>
          <a:p>
            <a:r>
              <a:rPr lang="en-US" altLang="zh-CN" dirty="0">
                <a:cs typeface="+mn-ea"/>
                <a:sym typeface="+mn-lt"/>
              </a:rPr>
              <a:t>foo</a:t>
            </a:r>
            <a:r>
              <a:rPr lang="zh-CN" altLang="en-US" dirty="0">
                <a:cs typeface="+mn-ea"/>
                <a:sym typeface="+mn-lt"/>
              </a:rPr>
              <a:t>函数的调用步骤</a:t>
            </a:r>
          </a:p>
          <a:p>
            <a:pPr lvl="1"/>
            <a:r>
              <a:rPr lang="en-US" altLang="zh-CN" dirty="0">
                <a:cs typeface="+mn-ea"/>
                <a:sym typeface="+mn-lt"/>
              </a:rPr>
              <a:t>IDA Pro  </a:t>
            </a:r>
            <a:r>
              <a:rPr lang="zh-CN" altLang="en-US" dirty="0">
                <a:cs typeface="+mn-ea"/>
                <a:sym typeface="+mn-lt"/>
              </a:rPr>
              <a:t>静态分析示例</a:t>
            </a:r>
          </a:p>
        </p:txBody>
      </p:sp>
      <p:sp>
        <p:nvSpPr>
          <p:cNvPr id="6" name="矩形 5">
            <a:extLst>
              <a:ext uri="{FF2B5EF4-FFF2-40B4-BE49-F238E27FC236}">
                <a16:creationId xmlns:a16="http://schemas.microsoft.com/office/drawing/2014/main" id="{3E86FA50-0D5F-48A2-B419-73BF60B2B3F4}"/>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49DAA5B7-13FF-4171-B7A7-A661DD3BF10F}"/>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
        <p:nvSpPr>
          <p:cNvPr id="2" name="流程图: 终止 1">
            <a:extLst>
              <a:ext uri="{FF2B5EF4-FFF2-40B4-BE49-F238E27FC236}">
                <a16:creationId xmlns:a16="http://schemas.microsoft.com/office/drawing/2014/main" id="{62C1D191-3B58-4961-AF68-18414DC3EBE6}"/>
              </a:ext>
            </a:extLst>
          </p:cNvPr>
          <p:cNvSpPr/>
          <p:nvPr/>
        </p:nvSpPr>
        <p:spPr>
          <a:xfrm>
            <a:off x="886315" y="4365104"/>
            <a:ext cx="1224136" cy="360040"/>
          </a:xfrm>
          <a:prstGeom prst="flowChartTerminator">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流程图: 终止 8">
            <a:extLst>
              <a:ext uri="{FF2B5EF4-FFF2-40B4-BE49-F238E27FC236}">
                <a16:creationId xmlns:a16="http://schemas.microsoft.com/office/drawing/2014/main" id="{F7A5F7CF-4DE5-45F6-B7F8-4C5CB99CB7A0}"/>
              </a:ext>
            </a:extLst>
          </p:cNvPr>
          <p:cNvSpPr/>
          <p:nvPr/>
        </p:nvSpPr>
        <p:spPr>
          <a:xfrm>
            <a:off x="6142899" y="4653136"/>
            <a:ext cx="1224136" cy="432047"/>
          </a:xfrm>
          <a:prstGeom prst="flowChartTerminator">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流程图: 终止 9">
            <a:extLst>
              <a:ext uri="{FF2B5EF4-FFF2-40B4-BE49-F238E27FC236}">
                <a16:creationId xmlns:a16="http://schemas.microsoft.com/office/drawing/2014/main" id="{1316722D-E380-473B-B4BF-D8ED6395ED01}"/>
              </a:ext>
            </a:extLst>
          </p:cNvPr>
          <p:cNvSpPr/>
          <p:nvPr/>
        </p:nvSpPr>
        <p:spPr>
          <a:xfrm>
            <a:off x="894245" y="5612549"/>
            <a:ext cx="1144198" cy="480747"/>
          </a:xfrm>
          <a:prstGeom prst="flowChartTermina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流程图: 终止 10">
            <a:extLst>
              <a:ext uri="{FF2B5EF4-FFF2-40B4-BE49-F238E27FC236}">
                <a16:creationId xmlns:a16="http://schemas.microsoft.com/office/drawing/2014/main" id="{07A9A8EC-D672-4B95-B9FF-265739551F61}"/>
              </a:ext>
            </a:extLst>
          </p:cNvPr>
          <p:cNvSpPr/>
          <p:nvPr/>
        </p:nvSpPr>
        <p:spPr>
          <a:xfrm>
            <a:off x="6040069" y="5692070"/>
            <a:ext cx="1296144" cy="648072"/>
          </a:xfrm>
          <a:prstGeom prst="flowChartTermina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箭头连接符 17">
            <a:extLst>
              <a:ext uri="{FF2B5EF4-FFF2-40B4-BE49-F238E27FC236}">
                <a16:creationId xmlns:a16="http://schemas.microsoft.com/office/drawing/2014/main" id="{B04438B0-0803-41F4-B0F7-EEAC8A9C2545}"/>
              </a:ext>
            </a:extLst>
          </p:cNvPr>
          <p:cNvCxnSpPr/>
          <p:nvPr/>
        </p:nvCxnSpPr>
        <p:spPr>
          <a:xfrm flipV="1">
            <a:off x="1856656" y="4005064"/>
            <a:ext cx="3278131"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99046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4896544"/>
          </a:xfrm>
        </p:spPr>
        <p:txBody>
          <a:bodyPr>
            <a:normAutofit/>
          </a:bodyPr>
          <a:lstStyle/>
          <a:p>
            <a:r>
              <a:rPr lang="en-US" altLang="zh-CN" dirty="0">
                <a:cs typeface="+mn-ea"/>
                <a:sym typeface="+mn-lt"/>
              </a:rPr>
              <a:t>foo</a:t>
            </a:r>
            <a:r>
              <a:rPr lang="zh-CN" altLang="en-US" dirty="0">
                <a:cs typeface="+mn-ea"/>
                <a:sym typeface="+mn-lt"/>
              </a:rPr>
              <a:t>函数的调用步骤如下：</a:t>
            </a:r>
          </a:p>
          <a:p>
            <a:pPr lvl="1"/>
            <a:r>
              <a:rPr lang="en-US" altLang="zh-CN" dirty="0">
                <a:solidFill>
                  <a:srgbClr val="0000FF"/>
                </a:solidFill>
                <a:cs typeface="+mn-ea"/>
                <a:sym typeface="+mn-lt"/>
              </a:rPr>
              <a:t>x32dbg </a:t>
            </a:r>
            <a:r>
              <a:rPr lang="zh-CN" altLang="en-US" dirty="0">
                <a:cs typeface="+mn-ea"/>
                <a:sym typeface="+mn-lt"/>
              </a:rPr>
              <a:t>动态调试示例</a:t>
            </a:r>
          </a:p>
        </p:txBody>
      </p:sp>
      <p:sp>
        <p:nvSpPr>
          <p:cNvPr id="6" name="矩形 5">
            <a:extLst>
              <a:ext uri="{FF2B5EF4-FFF2-40B4-BE49-F238E27FC236}">
                <a16:creationId xmlns:a16="http://schemas.microsoft.com/office/drawing/2014/main" id="{C8278A1B-1D70-488D-A387-4B2908FF64E2}"/>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06781D23-7753-48F2-AC6F-D2098E647071}"/>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pic>
        <p:nvPicPr>
          <p:cNvPr id="3" name="图片 2">
            <a:extLst>
              <a:ext uri="{FF2B5EF4-FFF2-40B4-BE49-F238E27FC236}">
                <a16:creationId xmlns:a16="http://schemas.microsoft.com/office/drawing/2014/main" id="{8BC7A688-277C-4EE8-952B-88ED3C36743F}"/>
              </a:ext>
            </a:extLst>
          </p:cNvPr>
          <p:cNvPicPr>
            <a:picLocks noChangeAspect="1"/>
          </p:cNvPicPr>
          <p:nvPr/>
        </p:nvPicPr>
        <p:blipFill>
          <a:blip r:embed="rId3"/>
          <a:stretch>
            <a:fillRect/>
          </a:stretch>
        </p:blipFill>
        <p:spPr>
          <a:xfrm>
            <a:off x="1016434" y="2774636"/>
            <a:ext cx="7607355" cy="3996397"/>
          </a:xfrm>
          <a:prstGeom prst="rect">
            <a:avLst/>
          </a:prstGeom>
        </p:spPr>
      </p:pic>
      <p:sp>
        <p:nvSpPr>
          <p:cNvPr id="7" name="文本框 6">
            <a:extLst>
              <a:ext uri="{FF2B5EF4-FFF2-40B4-BE49-F238E27FC236}">
                <a16:creationId xmlns:a16="http://schemas.microsoft.com/office/drawing/2014/main" id="{D9855B8A-44AC-4D3D-922F-7F5C0144BE4C}"/>
              </a:ext>
            </a:extLst>
          </p:cNvPr>
          <p:cNvSpPr txBox="1"/>
          <p:nvPr/>
        </p:nvSpPr>
        <p:spPr>
          <a:xfrm>
            <a:off x="1016434" y="3573016"/>
            <a:ext cx="1107996" cy="646331"/>
          </a:xfrm>
          <a:prstGeom prst="rect">
            <a:avLst/>
          </a:prstGeom>
          <a:solidFill>
            <a:schemeClr val="bg1"/>
          </a:solidFill>
        </p:spPr>
        <p:txBody>
          <a:bodyPr wrap="none" rtlCol="0">
            <a:spAutoFit/>
          </a:bodyPr>
          <a:lstStyle/>
          <a:p>
            <a:pPr algn="ctr"/>
            <a:r>
              <a:rPr lang="zh-CN" altLang="en-US" b="1" dirty="0">
                <a:solidFill>
                  <a:srgbClr val="FF0000"/>
                </a:solidFill>
                <a:cs typeface="+mn-ea"/>
                <a:sym typeface="+mn-lt"/>
              </a:rPr>
              <a:t>虚拟</a:t>
            </a:r>
            <a:endParaRPr lang="en-US" altLang="zh-CN" b="1" dirty="0">
              <a:solidFill>
                <a:srgbClr val="FF0000"/>
              </a:solidFill>
              <a:cs typeface="+mn-ea"/>
              <a:sym typeface="+mn-lt"/>
            </a:endParaRPr>
          </a:p>
          <a:p>
            <a:pPr algn="ctr"/>
            <a:r>
              <a:rPr lang="zh-CN" altLang="en-US" b="1" dirty="0">
                <a:solidFill>
                  <a:srgbClr val="FF0000"/>
                </a:solidFill>
                <a:cs typeface="+mn-ea"/>
                <a:sym typeface="+mn-lt"/>
              </a:rPr>
              <a:t>内存地址</a:t>
            </a:r>
          </a:p>
        </p:txBody>
      </p:sp>
      <p:sp>
        <p:nvSpPr>
          <p:cNvPr id="10" name="文本框 9">
            <a:extLst>
              <a:ext uri="{FF2B5EF4-FFF2-40B4-BE49-F238E27FC236}">
                <a16:creationId xmlns:a16="http://schemas.microsoft.com/office/drawing/2014/main" id="{B3E2D74E-8FE1-49A6-997B-86F8DF96572E}"/>
              </a:ext>
            </a:extLst>
          </p:cNvPr>
          <p:cNvSpPr txBox="1"/>
          <p:nvPr/>
        </p:nvSpPr>
        <p:spPr>
          <a:xfrm>
            <a:off x="2432720" y="3707740"/>
            <a:ext cx="889988" cy="369332"/>
          </a:xfrm>
          <a:prstGeom prst="rect">
            <a:avLst/>
          </a:prstGeom>
          <a:solidFill>
            <a:schemeClr val="bg1"/>
          </a:solidFill>
        </p:spPr>
        <p:txBody>
          <a:bodyPr wrap="none" rtlCol="0">
            <a:spAutoFit/>
          </a:bodyPr>
          <a:lstStyle/>
          <a:p>
            <a:pPr algn="ctr"/>
            <a:r>
              <a:rPr lang="zh-CN" altLang="en-US" b="1" dirty="0">
                <a:solidFill>
                  <a:srgbClr val="FF0000"/>
                </a:solidFill>
                <a:cs typeface="+mn-ea"/>
                <a:sym typeface="+mn-lt"/>
              </a:rPr>
              <a:t>机器码</a:t>
            </a:r>
          </a:p>
        </p:txBody>
      </p:sp>
      <p:sp>
        <p:nvSpPr>
          <p:cNvPr id="12" name="文本框 11">
            <a:extLst>
              <a:ext uri="{FF2B5EF4-FFF2-40B4-BE49-F238E27FC236}">
                <a16:creationId xmlns:a16="http://schemas.microsoft.com/office/drawing/2014/main" id="{81B36DB3-94C3-437C-8F6F-A527BB1D9E07}"/>
              </a:ext>
            </a:extLst>
          </p:cNvPr>
          <p:cNvSpPr txBox="1"/>
          <p:nvPr/>
        </p:nvSpPr>
        <p:spPr>
          <a:xfrm>
            <a:off x="3800872" y="3573015"/>
            <a:ext cx="1346844" cy="646331"/>
          </a:xfrm>
          <a:prstGeom prst="rect">
            <a:avLst/>
          </a:prstGeom>
          <a:solidFill>
            <a:schemeClr val="bg1"/>
          </a:solidFill>
        </p:spPr>
        <p:txBody>
          <a:bodyPr wrap="none" rtlCol="0">
            <a:spAutoFit/>
          </a:bodyPr>
          <a:lstStyle/>
          <a:p>
            <a:pPr algn="ctr"/>
            <a:r>
              <a:rPr lang="zh-CN" altLang="en-US" b="1" dirty="0">
                <a:solidFill>
                  <a:srgbClr val="FF0000"/>
                </a:solidFill>
                <a:cs typeface="+mn-ea"/>
                <a:sym typeface="+mn-lt"/>
              </a:rPr>
              <a:t>汇编指令</a:t>
            </a:r>
            <a:endParaRPr lang="en-US" altLang="zh-CN" b="1" dirty="0">
              <a:solidFill>
                <a:srgbClr val="FF0000"/>
              </a:solidFill>
              <a:cs typeface="+mn-ea"/>
              <a:sym typeface="+mn-lt"/>
            </a:endParaRPr>
          </a:p>
          <a:p>
            <a:pPr algn="ctr"/>
            <a:r>
              <a:rPr lang="zh-CN" altLang="en-US" b="1" dirty="0">
                <a:solidFill>
                  <a:srgbClr val="FF0000"/>
                </a:solidFill>
                <a:cs typeface="+mn-ea"/>
                <a:sym typeface="+mn-lt"/>
              </a:rPr>
              <a:t>（反汇编）</a:t>
            </a:r>
          </a:p>
        </p:txBody>
      </p:sp>
      <p:sp>
        <p:nvSpPr>
          <p:cNvPr id="13" name="文本框 12">
            <a:extLst>
              <a:ext uri="{FF2B5EF4-FFF2-40B4-BE49-F238E27FC236}">
                <a16:creationId xmlns:a16="http://schemas.microsoft.com/office/drawing/2014/main" id="{CA72B8DA-5A80-4FD7-AAC9-8AC72EA9CFD0}"/>
              </a:ext>
            </a:extLst>
          </p:cNvPr>
          <p:cNvSpPr txBox="1"/>
          <p:nvPr/>
        </p:nvSpPr>
        <p:spPr>
          <a:xfrm>
            <a:off x="5644975" y="3707740"/>
            <a:ext cx="649538" cy="369332"/>
          </a:xfrm>
          <a:prstGeom prst="rect">
            <a:avLst/>
          </a:prstGeom>
          <a:solidFill>
            <a:schemeClr val="bg1"/>
          </a:solidFill>
        </p:spPr>
        <p:txBody>
          <a:bodyPr wrap="none" rtlCol="0">
            <a:spAutoFit/>
          </a:bodyPr>
          <a:lstStyle/>
          <a:p>
            <a:pPr algn="ctr"/>
            <a:r>
              <a:rPr lang="zh-CN" altLang="en-US" b="1" dirty="0">
                <a:solidFill>
                  <a:srgbClr val="FF0000"/>
                </a:solidFill>
                <a:cs typeface="+mn-ea"/>
                <a:sym typeface="+mn-lt"/>
              </a:rPr>
              <a:t>注释</a:t>
            </a:r>
          </a:p>
        </p:txBody>
      </p:sp>
      <p:sp>
        <p:nvSpPr>
          <p:cNvPr id="14" name="文本框 13">
            <a:extLst>
              <a:ext uri="{FF2B5EF4-FFF2-40B4-BE49-F238E27FC236}">
                <a16:creationId xmlns:a16="http://schemas.microsoft.com/office/drawing/2014/main" id="{918DB9B1-3F57-4430-918A-67E3EAD6B22B}"/>
              </a:ext>
            </a:extLst>
          </p:cNvPr>
          <p:cNvSpPr txBox="1"/>
          <p:nvPr/>
        </p:nvSpPr>
        <p:spPr>
          <a:xfrm>
            <a:off x="7539912" y="3707740"/>
            <a:ext cx="881973" cy="369332"/>
          </a:xfrm>
          <a:prstGeom prst="rect">
            <a:avLst/>
          </a:prstGeom>
          <a:solidFill>
            <a:schemeClr val="bg1"/>
          </a:solidFill>
        </p:spPr>
        <p:txBody>
          <a:bodyPr wrap="none" rtlCol="0">
            <a:spAutoFit/>
          </a:bodyPr>
          <a:lstStyle/>
          <a:p>
            <a:pPr algn="ctr"/>
            <a:r>
              <a:rPr lang="zh-CN" altLang="en-US" b="1" dirty="0">
                <a:solidFill>
                  <a:srgbClr val="FF0000"/>
                </a:solidFill>
                <a:cs typeface="+mn-ea"/>
                <a:sym typeface="+mn-lt"/>
              </a:rPr>
              <a:t>寄存器</a:t>
            </a:r>
          </a:p>
        </p:txBody>
      </p:sp>
      <p:sp>
        <p:nvSpPr>
          <p:cNvPr id="15" name="文本框 14">
            <a:extLst>
              <a:ext uri="{FF2B5EF4-FFF2-40B4-BE49-F238E27FC236}">
                <a16:creationId xmlns:a16="http://schemas.microsoft.com/office/drawing/2014/main" id="{91EB7392-2C92-4B2B-B8E6-C58DC549FDBA}"/>
              </a:ext>
            </a:extLst>
          </p:cNvPr>
          <p:cNvSpPr txBox="1"/>
          <p:nvPr/>
        </p:nvSpPr>
        <p:spPr>
          <a:xfrm>
            <a:off x="7539484" y="4884675"/>
            <a:ext cx="1114408" cy="369332"/>
          </a:xfrm>
          <a:prstGeom prst="rect">
            <a:avLst/>
          </a:prstGeom>
          <a:solidFill>
            <a:schemeClr val="bg1"/>
          </a:solidFill>
        </p:spPr>
        <p:txBody>
          <a:bodyPr wrap="none" rtlCol="0">
            <a:spAutoFit/>
          </a:bodyPr>
          <a:lstStyle/>
          <a:p>
            <a:pPr algn="ctr"/>
            <a:r>
              <a:rPr lang="zh-CN" altLang="en-US" b="1" dirty="0">
                <a:solidFill>
                  <a:srgbClr val="FF0000"/>
                </a:solidFill>
                <a:cs typeface="+mn-ea"/>
                <a:sym typeface="+mn-lt"/>
              </a:rPr>
              <a:t>函数参数</a:t>
            </a:r>
          </a:p>
        </p:txBody>
      </p:sp>
      <p:sp>
        <p:nvSpPr>
          <p:cNvPr id="16" name="文本框 15">
            <a:extLst>
              <a:ext uri="{FF2B5EF4-FFF2-40B4-BE49-F238E27FC236}">
                <a16:creationId xmlns:a16="http://schemas.microsoft.com/office/drawing/2014/main" id="{C7ED3BA0-994A-4D7C-A29A-3C64954534FC}"/>
              </a:ext>
            </a:extLst>
          </p:cNvPr>
          <p:cNvSpPr txBox="1"/>
          <p:nvPr/>
        </p:nvSpPr>
        <p:spPr>
          <a:xfrm>
            <a:off x="2922105" y="5949280"/>
            <a:ext cx="649537" cy="369332"/>
          </a:xfrm>
          <a:prstGeom prst="rect">
            <a:avLst/>
          </a:prstGeom>
          <a:solidFill>
            <a:schemeClr val="bg1"/>
          </a:solidFill>
        </p:spPr>
        <p:txBody>
          <a:bodyPr wrap="none" rtlCol="0">
            <a:spAutoFit/>
          </a:bodyPr>
          <a:lstStyle/>
          <a:p>
            <a:pPr algn="ctr"/>
            <a:r>
              <a:rPr lang="zh-CN" altLang="en-US" b="1" dirty="0">
                <a:solidFill>
                  <a:srgbClr val="FF0000"/>
                </a:solidFill>
                <a:cs typeface="+mn-ea"/>
                <a:sym typeface="+mn-lt"/>
              </a:rPr>
              <a:t>内存</a:t>
            </a:r>
          </a:p>
        </p:txBody>
      </p:sp>
      <p:sp>
        <p:nvSpPr>
          <p:cNvPr id="17" name="文本框 16">
            <a:extLst>
              <a:ext uri="{FF2B5EF4-FFF2-40B4-BE49-F238E27FC236}">
                <a16:creationId xmlns:a16="http://schemas.microsoft.com/office/drawing/2014/main" id="{CC48C49B-D23A-4FDC-9C09-C82DE966DF47}"/>
              </a:ext>
            </a:extLst>
          </p:cNvPr>
          <p:cNvSpPr txBox="1"/>
          <p:nvPr/>
        </p:nvSpPr>
        <p:spPr>
          <a:xfrm>
            <a:off x="6969224" y="6278857"/>
            <a:ext cx="649537" cy="369332"/>
          </a:xfrm>
          <a:prstGeom prst="rect">
            <a:avLst/>
          </a:prstGeom>
          <a:solidFill>
            <a:schemeClr val="bg1"/>
          </a:solidFill>
        </p:spPr>
        <p:txBody>
          <a:bodyPr wrap="none" rtlCol="0">
            <a:spAutoFit/>
          </a:bodyPr>
          <a:lstStyle/>
          <a:p>
            <a:pPr algn="ctr"/>
            <a:r>
              <a:rPr lang="zh-CN" altLang="en-US" b="1" dirty="0">
                <a:solidFill>
                  <a:srgbClr val="FF0000"/>
                </a:solidFill>
                <a:cs typeface="+mn-ea"/>
                <a:sym typeface="+mn-lt"/>
              </a:rPr>
              <a:t>堆栈</a:t>
            </a:r>
          </a:p>
        </p:txBody>
      </p:sp>
    </p:spTree>
    <p:extLst>
      <p:ext uri="{BB962C8B-B14F-4D97-AF65-F5344CB8AC3E}">
        <p14:creationId xmlns:p14="http://schemas.microsoft.com/office/powerpoint/2010/main" val="170869697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5300" y="1628800"/>
            <a:ext cx="8915400" cy="5112568"/>
          </a:xfrm>
        </p:spPr>
        <p:txBody>
          <a:bodyPr>
            <a:normAutofit/>
          </a:bodyPr>
          <a:lstStyle/>
          <a:p>
            <a:r>
              <a:rPr lang="zh-CN" altLang="en-US" dirty="0">
                <a:cs typeface="+mn-ea"/>
                <a:sym typeface="+mn-lt"/>
              </a:rPr>
              <a:t>函数调用约定</a:t>
            </a:r>
            <a:endParaRPr lang="en-US" altLang="zh-CN" dirty="0">
              <a:cs typeface="+mn-ea"/>
              <a:sym typeface="+mn-lt"/>
            </a:endParaRPr>
          </a:p>
          <a:p>
            <a:pPr lvl="1"/>
            <a:r>
              <a:rPr lang="zh-CN" altLang="en-US" dirty="0">
                <a:cs typeface="+mn-ea"/>
                <a:sym typeface="+mn-lt"/>
              </a:rPr>
              <a:t>对函数调用时如何传递参数的一种约定</a:t>
            </a:r>
            <a:endParaRPr lang="en-US" altLang="zh-CN" dirty="0">
              <a:cs typeface="+mn-ea"/>
              <a:sym typeface="+mn-lt"/>
            </a:endParaRPr>
          </a:p>
          <a:p>
            <a:pPr lvl="1"/>
            <a:r>
              <a:rPr lang="zh-CN" altLang="en-US" dirty="0">
                <a:cs typeface="+mn-ea"/>
                <a:sym typeface="+mn-lt"/>
              </a:rPr>
              <a:t>主要解决的是问题就是</a:t>
            </a:r>
            <a:r>
              <a:rPr lang="zh-CN" altLang="en-US" dirty="0">
                <a:highlight>
                  <a:srgbClr val="FFFF00"/>
                </a:highlight>
                <a:cs typeface="+mn-ea"/>
                <a:sym typeface="+mn-lt"/>
              </a:rPr>
              <a:t>函数的参数是如何传递</a:t>
            </a:r>
            <a:r>
              <a:rPr lang="zh-CN" altLang="en-US" dirty="0">
                <a:cs typeface="+mn-ea"/>
                <a:sym typeface="+mn-lt"/>
              </a:rPr>
              <a:t>的，以及函数执行结束后，参数应该如何处理</a:t>
            </a:r>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主要的函数约定由三种</a:t>
            </a:r>
            <a:endParaRPr lang="en-US" altLang="zh-CN" dirty="0">
              <a:cs typeface="+mn-ea"/>
              <a:sym typeface="+mn-lt"/>
            </a:endParaRPr>
          </a:p>
          <a:p>
            <a:pPr lvl="2"/>
            <a:r>
              <a:rPr lang="en-US" altLang="zh-CN" dirty="0" err="1">
                <a:solidFill>
                  <a:srgbClr val="FF0000"/>
                </a:solidFill>
                <a:cs typeface="+mn-ea"/>
                <a:sym typeface="+mn-lt"/>
              </a:rPr>
              <a:t>cdecl</a:t>
            </a:r>
            <a:endParaRPr lang="en-US" altLang="zh-CN" dirty="0">
              <a:solidFill>
                <a:srgbClr val="FF0000"/>
              </a:solidFill>
              <a:cs typeface="+mn-ea"/>
              <a:sym typeface="+mn-lt"/>
            </a:endParaRPr>
          </a:p>
          <a:p>
            <a:pPr lvl="2"/>
            <a:r>
              <a:rPr lang="en-US" altLang="zh-CN" dirty="0" err="1">
                <a:solidFill>
                  <a:srgbClr val="FF0000"/>
                </a:solidFill>
                <a:cs typeface="+mn-ea"/>
                <a:sym typeface="+mn-lt"/>
              </a:rPr>
              <a:t>stdcall</a:t>
            </a:r>
            <a:endParaRPr lang="en-US" altLang="zh-CN" dirty="0">
              <a:solidFill>
                <a:srgbClr val="FF0000"/>
              </a:solidFill>
              <a:cs typeface="+mn-ea"/>
              <a:sym typeface="+mn-lt"/>
            </a:endParaRPr>
          </a:p>
          <a:p>
            <a:pPr lvl="2"/>
            <a:r>
              <a:rPr lang="en-US" altLang="zh-CN" dirty="0" err="1">
                <a:solidFill>
                  <a:srgbClr val="FF0000"/>
                </a:solidFill>
                <a:cs typeface="+mn-ea"/>
                <a:sym typeface="+mn-lt"/>
              </a:rPr>
              <a:t>fastcall</a:t>
            </a:r>
            <a:endParaRPr lang="en-US" altLang="zh-CN" dirty="0">
              <a:solidFill>
                <a:srgbClr val="FF0000"/>
              </a:solidFill>
              <a:cs typeface="+mn-ea"/>
              <a:sym typeface="+mn-lt"/>
            </a:endParaRPr>
          </a:p>
        </p:txBody>
      </p:sp>
      <p:sp>
        <p:nvSpPr>
          <p:cNvPr id="6" name="矩形 5">
            <a:extLst>
              <a:ext uri="{FF2B5EF4-FFF2-40B4-BE49-F238E27FC236}">
                <a16:creationId xmlns:a16="http://schemas.microsoft.com/office/drawing/2014/main" id="{D3CEE049-1BBA-41B5-90F9-0FCBF68D80AA}"/>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4</a:t>
            </a:r>
            <a:r>
              <a:rPr lang="zh-CN" altLang="en-US" sz="2800" b="1" dirty="0">
                <a:solidFill>
                  <a:srgbClr val="C00000"/>
                </a:solidFill>
                <a:cs typeface="+mn-ea"/>
                <a:sym typeface="+mn-lt"/>
              </a:rPr>
              <a:t>）函数调用关系及程序栈</a:t>
            </a:r>
          </a:p>
        </p:txBody>
      </p:sp>
      <p:sp>
        <p:nvSpPr>
          <p:cNvPr id="8" name="标题 2">
            <a:extLst>
              <a:ext uri="{FF2B5EF4-FFF2-40B4-BE49-F238E27FC236}">
                <a16:creationId xmlns:a16="http://schemas.microsoft.com/office/drawing/2014/main" id="{ADA3A965-3319-45B2-A119-9DD6EB3E5311}"/>
              </a:ext>
            </a:extLst>
          </p:cNvPr>
          <p:cNvSpPr>
            <a:spLocks noGrp="1"/>
          </p:cNvSpPr>
          <p:nvPr>
            <p:ph type="title"/>
          </p:nvPr>
        </p:nvSpPr>
        <p:spPr>
          <a:xfrm>
            <a:off x="495300" y="116632"/>
            <a:ext cx="8915400" cy="648072"/>
          </a:xfrm>
        </p:spPr>
        <p:txBody>
          <a:bodyPr/>
          <a:lstStyle/>
          <a:p>
            <a:r>
              <a:rPr lang="zh-CN" altLang="en-US" dirty="0">
                <a:latin typeface="+mn-lt"/>
                <a:ea typeface="+mn-ea"/>
                <a:cs typeface="+mn-ea"/>
                <a:sym typeface="+mn-lt"/>
              </a:rPr>
              <a:t>第三章  </a:t>
            </a:r>
            <a:r>
              <a:rPr lang="en-US" altLang="zh-CN" dirty="0">
                <a:latin typeface="+mn-lt"/>
                <a:ea typeface="+mn-ea"/>
                <a:cs typeface="+mn-ea"/>
                <a:sym typeface="+mn-lt"/>
              </a:rPr>
              <a:t>C</a:t>
            </a:r>
            <a:r>
              <a:rPr lang="zh-CN" altLang="en-US" dirty="0">
                <a:latin typeface="+mn-lt"/>
                <a:ea typeface="+mn-ea"/>
                <a:cs typeface="+mn-ea"/>
                <a:sym typeface="+mn-lt"/>
              </a:rPr>
              <a:t>语言程序的机器表示</a:t>
            </a:r>
          </a:p>
        </p:txBody>
      </p:sp>
    </p:spTree>
    <p:extLst>
      <p:ext uri="{BB962C8B-B14F-4D97-AF65-F5344CB8AC3E}">
        <p14:creationId xmlns:p14="http://schemas.microsoft.com/office/powerpoint/2010/main" val="3302884429"/>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2f1blew">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8867</TotalTime>
  <Words>8852</Words>
  <Application>Microsoft Office PowerPoint</Application>
  <PresentationFormat>A4 Paper (210x297 mm)</PresentationFormat>
  <Paragraphs>1033</Paragraphs>
  <Slides>112</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-apple-system</vt:lpstr>
      <vt:lpstr>等线</vt:lpstr>
      <vt:lpstr>Google Sans</vt:lpstr>
      <vt:lpstr>Helvetica Neue</vt:lpstr>
      <vt:lpstr>微软雅黑</vt:lpstr>
      <vt:lpstr>黑体</vt:lpstr>
      <vt:lpstr>Söhne</vt:lpstr>
      <vt:lpstr>Arial</vt:lpstr>
      <vt:lpstr>Calibri</vt:lpstr>
      <vt:lpstr>Lato</vt:lpstr>
      <vt:lpstr>Wingdings</vt:lpstr>
      <vt:lpstr>Office 主题</vt:lpstr>
      <vt:lpstr>PowerPoint Presentation</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第三章  C语言程序的机器表示</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Shengli Pan</cp:lastModifiedBy>
  <cp:revision>1441</cp:revision>
  <cp:lastPrinted>2022-03-29T05:47:44Z</cp:lastPrinted>
  <dcterms:created xsi:type="dcterms:W3CDTF">2018-08-29T03:17:37Z</dcterms:created>
  <dcterms:modified xsi:type="dcterms:W3CDTF">2024-03-21T00:22:04Z</dcterms:modified>
</cp:coreProperties>
</file>